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62" r:id="rId4"/>
    <p:sldId id="258" r:id="rId5"/>
    <p:sldId id="260" r:id="rId6"/>
    <p:sldId id="261" r:id="rId7"/>
    <p:sldId id="264" r:id="rId8"/>
    <p:sldId id="341" r:id="rId9"/>
    <p:sldId id="265" r:id="rId10"/>
    <p:sldId id="266" r:id="rId11"/>
    <p:sldId id="267" r:id="rId12"/>
    <p:sldId id="335" r:id="rId13"/>
    <p:sldId id="334" r:id="rId14"/>
    <p:sldId id="317" r:id="rId15"/>
    <p:sldId id="342" r:id="rId16"/>
    <p:sldId id="257" r:id="rId17"/>
    <p:sldId id="268" r:id="rId18"/>
    <p:sldId id="269" r:id="rId19"/>
    <p:sldId id="271" r:id="rId20"/>
    <p:sldId id="272" r:id="rId21"/>
    <p:sldId id="273" r:id="rId22"/>
    <p:sldId id="276" r:id="rId23"/>
    <p:sldId id="274" r:id="rId24"/>
    <p:sldId id="270" r:id="rId25"/>
    <p:sldId id="278" r:id="rId26"/>
    <p:sldId id="279" r:id="rId27"/>
    <p:sldId id="275" r:id="rId28"/>
    <p:sldId id="280" r:id="rId29"/>
    <p:sldId id="277" r:id="rId30"/>
    <p:sldId id="281" r:id="rId31"/>
    <p:sldId id="282" r:id="rId32"/>
    <p:sldId id="283" r:id="rId33"/>
    <p:sldId id="284" r:id="rId34"/>
    <p:sldId id="285" r:id="rId35"/>
    <p:sldId id="289" r:id="rId36"/>
    <p:sldId id="286" r:id="rId37"/>
    <p:sldId id="287" r:id="rId38"/>
    <p:sldId id="288" r:id="rId39"/>
    <p:sldId id="296" r:id="rId40"/>
    <p:sldId id="290" r:id="rId41"/>
    <p:sldId id="291" r:id="rId42"/>
    <p:sldId id="292" r:id="rId43"/>
    <p:sldId id="293" r:id="rId44"/>
    <p:sldId id="294" r:id="rId45"/>
    <p:sldId id="295" r:id="rId46"/>
    <p:sldId id="297" r:id="rId47"/>
    <p:sldId id="298" r:id="rId48"/>
    <p:sldId id="299" r:id="rId49"/>
    <p:sldId id="300" r:id="rId50"/>
    <p:sldId id="301" r:id="rId51"/>
    <p:sldId id="302" r:id="rId52"/>
    <p:sldId id="305" r:id="rId53"/>
    <p:sldId id="303" r:id="rId54"/>
    <p:sldId id="304" r:id="rId55"/>
    <p:sldId id="306" r:id="rId56"/>
    <p:sldId id="307" r:id="rId57"/>
    <p:sldId id="308" r:id="rId58"/>
    <p:sldId id="309" r:id="rId59"/>
    <p:sldId id="310" r:id="rId60"/>
    <p:sldId id="325" r:id="rId61"/>
    <p:sldId id="315" r:id="rId62"/>
    <p:sldId id="344" r:id="rId63"/>
    <p:sldId id="313" r:id="rId64"/>
    <p:sldId id="319" r:id="rId65"/>
    <p:sldId id="314" r:id="rId66"/>
    <p:sldId id="316" r:id="rId67"/>
    <p:sldId id="326" r:id="rId68"/>
    <p:sldId id="327" r:id="rId69"/>
    <p:sldId id="331" r:id="rId70"/>
    <p:sldId id="333" r:id="rId71"/>
    <p:sldId id="328" r:id="rId72"/>
    <p:sldId id="329" r:id="rId73"/>
    <p:sldId id="330" r:id="rId74"/>
    <p:sldId id="320" r:id="rId75"/>
    <p:sldId id="321" r:id="rId76"/>
    <p:sldId id="323" r:id="rId77"/>
    <p:sldId id="340" r:id="rId78"/>
    <p:sldId id="343" r:id="rId79"/>
    <p:sldId id="312" r:id="rId8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FF00"/>
    <a:srgbClr val="FF0066"/>
    <a:srgbClr val="DCF20E"/>
    <a:srgbClr val="40E094"/>
    <a:srgbClr val="050100"/>
    <a:srgbClr val="EFE131"/>
    <a:srgbClr val="E937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92" d="100"/>
          <a:sy n="92" d="100"/>
        </p:scale>
        <p:origin x="137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E12817EC-2254-494F-9903-A3544CC6AAA5}" type="datetimeFigureOut">
              <a:rPr lang="fr-FR" smtClean="0"/>
              <a:t>15/02/2025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D903D4-6A8C-42D0-A0D3-9DDB77EB834B}" type="slidenum">
              <a:rPr lang="fr-FR" smtClean="0"/>
              <a:t>‹N°›</a:t>
            </a:fld>
            <a:endParaRPr lang="fr-FR"/>
          </a:p>
        </p:txBody>
      </p:sp>
    </p:spTree>
    <p:extLst>
      <p:ext uri="{BB962C8B-B14F-4D97-AF65-F5344CB8AC3E}">
        <p14:creationId xmlns:p14="http://schemas.microsoft.com/office/powerpoint/2010/main" val="1326029048"/>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12817EC-2254-494F-9903-A3544CC6AAA5}" type="datetimeFigureOut">
              <a:rPr lang="fr-FR" smtClean="0"/>
              <a:t>15/02/2025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D903D4-6A8C-42D0-A0D3-9DDB77EB834B}" type="slidenum">
              <a:rPr lang="fr-FR" smtClean="0"/>
              <a:t>‹N°›</a:t>
            </a:fld>
            <a:endParaRPr lang="fr-FR"/>
          </a:p>
        </p:txBody>
      </p:sp>
    </p:spTree>
    <p:extLst>
      <p:ext uri="{BB962C8B-B14F-4D97-AF65-F5344CB8AC3E}">
        <p14:creationId xmlns:p14="http://schemas.microsoft.com/office/powerpoint/2010/main" val="1330113635"/>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12817EC-2254-494F-9903-A3544CC6AAA5}" type="datetimeFigureOut">
              <a:rPr lang="fr-FR" smtClean="0"/>
              <a:t>15/02/2025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D903D4-6A8C-42D0-A0D3-9DDB77EB834B}" type="slidenum">
              <a:rPr lang="fr-FR" smtClean="0"/>
              <a:t>‹N°›</a:t>
            </a:fld>
            <a:endParaRPr lang="fr-FR"/>
          </a:p>
        </p:txBody>
      </p:sp>
    </p:spTree>
    <p:extLst>
      <p:ext uri="{BB962C8B-B14F-4D97-AF65-F5344CB8AC3E}">
        <p14:creationId xmlns:p14="http://schemas.microsoft.com/office/powerpoint/2010/main" val="3155011175"/>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12817EC-2254-494F-9903-A3544CC6AAA5}" type="datetimeFigureOut">
              <a:rPr lang="fr-FR" smtClean="0"/>
              <a:t>15/02/2025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8D903D4-6A8C-42D0-A0D3-9DDB77EB834B}" type="slidenum">
              <a:rPr lang="fr-FR" smtClean="0"/>
              <a:t>‹N°›</a:t>
            </a:fld>
            <a:endParaRPr lang="fr-FR"/>
          </a:p>
        </p:txBody>
      </p:sp>
    </p:spTree>
    <p:extLst>
      <p:ext uri="{BB962C8B-B14F-4D97-AF65-F5344CB8AC3E}">
        <p14:creationId xmlns:p14="http://schemas.microsoft.com/office/powerpoint/2010/main" val="3029196794"/>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12817EC-2254-494F-9903-A3544CC6AAA5}" type="datetimeFigureOut">
              <a:rPr lang="fr-FR" smtClean="0"/>
              <a:t>15/02/2025</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18D903D4-6A8C-42D0-A0D3-9DDB77EB834B}" type="slidenum">
              <a:rPr lang="fr-FR" smtClean="0"/>
              <a:t>‹N°›</a:t>
            </a:fld>
            <a:endParaRPr lang="fr-FR"/>
          </a:p>
        </p:txBody>
      </p:sp>
    </p:spTree>
    <p:extLst>
      <p:ext uri="{BB962C8B-B14F-4D97-AF65-F5344CB8AC3E}">
        <p14:creationId xmlns:p14="http://schemas.microsoft.com/office/powerpoint/2010/main" val="1422183179"/>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12817EC-2254-494F-9903-A3544CC6AAA5}" type="datetimeFigureOut">
              <a:rPr lang="fr-FR" smtClean="0"/>
              <a:t>15/02/2025</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18D903D4-6A8C-42D0-A0D3-9DDB77EB834B}" type="slidenum">
              <a:rPr lang="fr-FR" smtClean="0"/>
              <a:t>‹N°›</a:t>
            </a:fld>
            <a:endParaRPr lang="fr-FR"/>
          </a:p>
        </p:txBody>
      </p:sp>
    </p:spTree>
    <p:extLst>
      <p:ext uri="{BB962C8B-B14F-4D97-AF65-F5344CB8AC3E}">
        <p14:creationId xmlns:p14="http://schemas.microsoft.com/office/powerpoint/2010/main" val="3486760457"/>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2817EC-2254-494F-9903-A3544CC6AAA5}" type="datetimeFigureOut">
              <a:rPr lang="fr-FR" smtClean="0"/>
              <a:t>15/02/2025</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18D903D4-6A8C-42D0-A0D3-9DDB77EB834B}" type="slidenum">
              <a:rPr lang="fr-FR" smtClean="0"/>
              <a:t>‹N°›</a:t>
            </a:fld>
            <a:endParaRPr lang="fr-FR"/>
          </a:p>
        </p:txBody>
      </p:sp>
    </p:spTree>
    <p:extLst>
      <p:ext uri="{BB962C8B-B14F-4D97-AF65-F5344CB8AC3E}">
        <p14:creationId xmlns:p14="http://schemas.microsoft.com/office/powerpoint/2010/main" val="4148242051"/>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2817EC-2254-494F-9903-A3544CC6AAA5}" type="datetimeFigureOut">
              <a:rPr lang="fr-FR" smtClean="0"/>
              <a:t>15/02/2025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8D903D4-6A8C-42D0-A0D3-9DDB77EB834B}" type="slidenum">
              <a:rPr lang="fr-FR" smtClean="0"/>
              <a:t>‹N°›</a:t>
            </a:fld>
            <a:endParaRPr lang="fr-FR"/>
          </a:p>
        </p:txBody>
      </p:sp>
    </p:spTree>
    <p:extLst>
      <p:ext uri="{BB962C8B-B14F-4D97-AF65-F5344CB8AC3E}">
        <p14:creationId xmlns:p14="http://schemas.microsoft.com/office/powerpoint/2010/main" val="2511277572"/>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2817EC-2254-494F-9903-A3544CC6AAA5}" type="datetimeFigureOut">
              <a:rPr lang="fr-FR" smtClean="0"/>
              <a:t>15/02/2025</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8D903D4-6A8C-42D0-A0D3-9DDB77EB834B}" type="slidenum">
              <a:rPr lang="fr-FR" smtClean="0"/>
              <a:t>‹N°›</a:t>
            </a:fld>
            <a:endParaRPr lang="fr-FR"/>
          </a:p>
        </p:txBody>
      </p:sp>
    </p:spTree>
    <p:extLst>
      <p:ext uri="{BB962C8B-B14F-4D97-AF65-F5344CB8AC3E}">
        <p14:creationId xmlns:p14="http://schemas.microsoft.com/office/powerpoint/2010/main" val="2272803653"/>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12817EC-2254-494F-9903-A3544CC6AAA5}" type="datetimeFigureOut">
              <a:rPr lang="fr-FR" smtClean="0"/>
              <a:t>15/02/2025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D903D4-6A8C-42D0-A0D3-9DDB77EB834B}" type="slidenum">
              <a:rPr lang="fr-FR" smtClean="0"/>
              <a:t>‹N°›</a:t>
            </a:fld>
            <a:endParaRPr lang="fr-FR"/>
          </a:p>
        </p:txBody>
      </p:sp>
    </p:spTree>
    <p:extLst>
      <p:ext uri="{BB962C8B-B14F-4D97-AF65-F5344CB8AC3E}">
        <p14:creationId xmlns:p14="http://schemas.microsoft.com/office/powerpoint/2010/main" val="1994797708"/>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12817EC-2254-494F-9903-A3544CC6AAA5}" type="datetimeFigureOut">
              <a:rPr lang="fr-FR" smtClean="0"/>
              <a:t>15/02/2025</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D903D4-6A8C-42D0-A0D3-9DDB77EB834B}" type="slidenum">
              <a:rPr lang="fr-FR" smtClean="0"/>
              <a:t>‹N°›</a:t>
            </a:fld>
            <a:endParaRPr lang="fr-FR"/>
          </a:p>
        </p:txBody>
      </p:sp>
    </p:spTree>
    <p:extLst>
      <p:ext uri="{BB962C8B-B14F-4D97-AF65-F5344CB8AC3E}">
        <p14:creationId xmlns:p14="http://schemas.microsoft.com/office/powerpoint/2010/main" val="3416559327"/>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2817EC-2254-494F-9903-A3544CC6AAA5}" type="datetimeFigureOut">
              <a:rPr lang="fr-FR" smtClean="0"/>
              <a:t>15/02/2025</a:t>
            </a:fld>
            <a:endParaRPr lang="fr-F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D903D4-6A8C-42D0-A0D3-9DDB77EB834B}" type="slidenum">
              <a:rPr lang="fr-FR" smtClean="0"/>
              <a:t>‹N°›</a:t>
            </a:fld>
            <a:endParaRPr lang="fr-FR"/>
          </a:p>
        </p:txBody>
      </p:sp>
    </p:spTree>
    <p:extLst>
      <p:ext uri="{BB962C8B-B14F-4D97-AF65-F5344CB8AC3E}">
        <p14:creationId xmlns:p14="http://schemas.microsoft.com/office/powerpoint/2010/main" val="33742882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0.gif"/><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87.jpg"/><Relationship Id="rId2" Type="http://schemas.openxmlformats.org/officeDocument/2006/relationships/image" Target="../media/image86.jp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6096" r="5041"/>
          <a:stretch/>
        </p:blipFill>
        <p:spPr>
          <a:xfrm>
            <a:off x="0" y="0"/>
            <a:ext cx="9147035" cy="6858000"/>
          </a:xfrm>
          <a:prstGeom prst="rect">
            <a:avLst/>
          </a:prstGeom>
        </p:spPr>
      </p:pic>
      <p:sp>
        <p:nvSpPr>
          <p:cNvPr id="2" name="Rectangle 1"/>
          <p:cNvSpPr/>
          <p:nvPr/>
        </p:nvSpPr>
        <p:spPr>
          <a:xfrm>
            <a:off x="325152" y="148258"/>
            <a:ext cx="8496729" cy="2308324"/>
          </a:xfrm>
          <a:prstGeom prst="rect">
            <a:avLst/>
          </a:prstGeom>
        </p:spPr>
        <p:txBody>
          <a:bodyPr wrap="square">
            <a:spAutoFit/>
          </a:bodyPr>
          <a:lstStyle/>
          <a:p>
            <a:r>
              <a:rPr lang="fr-FR" sz="2400" dirty="0" smtClean="0">
                <a:solidFill>
                  <a:srgbClr val="FFFF00"/>
                </a:solidFill>
                <a:latin typeface="Freehand521 BT" panose="03080802030307080304" pitchFamily="66" charset="0"/>
              </a:rPr>
              <a:t>                             </a:t>
            </a:r>
            <a:r>
              <a:rPr lang="fr-FR" sz="3200" dirty="0" smtClean="0">
                <a:solidFill>
                  <a:srgbClr val="FFFF00"/>
                </a:solidFill>
                <a:latin typeface="Harlow Solid Italic" panose="04030604020F02020D02" pitchFamily="82" charset="0"/>
              </a:rPr>
              <a:t>Alise-Sainte-Reine</a:t>
            </a:r>
            <a:r>
              <a:rPr lang="fr-FR" sz="3200" dirty="0" smtClean="0">
                <a:solidFill>
                  <a:srgbClr val="FF0000"/>
                </a:solidFill>
                <a:latin typeface="Harlow Solid Italic" panose="04030604020F02020D02" pitchFamily="82" charset="0"/>
              </a:rPr>
              <a:t> </a:t>
            </a:r>
            <a:endParaRPr lang="fr-FR" sz="3200" dirty="0" smtClean="0">
              <a:solidFill>
                <a:srgbClr val="FF0000"/>
              </a:solidFill>
              <a:latin typeface="Harlow Solid Italic" panose="04030604020F02020D02" pitchFamily="82" charset="0"/>
            </a:endParaRPr>
          </a:p>
          <a:p>
            <a:r>
              <a:rPr lang="fr-FR" sz="2400" dirty="0" smtClean="0">
                <a:solidFill>
                  <a:srgbClr val="FF0000"/>
                </a:solidFill>
                <a:latin typeface="Freehand521 BT" panose="03080802030307080304" pitchFamily="66" charset="0"/>
              </a:rPr>
              <a:t> </a:t>
            </a:r>
            <a:r>
              <a:rPr lang="fr-FR" sz="2800" dirty="0">
                <a:solidFill>
                  <a:srgbClr val="FF0000"/>
                </a:solidFill>
                <a:latin typeface="Harlow Solid Italic" panose="04030604020F02020D02" pitchFamily="82" charset="0"/>
              </a:rPr>
              <a:t>petit village du centre est de la France. Le village est situé dans le </a:t>
            </a:r>
            <a:r>
              <a:rPr lang="fr-FR" sz="2800" dirty="0">
                <a:solidFill>
                  <a:srgbClr val="FFFF00"/>
                </a:solidFill>
                <a:latin typeface="Harlow Solid Italic" panose="04030604020F02020D02" pitchFamily="82" charset="0"/>
              </a:rPr>
              <a:t>département de la Côte-d'Or </a:t>
            </a:r>
            <a:r>
              <a:rPr lang="fr-FR" sz="2800" dirty="0">
                <a:solidFill>
                  <a:srgbClr val="FF0000"/>
                </a:solidFill>
                <a:latin typeface="Harlow Solid Italic" panose="04030604020F02020D02" pitchFamily="82" charset="0"/>
              </a:rPr>
              <a:t>en </a:t>
            </a:r>
            <a:r>
              <a:rPr lang="fr-FR" sz="2800" dirty="0">
                <a:solidFill>
                  <a:srgbClr val="FFFF00"/>
                </a:solidFill>
                <a:latin typeface="Harlow Solid Italic" panose="04030604020F02020D02" pitchFamily="82" charset="0"/>
              </a:rPr>
              <a:t>région Bourgogne</a:t>
            </a:r>
            <a:r>
              <a:rPr lang="fr-FR" sz="2800" dirty="0">
                <a:solidFill>
                  <a:srgbClr val="FF0000"/>
                </a:solidFill>
                <a:latin typeface="Harlow Solid Italic" panose="04030604020F02020D02" pitchFamily="82" charset="0"/>
              </a:rPr>
              <a:t>. </a:t>
            </a:r>
            <a:r>
              <a:rPr lang="fr-FR" sz="2800" dirty="0" smtClean="0">
                <a:solidFill>
                  <a:srgbClr val="FF0000"/>
                </a:solidFill>
                <a:latin typeface="Harlow Solid Italic" panose="04030604020F02020D02" pitchFamily="82" charset="0"/>
              </a:rPr>
              <a:t> </a:t>
            </a:r>
            <a:r>
              <a:rPr lang="fr-FR" sz="2800" dirty="0">
                <a:solidFill>
                  <a:srgbClr val="FF0000"/>
                </a:solidFill>
                <a:latin typeface="Harlow Solid Italic" panose="04030604020F02020D02" pitchFamily="82" charset="0"/>
              </a:rPr>
              <a:t>Les habitants </a:t>
            </a:r>
            <a:r>
              <a:rPr lang="fr-FR" sz="2800" dirty="0" smtClean="0">
                <a:solidFill>
                  <a:srgbClr val="00B0F0"/>
                </a:solidFill>
                <a:latin typeface="Harlow Solid Italic" panose="04030604020F02020D02" pitchFamily="82" charset="0"/>
              </a:rPr>
              <a:t>d'Alise-Sainte-Reine</a:t>
            </a:r>
            <a:r>
              <a:rPr lang="fr-FR" sz="2800" dirty="0" smtClean="0">
                <a:solidFill>
                  <a:srgbClr val="FF0000"/>
                </a:solidFill>
                <a:latin typeface="Harlow Solid Italic" panose="04030604020F02020D02" pitchFamily="82" charset="0"/>
              </a:rPr>
              <a:t> </a:t>
            </a:r>
            <a:r>
              <a:rPr lang="fr-FR" sz="2800" dirty="0">
                <a:solidFill>
                  <a:srgbClr val="FF0000"/>
                </a:solidFill>
                <a:latin typeface="Harlow Solid Italic" panose="04030604020F02020D02" pitchFamily="82" charset="0"/>
              </a:rPr>
              <a:t>se nomment </a:t>
            </a:r>
            <a:r>
              <a:rPr lang="fr-FR" sz="2800" dirty="0" smtClean="0">
                <a:solidFill>
                  <a:srgbClr val="FF0000"/>
                </a:solidFill>
                <a:latin typeface="Harlow Solid Italic" panose="04030604020F02020D02" pitchFamily="82" charset="0"/>
              </a:rPr>
              <a:t>les</a:t>
            </a:r>
          </a:p>
          <a:p>
            <a:r>
              <a:rPr lang="fr-FR" sz="2800" dirty="0">
                <a:solidFill>
                  <a:srgbClr val="FF0000"/>
                </a:solidFill>
                <a:latin typeface="Harlow Solid Italic" panose="04030604020F02020D02" pitchFamily="82" charset="0"/>
              </a:rPr>
              <a:t> </a:t>
            </a:r>
            <a:r>
              <a:rPr lang="fr-FR" sz="2800" dirty="0" smtClean="0">
                <a:solidFill>
                  <a:srgbClr val="FF0000"/>
                </a:solidFill>
                <a:latin typeface="Harlow Solid Italic" panose="04030604020F02020D02" pitchFamily="82" charset="0"/>
              </a:rPr>
              <a:t>                      </a:t>
            </a:r>
            <a:r>
              <a:rPr lang="fr-FR" sz="2800" dirty="0" smtClean="0">
                <a:solidFill>
                  <a:srgbClr val="FF0000"/>
                </a:solidFill>
                <a:latin typeface="Harlow Solid Italic" panose="04030604020F02020D02" pitchFamily="82" charset="0"/>
              </a:rPr>
              <a:t> </a:t>
            </a:r>
            <a:r>
              <a:rPr lang="fr-FR" sz="2800" dirty="0" err="1">
                <a:solidFill>
                  <a:srgbClr val="00FF00"/>
                </a:solidFill>
                <a:latin typeface="Harlow Solid Italic" panose="04030604020F02020D02" pitchFamily="82" charset="0"/>
              </a:rPr>
              <a:t>Alisiens</a:t>
            </a:r>
            <a:r>
              <a:rPr lang="fr-FR" sz="2800" dirty="0">
                <a:solidFill>
                  <a:srgbClr val="00FF00"/>
                </a:solidFill>
                <a:latin typeface="Harlow Solid Italic" panose="04030604020F02020D02" pitchFamily="82" charset="0"/>
              </a:rPr>
              <a:t> et les </a:t>
            </a:r>
            <a:r>
              <a:rPr lang="fr-FR" sz="2800" dirty="0" err="1">
                <a:solidFill>
                  <a:srgbClr val="00FF00"/>
                </a:solidFill>
                <a:latin typeface="Harlow Solid Italic" panose="04030604020F02020D02" pitchFamily="82" charset="0"/>
              </a:rPr>
              <a:t>Alisiennes</a:t>
            </a:r>
            <a:r>
              <a:rPr lang="fr-FR" sz="2800" dirty="0">
                <a:solidFill>
                  <a:srgbClr val="00FF00"/>
                </a:solidFill>
                <a:latin typeface="Harlow Solid Italic" panose="04030604020F02020D02" pitchFamily="82" charset="0"/>
              </a:rPr>
              <a:t>. </a:t>
            </a:r>
          </a:p>
        </p:txBody>
      </p:sp>
    </p:spTree>
    <p:extLst>
      <p:ext uri="{BB962C8B-B14F-4D97-AF65-F5344CB8AC3E}">
        <p14:creationId xmlns:p14="http://schemas.microsoft.com/office/powerpoint/2010/main" val="1571571233"/>
      </p:ext>
    </p:extLst>
  </p:cSld>
  <p:clrMapOvr>
    <a:masterClrMapping/>
  </p:clrMapOvr>
  <mc:AlternateContent xmlns:mc="http://schemas.openxmlformats.org/markup-compatibility/2006" xmlns:p14="http://schemas.microsoft.com/office/powerpoint/2010/main">
    <mc:Choice Requires="p14">
      <p:transition spd="slow" p14:dur="1400" advTm="12000">
        <p14:ripple/>
        <p:sndAc>
          <p:stSnd loop="1">
            <p:snd r:embed="rId2" name="bien 2018.wav"/>
          </p:stSnd>
        </p:sndAc>
      </p:transition>
    </mc:Choice>
    <mc:Fallback xmlns="">
      <p:transition spd="slow" advTm="12000">
        <p:fade/>
        <p:sndAc>
          <p:stSnd loop="1">
            <p:snd r:embed="rId4" name="bien 2018.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4240" r="6724"/>
          <a:stretch/>
        </p:blipFill>
        <p:spPr>
          <a:xfrm>
            <a:off x="0" y="0"/>
            <a:ext cx="9164782" cy="6858000"/>
          </a:xfrm>
          <a:prstGeom prst="rect">
            <a:avLst/>
          </a:prstGeom>
        </p:spPr>
      </p:pic>
      <p:sp>
        <p:nvSpPr>
          <p:cNvPr id="3" name="Rectangle 2"/>
          <p:cNvSpPr/>
          <p:nvPr/>
        </p:nvSpPr>
        <p:spPr>
          <a:xfrm>
            <a:off x="1525756" y="258771"/>
            <a:ext cx="6524543" cy="646331"/>
          </a:xfrm>
          <a:prstGeom prst="rect">
            <a:avLst/>
          </a:prstGeom>
          <a:noFill/>
        </p:spPr>
        <p:txBody>
          <a:bodyPr wrap="none" lIns="91440" tIns="45720" rIns="91440" bIns="45720">
            <a:spAutoFit/>
          </a:bodyPr>
          <a:lstStyle/>
          <a:p>
            <a:pPr algn="ctr"/>
            <a:r>
              <a:rPr lang="fr-FR" sz="3600" b="1" cap="none" spc="0" dirty="0" err="1" smtClean="0">
                <a:ln w="6600">
                  <a:solidFill>
                    <a:schemeClr val="accent2"/>
                  </a:solidFill>
                  <a:prstDash val="solid"/>
                </a:ln>
                <a:solidFill>
                  <a:srgbClr val="FFC000"/>
                </a:solidFill>
                <a:effectLst>
                  <a:outerShdw dist="38100" dir="2700000" algn="tl" rotWithShape="0">
                    <a:schemeClr val="accent2"/>
                  </a:outerShdw>
                </a:effectLst>
                <a:latin typeface="Harlow Solid Italic" panose="04030604020F02020D02" pitchFamily="82" charset="0"/>
              </a:rPr>
              <a:t>Muséoparc</a:t>
            </a:r>
            <a:r>
              <a:rPr lang="fr-FR" sz="3600" b="1" cap="none" spc="0" dirty="0" smtClean="0">
                <a:ln w="6600">
                  <a:solidFill>
                    <a:schemeClr val="accent2"/>
                  </a:solidFill>
                  <a:prstDash val="solid"/>
                </a:ln>
                <a:solidFill>
                  <a:srgbClr val="FFC000"/>
                </a:solidFill>
                <a:effectLst>
                  <a:outerShdw dist="38100" dir="2700000" algn="tl" rotWithShape="0">
                    <a:schemeClr val="accent2"/>
                  </a:outerShdw>
                </a:effectLst>
                <a:latin typeface="Harlow Solid Italic" panose="04030604020F02020D02" pitchFamily="82" charset="0"/>
              </a:rPr>
              <a:t>  d’Alise sainte Reine</a:t>
            </a:r>
            <a:endParaRPr lang="fr-FR" sz="3600" b="1" cap="none" spc="0" dirty="0">
              <a:ln w="6600">
                <a:solidFill>
                  <a:schemeClr val="accent2"/>
                </a:solidFill>
                <a:prstDash val="solid"/>
              </a:ln>
              <a:solidFill>
                <a:srgbClr val="FFC000"/>
              </a:solidFill>
              <a:effectLst>
                <a:outerShdw dist="38100" dir="2700000" algn="tl" rotWithShape="0">
                  <a:schemeClr val="accent2"/>
                </a:outerShdw>
              </a:effectLst>
              <a:latin typeface="Harlow Solid Italic" panose="04030604020F02020D02" pitchFamily="82" charset="0"/>
            </a:endParaRPr>
          </a:p>
        </p:txBody>
      </p:sp>
      <p:sp>
        <p:nvSpPr>
          <p:cNvPr id="4" name="Rectangle 3"/>
          <p:cNvSpPr/>
          <p:nvPr/>
        </p:nvSpPr>
        <p:spPr>
          <a:xfrm>
            <a:off x="581036" y="5061605"/>
            <a:ext cx="8413981" cy="1446550"/>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Lieu d'histoire et de mémoire connu de tous, le site d'Alésia fait partie du patrimoine national depuis la célèbre bataille qui opposa </a:t>
            </a:r>
            <a:r>
              <a:rPr lang="fr-FR"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Harlow Solid Italic" panose="04030604020F02020D02" pitchFamily="82" charset="0"/>
              </a:rPr>
              <a:t>César </a:t>
            </a:r>
            <a:r>
              <a:rPr lang="fr-FR" sz="3200" b="1" dirty="0">
                <a:ln w="22225">
                  <a:solidFill>
                    <a:schemeClr val="accent2"/>
                  </a:solidFill>
                  <a:prstDash val="solid"/>
                </a:ln>
                <a:solidFill>
                  <a:srgbClr val="FFFF00"/>
                </a:solidFill>
                <a:latin typeface="Harlow Solid Italic" panose="04030604020F02020D02" pitchFamily="82" charset="0"/>
              </a:rPr>
              <a:t>à </a:t>
            </a:r>
            <a:r>
              <a:rPr lang="fr-FR" sz="3200"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Freehand521 BT" panose="03080802030307080304" pitchFamily="66" charset="0"/>
              </a:rPr>
              <a:t>Vercingétorix.</a:t>
            </a:r>
            <a:endParaRPr lang="fr-FR" sz="3200" b="1" dirty="0">
              <a:ln w="22225">
                <a:solidFill>
                  <a:schemeClr val="accent2"/>
                </a:solidFill>
                <a:prstDash val="solid"/>
              </a:ln>
              <a:solidFill>
                <a:srgbClr val="FFFF00"/>
              </a:solidFill>
              <a:latin typeface="Freehand521 BT" panose="03080802030307080304" pitchFamily="66" charset="0"/>
            </a:endParaRPr>
          </a:p>
        </p:txBody>
      </p:sp>
    </p:spTree>
    <p:extLst>
      <p:ext uri="{BB962C8B-B14F-4D97-AF65-F5344CB8AC3E}">
        <p14:creationId xmlns:p14="http://schemas.microsoft.com/office/powerpoint/2010/main" val="2091978975"/>
      </p:ext>
    </p:extLst>
  </p:cSld>
  <p:clrMapOvr>
    <a:masterClrMapping/>
  </p:clrMapOvr>
  <mc:AlternateContent xmlns:mc="http://schemas.openxmlformats.org/markup-compatibility/2006">
    <mc:Choice xmlns:p14="http://schemas.microsoft.com/office/powerpoint/2010/main" Requires="p14">
      <p:transition spd="slow" p14:dur="2000" advTm="11000">
        <p14:prism isContent="1"/>
      </p:transition>
    </mc:Choice>
    <mc:Fallback>
      <p:transition spd="slow" advTm="11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8181" r="3030"/>
          <a:stretch/>
        </p:blipFill>
        <p:spPr>
          <a:xfrm>
            <a:off x="10391" y="0"/>
            <a:ext cx="9133609" cy="6858000"/>
          </a:xfrm>
          <a:prstGeom prst="rect">
            <a:avLst/>
          </a:prstGeom>
        </p:spPr>
      </p:pic>
      <p:sp>
        <p:nvSpPr>
          <p:cNvPr id="3" name="Rectangle 2"/>
          <p:cNvSpPr/>
          <p:nvPr/>
        </p:nvSpPr>
        <p:spPr>
          <a:xfrm>
            <a:off x="2377369" y="471680"/>
            <a:ext cx="4628255" cy="1384995"/>
          </a:xfrm>
          <a:prstGeom prst="rect">
            <a:avLst/>
          </a:prstGeom>
          <a:noFill/>
        </p:spPr>
        <p:txBody>
          <a:bodyPr wrap="none" lIns="91440" tIns="45720" rIns="91440" bIns="45720">
            <a:spAutoFit/>
          </a:bodyPr>
          <a:lstStyle/>
          <a:p>
            <a:pPr algn="ctr"/>
            <a:r>
              <a:rPr lang="fr-FR" sz="2800" b="1" cap="none" spc="0" dirty="0" smtClean="0">
                <a:ln w="6600">
                  <a:solidFill>
                    <a:schemeClr val="accent2"/>
                  </a:solidFill>
                  <a:prstDash val="solid"/>
                </a:ln>
                <a:solidFill>
                  <a:srgbClr val="40E094"/>
                </a:solidFill>
                <a:effectLst>
                  <a:outerShdw dist="38100" dir="2700000" algn="tl" rotWithShape="0">
                    <a:schemeClr val="accent2"/>
                  </a:outerShdw>
                </a:effectLst>
                <a:latin typeface="Freehand521 BT" panose="03080802030307080304" pitchFamily="66" charset="0"/>
              </a:rPr>
              <a:t> </a:t>
            </a:r>
          </a:p>
          <a:p>
            <a:pPr algn="ctr"/>
            <a:r>
              <a:rPr lang="fr-FR" sz="28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Découverte des fortifications Romaine </a:t>
            </a:r>
          </a:p>
          <a:p>
            <a:pPr algn="ctr"/>
            <a:endParaRPr lang="fr-FR" sz="28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
        <p:nvSpPr>
          <p:cNvPr id="4" name="Rectangle 3"/>
          <p:cNvSpPr/>
          <p:nvPr/>
        </p:nvSpPr>
        <p:spPr>
          <a:xfrm>
            <a:off x="322119" y="210070"/>
            <a:ext cx="8738754" cy="523220"/>
          </a:xfrm>
          <a:prstGeom prst="rect">
            <a:avLst/>
          </a:prstGeom>
        </p:spPr>
        <p:txBody>
          <a:bodyPr wrap="square">
            <a:spAutoFit/>
          </a:bodyPr>
          <a:lstStyle/>
          <a:p>
            <a:r>
              <a:rPr lang="fr-FR" sz="2800" dirty="0" err="1" smtClean="0">
                <a:solidFill>
                  <a:srgbClr val="FF0000"/>
                </a:solidFill>
                <a:latin typeface="Harlow Solid Italic" panose="04030604020F02020D02" pitchFamily="82" charset="0"/>
              </a:rPr>
              <a:t>Muséoparc</a:t>
            </a:r>
            <a:r>
              <a:rPr lang="fr-FR" sz="2800" dirty="0" smtClean="0">
                <a:solidFill>
                  <a:srgbClr val="FF0000"/>
                </a:solidFill>
                <a:latin typeface="Harlow Solid Italic" panose="04030604020F02020D02" pitchFamily="82" charset="0"/>
              </a:rPr>
              <a:t> Alésia </a:t>
            </a:r>
            <a:r>
              <a:rPr lang="fr-FR" sz="2800" dirty="0">
                <a:solidFill>
                  <a:srgbClr val="FF0000"/>
                </a:solidFill>
                <a:latin typeface="Harlow Solid Italic" panose="04030604020F02020D02" pitchFamily="82" charset="0"/>
              </a:rPr>
              <a:t>: La partie </a:t>
            </a:r>
            <a:r>
              <a:rPr lang="fr-FR" sz="2800" dirty="0" smtClean="0">
                <a:solidFill>
                  <a:srgbClr val="FF0000"/>
                </a:solidFill>
                <a:latin typeface="Harlow Solid Italic" panose="04030604020F02020D02" pitchFamily="82" charset="0"/>
              </a:rPr>
              <a:t>extérieure du </a:t>
            </a:r>
            <a:r>
              <a:rPr lang="fr-FR" sz="2800" dirty="0" err="1" smtClean="0">
                <a:solidFill>
                  <a:srgbClr val="FF0000"/>
                </a:solidFill>
                <a:latin typeface="Harlow Solid Italic" panose="04030604020F02020D02" pitchFamily="82" charset="0"/>
              </a:rPr>
              <a:t>Muséoparc</a:t>
            </a:r>
            <a:endParaRPr lang="fr-FR" sz="2800" dirty="0">
              <a:solidFill>
                <a:srgbClr val="FF0000"/>
              </a:solidFill>
              <a:latin typeface="Harlow Solid Italic" panose="04030604020F02020D02" pitchFamily="82" charset="0"/>
            </a:endParaRPr>
          </a:p>
        </p:txBody>
      </p:sp>
    </p:spTree>
    <p:extLst>
      <p:ext uri="{BB962C8B-B14F-4D97-AF65-F5344CB8AC3E}">
        <p14:creationId xmlns:p14="http://schemas.microsoft.com/office/powerpoint/2010/main" val="1631140319"/>
      </p:ext>
    </p:extLst>
  </p:cSld>
  <p:clrMapOvr>
    <a:masterClrMapping/>
  </p:clrMapOvr>
  <mc:AlternateContent xmlns:mc="http://schemas.openxmlformats.org/markup-compatibility/2006" xmlns:p14="http://schemas.microsoft.com/office/powerpoint/2010/main">
    <mc:Choice Requires="p14">
      <p:transition spd="slow" p14:dur="2000" advTm="6000">
        <p14:prism isContent="1"/>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0681" r="124"/>
          <a:stretch/>
        </p:blipFill>
        <p:spPr>
          <a:xfrm>
            <a:off x="-1" y="0"/>
            <a:ext cx="9195955" cy="6869046"/>
          </a:xfrm>
          <a:prstGeom prst="rect">
            <a:avLst/>
          </a:prstGeom>
        </p:spPr>
      </p:pic>
      <p:sp>
        <p:nvSpPr>
          <p:cNvPr id="3" name="Rectangle 2"/>
          <p:cNvSpPr/>
          <p:nvPr/>
        </p:nvSpPr>
        <p:spPr>
          <a:xfrm>
            <a:off x="1332565" y="847590"/>
            <a:ext cx="6790641" cy="1077218"/>
          </a:xfrm>
          <a:prstGeom prst="rect">
            <a:avLst/>
          </a:prstGeom>
          <a:noFill/>
        </p:spPr>
        <p:txBody>
          <a:bodyPr wrap="none" lIns="91440" tIns="45720" rIns="91440" bIns="45720">
            <a:spAutoFit/>
          </a:bodyPr>
          <a:lstStyle/>
          <a:p>
            <a:pPr algn="ctr"/>
            <a:r>
              <a:rPr lang="fr-FR" sz="3200" b="1" cap="none" spc="0"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Fortifications qui entouraient l’Oppidum </a:t>
            </a:r>
          </a:p>
          <a:p>
            <a:pPr algn="ctr"/>
            <a:r>
              <a:rPr lang="fr-FR" sz="3200" b="1" cap="none" spc="0"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ou c’était retranché Vercingétorix </a:t>
            </a:r>
            <a:endParaRPr lang="fr-FR" sz="3200" b="1" cap="none" spc="0" dirty="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endParaRPr>
          </a:p>
        </p:txBody>
      </p:sp>
      <p:sp>
        <p:nvSpPr>
          <p:cNvPr id="4" name="Rectangle 3"/>
          <p:cNvSpPr/>
          <p:nvPr/>
        </p:nvSpPr>
        <p:spPr>
          <a:xfrm>
            <a:off x="882316" y="4186535"/>
            <a:ext cx="7524910" cy="1077218"/>
          </a:xfrm>
          <a:prstGeom prst="rect">
            <a:avLst/>
          </a:prstGeom>
        </p:spPr>
        <p:txBody>
          <a:bodyPr wrap="square">
            <a:spAutoFit/>
          </a:bodyPr>
          <a:lstStyle/>
          <a:p>
            <a:r>
              <a:rPr lang="fr-FR" sz="3200" dirty="0">
                <a:solidFill>
                  <a:srgbClr val="FFFF00"/>
                </a:solidFill>
                <a:latin typeface="Freehand521 BT" panose="03080802030307080304" pitchFamily="66" charset="0"/>
              </a:rPr>
              <a:t>le site extérieur a été aménagé pour présenter quelques centaines de mètres des doubles fortifications romaines.</a:t>
            </a:r>
          </a:p>
        </p:txBody>
      </p:sp>
    </p:spTree>
    <p:extLst>
      <p:ext uri="{BB962C8B-B14F-4D97-AF65-F5344CB8AC3E}">
        <p14:creationId xmlns:p14="http://schemas.microsoft.com/office/powerpoint/2010/main" val="958303531"/>
      </p:ext>
    </p:extLst>
  </p:cSld>
  <p:clrMapOvr>
    <a:masterClrMapping/>
  </p:clrMapOvr>
  <mc:AlternateContent xmlns:mc="http://schemas.openxmlformats.org/markup-compatibility/2006">
    <mc:Choice xmlns:p14="http://schemas.microsoft.com/office/powerpoint/2010/main" Requires="p14">
      <p:transition spd="slow" p14:dur="2000" advTm="10000">
        <p14:prism isContent="1"/>
      </p:transition>
    </mc:Choice>
    <mc:Fallback>
      <p:transition spd="slow" advTm="10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77931" y="4858619"/>
            <a:ext cx="8988137" cy="1815882"/>
          </a:xfrm>
          <a:prstGeom prst="rect">
            <a:avLst/>
          </a:prstGeom>
        </p:spPr>
        <p:txBody>
          <a:bodyPr wrap="square">
            <a:spAutoFit/>
          </a:bodyPr>
          <a:lstStyle/>
          <a:p>
            <a:r>
              <a:rPr lang="fr-FR" sz="2800" dirty="0">
                <a:solidFill>
                  <a:srgbClr val="FFFF00"/>
                </a:solidFill>
                <a:latin typeface="Harlow Solid Italic" panose="04030604020F02020D02" pitchFamily="82" charset="0"/>
              </a:rPr>
              <a:t>On y retrouve des fossés, un remblai, un rempart, une palissade et des pièges hérissés de pointes, des tours de guet et de défense, reproduction grandeur nature des fortifications érigées </a:t>
            </a:r>
            <a:r>
              <a:rPr lang="fr-FR" sz="2800" dirty="0" smtClean="0">
                <a:solidFill>
                  <a:srgbClr val="FFFF00"/>
                </a:solidFill>
                <a:latin typeface="Harlow Solid Italic" panose="04030604020F02020D02" pitchFamily="82" charset="0"/>
              </a:rPr>
              <a:t> </a:t>
            </a:r>
            <a:r>
              <a:rPr lang="fr-FR" sz="2800" dirty="0">
                <a:solidFill>
                  <a:srgbClr val="FFFF00"/>
                </a:solidFill>
                <a:latin typeface="Harlow Solid Italic" panose="04030604020F02020D02" pitchFamily="82" charset="0"/>
              </a:rPr>
              <a:t>pour isoler Vercingétorix</a:t>
            </a:r>
            <a:r>
              <a:rPr lang="fr-FR" sz="2800" dirty="0" smtClean="0">
                <a:solidFill>
                  <a:srgbClr val="FFFF00"/>
                </a:solidFill>
                <a:latin typeface="Harlow Solid Italic" panose="04030604020F02020D02" pitchFamily="82" charset="0"/>
              </a:rPr>
              <a:t>.</a:t>
            </a:r>
            <a:endParaRPr lang="fr-FR" sz="2800" dirty="0">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1784563169"/>
      </p:ext>
    </p:extLst>
  </p:cSld>
  <p:clrMapOvr>
    <a:masterClrMapping/>
  </p:clrMapOvr>
  <mc:AlternateContent xmlns:mc="http://schemas.openxmlformats.org/markup-compatibility/2006">
    <mc:Choice xmlns:p14="http://schemas.microsoft.com/office/powerpoint/2010/main" Requires="p14">
      <p:transition spd="slow" p14:dur="2000" advTm="11000">
        <p14:prism isContent="1"/>
      </p:transition>
    </mc:Choice>
    <mc:Fallback>
      <p:transition spd="slow" advTm="11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703394" y="5097471"/>
            <a:ext cx="5737212" cy="954107"/>
          </a:xfrm>
          <a:prstGeom prst="rect">
            <a:avLst/>
          </a:prstGeom>
          <a:noFill/>
        </p:spPr>
        <p:txBody>
          <a:bodyPr wrap="none" lIns="91440" tIns="45720" rIns="91440" bIns="45720">
            <a:spAutoFit/>
          </a:bodyPr>
          <a:lstStyle/>
          <a:p>
            <a:pPr algn="ctr"/>
            <a:r>
              <a:rPr lang="fr-FR" sz="2800" b="1" dirty="0" smtClean="0">
                <a:ln w="6600">
                  <a:solidFill>
                    <a:schemeClr val="accent2"/>
                  </a:solidFill>
                  <a:prstDash val="solid"/>
                </a:ln>
                <a:solidFill>
                  <a:srgbClr val="EFE131"/>
                </a:solidFill>
                <a:effectLst>
                  <a:outerShdw dist="38100" dir="2700000" algn="tl" rotWithShape="0">
                    <a:schemeClr val="accent2"/>
                  </a:outerShdw>
                </a:effectLst>
                <a:latin typeface="Freehand521 BT" panose="03080802030307080304" pitchFamily="66" charset="0"/>
              </a:rPr>
              <a:t>Fortifications impressionnantes pour empêcher </a:t>
            </a:r>
          </a:p>
          <a:p>
            <a:pPr algn="ctr"/>
            <a:r>
              <a:rPr lang="fr-FR" sz="2800" b="1" dirty="0" smtClean="0">
                <a:ln w="6600">
                  <a:solidFill>
                    <a:schemeClr val="accent2"/>
                  </a:solidFill>
                  <a:prstDash val="solid"/>
                </a:ln>
                <a:solidFill>
                  <a:srgbClr val="EFE131"/>
                </a:solidFill>
                <a:effectLst>
                  <a:outerShdw dist="38100" dir="2700000" algn="tl" rotWithShape="0">
                    <a:schemeClr val="accent2"/>
                  </a:outerShdw>
                </a:effectLst>
                <a:latin typeface="Freehand521 BT" panose="03080802030307080304" pitchFamily="66" charset="0"/>
              </a:rPr>
              <a:t>les Gaulois de sortir et d’entrer dans l’oppidum</a:t>
            </a:r>
            <a:endParaRPr lang="fr-FR" sz="2800" b="1" cap="none" spc="0" dirty="0">
              <a:ln w="6600">
                <a:solidFill>
                  <a:schemeClr val="accent2"/>
                </a:solidFill>
                <a:prstDash val="solid"/>
              </a:ln>
              <a:solidFill>
                <a:srgbClr val="EFE131"/>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2451726366"/>
      </p:ext>
    </p:extLst>
  </p:cSld>
  <p:clrMapOvr>
    <a:masterClrMapping/>
  </p:clrMapOvr>
  <mc:AlternateContent xmlns:mc="http://schemas.openxmlformats.org/markup-compatibility/2006" xmlns:p14="http://schemas.microsoft.com/office/powerpoint/2010/main">
    <mc:Choice Requires="p14">
      <p:transition spd="slow" p14:dur="2000" advTm="6000">
        <p14:prism isContent="1"/>
      </p:transition>
    </mc:Choice>
    <mc:Fallback xmlns="">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93518"/>
            <a:ext cx="9200539" cy="6951518"/>
          </a:xfrm>
          <a:prstGeom prst="rect">
            <a:avLst/>
          </a:prstGeom>
        </p:spPr>
      </p:pic>
      <p:sp>
        <p:nvSpPr>
          <p:cNvPr id="2" name="Rectangle 1"/>
          <p:cNvSpPr/>
          <p:nvPr/>
        </p:nvSpPr>
        <p:spPr>
          <a:xfrm>
            <a:off x="1894240" y="-93518"/>
            <a:ext cx="5412058" cy="707886"/>
          </a:xfrm>
          <a:prstGeom prst="rect">
            <a:avLst/>
          </a:prstGeom>
          <a:noFill/>
        </p:spPr>
        <p:txBody>
          <a:bodyPr wrap="none" lIns="91440" tIns="45720" rIns="91440" bIns="45720">
            <a:spAutoFit/>
          </a:bodyPr>
          <a:lstStyle/>
          <a:p>
            <a:pPr algn="ctr"/>
            <a:r>
              <a:rPr lang="fr-FR" sz="40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l’oppidum  place forte naturelle</a:t>
            </a:r>
            <a:endParaRPr lang="fr-FR" sz="40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
        <p:nvSpPr>
          <p:cNvPr id="5" name="Rectangle 4"/>
          <p:cNvSpPr/>
          <p:nvPr/>
        </p:nvSpPr>
        <p:spPr>
          <a:xfrm>
            <a:off x="176646" y="5499675"/>
            <a:ext cx="9200538" cy="954107"/>
          </a:xfrm>
          <a:prstGeom prst="rect">
            <a:avLst/>
          </a:prstGeom>
        </p:spPr>
        <p:txBody>
          <a:bodyPr wrap="square">
            <a:spAutoFit/>
          </a:bodyPr>
          <a:lstStyle/>
          <a:p>
            <a:r>
              <a:rPr lang="fr-FR" sz="2800" dirty="0" smtClean="0">
                <a:solidFill>
                  <a:srgbClr val="C00000"/>
                </a:solidFill>
                <a:latin typeface="Harlow Solid Italic" panose="04030604020F02020D02" pitchFamily="82" charset="0"/>
              </a:rPr>
              <a:t>Alésia </a:t>
            </a:r>
            <a:r>
              <a:rPr lang="fr-FR" sz="2800" dirty="0">
                <a:solidFill>
                  <a:srgbClr val="C00000"/>
                </a:solidFill>
                <a:latin typeface="Harlow Solid Italic" panose="04030604020F02020D02" pitchFamily="82" charset="0"/>
              </a:rPr>
              <a:t>est un </a:t>
            </a:r>
            <a:r>
              <a:rPr lang="fr-FR" sz="2800" dirty="0" smtClean="0">
                <a:solidFill>
                  <a:srgbClr val="C00000"/>
                </a:solidFill>
                <a:latin typeface="Harlow Solid Italic" panose="04030604020F02020D02" pitchFamily="82" charset="0"/>
              </a:rPr>
              <a:t>oppidum gaulois</a:t>
            </a:r>
            <a:r>
              <a:rPr lang="fr-FR" sz="2800" dirty="0">
                <a:solidFill>
                  <a:srgbClr val="C00000"/>
                </a:solidFill>
                <a:latin typeface="Harlow Solid Italic" panose="04030604020F02020D02" pitchFamily="82" charset="0"/>
              </a:rPr>
              <a:t>, c'est-à-dire un lieu situé sur une hauteur, aménagé pour se protéger des attaques ennemies. </a:t>
            </a:r>
            <a:r>
              <a:rPr lang="fr-FR" sz="2800" dirty="0" smtClean="0">
                <a:solidFill>
                  <a:srgbClr val="C00000"/>
                </a:solidFill>
                <a:latin typeface="Harlow Solid Italic" panose="04030604020F02020D02" pitchFamily="82" charset="0"/>
              </a:rPr>
              <a:t> </a:t>
            </a:r>
            <a:endParaRPr lang="fr-FR" sz="2800" dirty="0">
              <a:solidFill>
                <a:srgbClr val="C00000"/>
              </a:solidFill>
              <a:latin typeface="Harlow Solid Italic" panose="04030604020F02020D02" pitchFamily="82" charset="0"/>
            </a:endParaRPr>
          </a:p>
        </p:txBody>
      </p:sp>
    </p:spTree>
    <p:extLst>
      <p:ext uri="{BB962C8B-B14F-4D97-AF65-F5344CB8AC3E}">
        <p14:creationId xmlns:p14="http://schemas.microsoft.com/office/powerpoint/2010/main" val="2476845913"/>
      </p:ext>
    </p:extLst>
  </p:cSld>
  <p:clrMapOvr>
    <a:masterClrMapping/>
  </p:clrMapOvr>
  <mc:AlternateContent xmlns:mc="http://schemas.openxmlformats.org/markup-compatibility/2006">
    <mc:Choice xmlns:p14="http://schemas.microsoft.com/office/powerpoint/2010/main" Requires="p14">
      <p:transition spd="slow" p14:dur="2000" advTm="9000">
        <p14:prism isContent="1"/>
      </p:transition>
    </mc:Choice>
    <mc:Fallback>
      <p:transition spd="slow" advTm="9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51218" y="0"/>
            <a:ext cx="4592782" cy="3429277"/>
          </a:xfrm>
          <a:prstGeom prst="rect">
            <a:avLst/>
          </a:prstGeom>
        </p:spPr>
      </p:pic>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2" y="0"/>
            <a:ext cx="4592781" cy="3429277"/>
          </a:xfrm>
          <a:prstGeom prst="rect">
            <a:avLst/>
          </a:prstGeom>
        </p:spPr>
      </p:pic>
      <p:sp>
        <p:nvSpPr>
          <p:cNvPr id="3" name="Rectangle 2"/>
          <p:cNvSpPr/>
          <p:nvPr/>
        </p:nvSpPr>
        <p:spPr>
          <a:xfrm>
            <a:off x="311727" y="3428722"/>
            <a:ext cx="8832272" cy="2954655"/>
          </a:xfrm>
          <a:prstGeom prst="rect">
            <a:avLst/>
          </a:prstGeom>
        </p:spPr>
        <p:txBody>
          <a:bodyPr wrap="square">
            <a:spAutoFit/>
          </a:bodyPr>
          <a:lstStyle/>
          <a:p>
            <a:r>
              <a:rPr lang="fr-FR" sz="2800" dirty="0">
                <a:solidFill>
                  <a:srgbClr val="FF0000"/>
                </a:solidFill>
                <a:latin typeface="Freehand521 BT" panose="03080802030307080304" pitchFamily="66" charset="0"/>
              </a:rPr>
              <a:t>César établit ses légions autour de la </a:t>
            </a:r>
            <a:r>
              <a:rPr lang="fr-FR" sz="2800" dirty="0" smtClean="0">
                <a:solidFill>
                  <a:srgbClr val="FF0000"/>
                </a:solidFill>
                <a:latin typeface="Freehand521 BT" panose="03080802030307080304" pitchFamily="66" charset="0"/>
              </a:rPr>
              <a:t>ville </a:t>
            </a:r>
            <a:r>
              <a:rPr lang="fr-FR" sz="2800" dirty="0">
                <a:solidFill>
                  <a:srgbClr val="FF0000"/>
                </a:solidFill>
                <a:latin typeface="Freehand521 BT" panose="03080802030307080304" pitchFamily="66" charset="0"/>
              </a:rPr>
              <a:t>il l'entoura de fossés profonds et de formidables retranchements. En même temps il fortifiait son </a:t>
            </a:r>
            <a:r>
              <a:rPr lang="fr-FR" sz="2800" dirty="0" smtClean="0">
                <a:solidFill>
                  <a:srgbClr val="FF0000"/>
                </a:solidFill>
                <a:latin typeface="Freehand521 BT" panose="03080802030307080304" pitchFamily="66" charset="0"/>
              </a:rPr>
              <a:t>camp </a:t>
            </a:r>
            <a:r>
              <a:rPr lang="fr-FR" sz="2800" dirty="0">
                <a:solidFill>
                  <a:srgbClr val="FF0000"/>
                </a:solidFill>
                <a:latin typeface="Freehand521 BT" panose="03080802030307080304" pitchFamily="66" charset="0"/>
              </a:rPr>
              <a:t>afin d'arrêter l'armée de secours </a:t>
            </a:r>
            <a:r>
              <a:rPr lang="fr-FR" sz="2800" dirty="0" smtClean="0">
                <a:solidFill>
                  <a:srgbClr val="FF0000"/>
                </a:solidFill>
                <a:latin typeface="Freehand521 BT" panose="03080802030307080304" pitchFamily="66" charset="0"/>
              </a:rPr>
              <a:t>. </a:t>
            </a:r>
            <a:r>
              <a:rPr lang="fr-FR" sz="2800" dirty="0">
                <a:solidFill>
                  <a:srgbClr val="FF0000"/>
                </a:solidFill>
                <a:latin typeface="Freehand521 BT" panose="03080802030307080304" pitchFamily="66" charset="0"/>
              </a:rPr>
              <a:t>La lutte fut ardente, car l'orgueil romain était aux prises avec le patriotisme gaulois ; mais la science militaire et la discipline romaine eurent raison du nombre : les Gaulois, après avoir tenté des efforts inouïs pour sauver Alésia, se dispersèrent. </a:t>
            </a:r>
          </a:p>
          <a:p>
            <a:endParaRPr lang="fr-FR" dirty="0">
              <a:solidFill>
                <a:srgbClr val="050100"/>
              </a:solidFill>
              <a:latin typeface="Freehand521 BT" panose="03080802030307080304" pitchFamily="66" charset="0"/>
            </a:endParaRPr>
          </a:p>
        </p:txBody>
      </p:sp>
    </p:spTree>
    <p:extLst>
      <p:ext uri="{BB962C8B-B14F-4D97-AF65-F5344CB8AC3E}">
        <p14:creationId xmlns:p14="http://schemas.microsoft.com/office/powerpoint/2010/main" val="3023286426"/>
      </p:ext>
    </p:extLst>
  </p:cSld>
  <p:clrMapOvr>
    <a:masterClrMapping/>
  </p:clrMapOvr>
  <mc:AlternateContent xmlns:mc="http://schemas.openxmlformats.org/markup-compatibility/2006">
    <mc:Choice xmlns:p14="http://schemas.microsoft.com/office/powerpoint/2010/main" Requires="p14">
      <p:transition spd="slow" p14:dur="2000" advTm="22000">
        <p14:prism isContent="1"/>
      </p:transition>
    </mc:Choice>
    <mc:Fallback>
      <p:transition spd="slow" advTm="2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3159"/>
          <a:stretch/>
        </p:blipFill>
        <p:spPr>
          <a:xfrm>
            <a:off x="0" y="0"/>
            <a:ext cx="4380954" cy="4283972"/>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r="7655"/>
          <a:stretch/>
        </p:blipFill>
        <p:spPr>
          <a:xfrm>
            <a:off x="4380954" y="0"/>
            <a:ext cx="4763046" cy="4283972"/>
          </a:xfrm>
          <a:prstGeom prst="rect">
            <a:avLst/>
          </a:prstGeom>
        </p:spPr>
      </p:pic>
      <p:sp>
        <p:nvSpPr>
          <p:cNvPr id="5" name="Rectangle 4"/>
          <p:cNvSpPr/>
          <p:nvPr/>
        </p:nvSpPr>
        <p:spPr>
          <a:xfrm>
            <a:off x="116671" y="4395355"/>
            <a:ext cx="9027329" cy="1846659"/>
          </a:xfrm>
          <a:prstGeom prst="rect">
            <a:avLst/>
          </a:prstGeom>
        </p:spPr>
        <p:txBody>
          <a:bodyPr wrap="square">
            <a:spAutoFit/>
          </a:bodyPr>
          <a:lstStyle/>
          <a:p>
            <a:r>
              <a:rPr lang="fr-FR" sz="2400" dirty="0">
                <a:solidFill>
                  <a:srgbClr val="FF0000"/>
                </a:solidFill>
                <a:latin typeface="Freehand521 BT" panose="03080802030307080304" pitchFamily="66" charset="0"/>
              </a:rPr>
              <a:t>César décide d'assiéger les gaulois </a:t>
            </a:r>
            <a:r>
              <a:rPr lang="fr-FR" sz="2400" dirty="0" smtClean="0">
                <a:solidFill>
                  <a:srgbClr val="FF0000"/>
                </a:solidFill>
                <a:latin typeface="Freehand521 BT" panose="03080802030307080304" pitchFamily="66" charset="0"/>
              </a:rPr>
              <a:t>il entreprend </a:t>
            </a:r>
            <a:r>
              <a:rPr lang="fr-FR" sz="2400" dirty="0">
                <a:solidFill>
                  <a:srgbClr val="FF0000"/>
                </a:solidFill>
                <a:latin typeface="Freehand521 BT" panose="03080802030307080304" pitchFamily="66" charset="0"/>
              </a:rPr>
              <a:t>une double protection de lignes fortifiées </a:t>
            </a:r>
          </a:p>
          <a:p>
            <a:pPr>
              <a:buFont typeface="Arial" panose="020B0604020202020204" pitchFamily="34" charset="0"/>
              <a:buChar char="•"/>
            </a:pPr>
            <a:r>
              <a:rPr lang="fr-FR" sz="2400" dirty="0">
                <a:solidFill>
                  <a:srgbClr val="00B0F0"/>
                </a:solidFill>
                <a:latin typeface="Freehand521 BT" panose="03080802030307080304" pitchFamily="66" charset="0"/>
              </a:rPr>
              <a:t>l'une de 15km orientée vers l'</a:t>
            </a:r>
            <a:r>
              <a:rPr lang="fr-FR" sz="2400" i="1" dirty="0">
                <a:solidFill>
                  <a:srgbClr val="00B0F0"/>
                </a:solidFill>
                <a:latin typeface="Freehand521 BT" panose="03080802030307080304" pitchFamily="66" charset="0"/>
              </a:rPr>
              <a:t>oppidum</a:t>
            </a:r>
            <a:r>
              <a:rPr lang="fr-FR" sz="2400" dirty="0">
                <a:solidFill>
                  <a:srgbClr val="00B0F0"/>
                </a:solidFill>
                <a:latin typeface="Freehand521 BT" panose="03080802030307080304" pitchFamily="66" charset="0"/>
              </a:rPr>
              <a:t> pour résister aux tentatives de sortie des 80000 gaulois retranchés </a:t>
            </a:r>
            <a:r>
              <a:rPr lang="fr-FR" sz="2400" dirty="0" smtClean="0">
                <a:solidFill>
                  <a:srgbClr val="FF0000"/>
                </a:solidFill>
                <a:latin typeface="Freehand521 BT" panose="03080802030307080304" pitchFamily="66" charset="0"/>
              </a:rPr>
              <a:t>l'autre </a:t>
            </a:r>
            <a:r>
              <a:rPr lang="fr-FR" sz="2400" dirty="0">
                <a:solidFill>
                  <a:srgbClr val="FF0000"/>
                </a:solidFill>
                <a:latin typeface="Freehand521 BT" panose="03080802030307080304" pitchFamily="66" charset="0"/>
              </a:rPr>
              <a:t>de </a:t>
            </a:r>
            <a:r>
              <a:rPr lang="fr-FR" sz="2400" dirty="0" smtClean="0">
                <a:solidFill>
                  <a:srgbClr val="FF0000"/>
                </a:solidFill>
                <a:latin typeface="Freehand521 BT" panose="03080802030307080304" pitchFamily="66" charset="0"/>
              </a:rPr>
              <a:t>20km </a:t>
            </a:r>
            <a:r>
              <a:rPr lang="fr-FR" sz="2400" dirty="0">
                <a:solidFill>
                  <a:srgbClr val="FF0000"/>
                </a:solidFill>
                <a:latin typeface="Freehand521 BT" panose="03080802030307080304" pitchFamily="66" charset="0"/>
              </a:rPr>
              <a:t>pour résister à l'armée </a:t>
            </a:r>
            <a:r>
              <a:rPr lang="fr-FR" sz="2400" dirty="0" smtClean="0">
                <a:solidFill>
                  <a:srgbClr val="FF0000"/>
                </a:solidFill>
                <a:latin typeface="Freehand521 BT" panose="03080802030307080304" pitchFamily="66" charset="0"/>
              </a:rPr>
              <a:t> </a:t>
            </a:r>
            <a:r>
              <a:rPr lang="fr-FR" sz="2400" dirty="0">
                <a:solidFill>
                  <a:srgbClr val="FF0000"/>
                </a:solidFill>
                <a:latin typeface="Freehand521 BT" panose="03080802030307080304" pitchFamily="66" charset="0"/>
              </a:rPr>
              <a:t>demandée </a:t>
            </a:r>
            <a:r>
              <a:rPr lang="fr-FR" sz="2400" dirty="0">
                <a:solidFill>
                  <a:srgbClr val="00B0F0"/>
                </a:solidFill>
                <a:latin typeface="Freehand521 BT" panose="03080802030307080304" pitchFamily="66" charset="0"/>
              </a:rPr>
              <a:t>par Vercingétorix aux autres peuples gaulois pour lui venir en aide </a:t>
            </a:r>
          </a:p>
          <a:p>
            <a:endParaRPr lang="fr-FR" dirty="0">
              <a:solidFill>
                <a:srgbClr val="FFFF00"/>
              </a:solidFill>
            </a:endParaRPr>
          </a:p>
        </p:txBody>
      </p:sp>
    </p:spTree>
    <p:extLst>
      <p:ext uri="{BB962C8B-B14F-4D97-AF65-F5344CB8AC3E}">
        <p14:creationId xmlns:p14="http://schemas.microsoft.com/office/powerpoint/2010/main" val="2362444624"/>
      </p:ext>
    </p:extLst>
  </p:cSld>
  <p:clrMapOvr>
    <a:masterClrMapping/>
  </p:clrMapOvr>
  <mc:AlternateContent xmlns:mc="http://schemas.openxmlformats.org/markup-compatibility/2006" xmlns:p14="http://schemas.microsoft.com/office/powerpoint/2010/main">
    <mc:Choice Requires="p14">
      <p:transition spd="slow" p14:dur="2000" advTm="16000">
        <p14:prism isContent="1"/>
      </p:transition>
    </mc:Choice>
    <mc:Fallback xmlns="">
      <p:transition spd="slow" advTm="1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ctangle 5"/>
          <p:cNvSpPr/>
          <p:nvPr/>
        </p:nvSpPr>
        <p:spPr>
          <a:xfrm>
            <a:off x="405246" y="4581400"/>
            <a:ext cx="8582890" cy="1815882"/>
          </a:xfrm>
          <a:prstGeom prst="rect">
            <a:avLst/>
          </a:prstGeom>
        </p:spPr>
        <p:txBody>
          <a:bodyPr wrap="square">
            <a:spAutoFit/>
          </a:bodyPr>
          <a:lstStyle/>
          <a:p>
            <a:r>
              <a:rPr lang="fr-FR" sz="2800" dirty="0" smtClean="0">
                <a:solidFill>
                  <a:srgbClr val="C00000"/>
                </a:solidFill>
                <a:latin typeface="Harlow Solid Italic" panose="04030604020F02020D02" pitchFamily="82" charset="0"/>
              </a:rPr>
              <a:t>Les Gaulois harcèlent les Romains  .Ils les attaquent partout où ils le peuvent .Mais  les Romains obligent Vercingétorix et ses troupes à se réfugier sur l’oppidum d’Alésia que Jules César encercle.</a:t>
            </a:r>
            <a:endParaRPr lang="fr-FR" sz="2800" dirty="0">
              <a:solidFill>
                <a:srgbClr val="C00000"/>
              </a:solidFill>
              <a:latin typeface="Harlow Solid Italic" panose="04030604020F02020D02" pitchFamily="82" charset="0"/>
            </a:endParaRPr>
          </a:p>
        </p:txBody>
      </p:sp>
    </p:spTree>
    <p:extLst>
      <p:ext uri="{BB962C8B-B14F-4D97-AF65-F5344CB8AC3E}">
        <p14:creationId xmlns:p14="http://schemas.microsoft.com/office/powerpoint/2010/main" val="2904254173"/>
      </p:ext>
    </p:extLst>
  </p:cSld>
  <p:clrMapOvr>
    <a:masterClrMapping/>
  </p:clrMapOvr>
  <mc:AlternateContent xmlns:mc="http://schemas.openxmlformats.org/markup-compatibility/2006" xmlns:p14="http://schemas.microsoft.com/office/powerpoint/2010/main">
    <mc:Choice Requires="p14">
      <p:transition spd="slow" p14:dur="2000" advTm="15000">
        <p14:prism isContent="1"/>
      </p:transition>
    </mc:Choice>
    <mc:Fallback xmlns="">
      <p:transition spd="slow" advTm="1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10886"/>
          <a:stretch/>
        </p:blipFill>
        <p:spPr>
          <a:xfrm>
            <a:off x="0" y="0"/>
            <a:ext cx="9260632" cy="6858000"/>
          </a:xfrm>
          <a:prstGeom prst="rect">
            <a:avLst/>
          </a:prstGeom>
        </p:spPr>
      </p:pic>
      <p:sp>
        <p:nvSpPr>
          <p:cNvPr id="3" name="Rectangle 2"/>
          <p:cNvSpPr/>
          <p:nvPr/>
        </p:nvSpPr>
        <p:spPr>
          <a:xfrm>
            <a:off x="0" y="4862036"/>
            <a:ext cx="9260632"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Après un siège de deux mois ,les Gaulois ,affamés n’ont plus rien à </a:t>
            </a:r>
            <a:r>
              <a:rPr lang="fr-FR" sz="2800" b="1" dirty="0" smtClean="0">
                <a:ln w="22225">
                  <a:solidFill>
                    <a:schemeClr val="accent2"/>
                  </a:solidFill>
                  <a:prstDash val="solid"/>
                </a:ln>
                <a:solidFill>
                  <a:srgbClr val="FFFF00"/>
                </a:solidFill>
                <a:latin typeface="Harlow Solid Italic" panose="04030604020F02020D02" pitchFamily="82" charset="0"/>
              </a:rPr>
              <a:t>manger . Vercingétorix </a:t>
            </a:r>
            <a:r>
              <a:rPr lang="fr-FR" sz="2800" b="1" dirty="0">
                <a:ln w="22225">
                  <a:solidFill>
                    <a:schemeClr val="accent2"/>
                  </a:solidFill>
                  <a:prstDash val="solid"/>
                </a:ln>
                <a:solidFill>
                  <a:srgbClr val="FFFF00"/>
                </a:solidFill>
                <a:latin typeface="Harlow Solid Italic" panose="04030604020F02020D02" pitchFamily="82" charset="0"/>
              </a:rPr>
              <a:t>décide de se rendre en septembre 52 avant J.-C</a:t>
            </a:r>
            <a:r>
              <a:rPr lang="fr-FR" sz="2800" b="1" dirty="0" smtClean="0">
                <a:ln w="22225">
                  <a:solidFill>
                    <a:schemeClr val="accent2"/>
                  </a:solidFill>
                  <a:prstDash val="solid"/>
                </a:ln>
                <a:solidFill>
                  <a:srgbClr val="FFFF00"/>
                </a:solidFill>
                <a:latin typeface="Harlow Solid Italic" panose="04030604020F02020D02" pitchFamily="82" charset="0"/>
              </a:rPr>
              <a:t>. Il </a:t>
            </a:r>
            <a:r>
              <a:rPr lang="fr-FR" sz="2800" b="1" dirty="0">
                <a:ln w="22225">
                  <a:solidFill>
                    <a:schemeClr val="accent2"/>
                  </a:solidFill>
                  <a:prstDash val="solid"/>
                </a:ln>
                <a:solidFill>
                  <a:srgbClr val="FFFF00"/>
                </a:solidFill>
                <a:latin typeface="Harlow Solid Italic" panose="04030604020F02020D02" pitchFamily="82" charset="0"/>
              </a:rPr>
              <a:t>est fait prisonnier par Jules César, .</a:t>
            </a:r>
          </a:p>
        </p:txBody>
      </p:sp>
    </p:spTree>
    <p:extLst>
      <p:ext uri="{BB962C8B-B14F-4D97-AF65-F5344CB8AC3E}">
        <p14:creationId xmlns:p14="http://schemas.microsoft.com/office/powerpoint/2010/main" val="1475782270"/>
      </p:ext>
    </p:extLst>
  </p:cSld>
  <p:clrMapOvr>
    <a:masterClrMapping/>
  </p:clrMapOvr>
  <mc:AlternateContent xmlns:mc="http://schemas.openxmlformats.org/markup-compatibility/2006" xmlns:p14="http://schemas.microsoft.com/office/powerpoint/2010/main">
    <mc:Choice Requires="p14">
      <p:transition spd="slow" p14:dur="2000" advTm="12000">
        <p14:prism isContent="1"/>
      </p:transition>
    </mc:Choice>
    <mc:Fallback xmlns="">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4472" r="5522"/>
          <a:stretch/>
        </p:blipFill>
        <p:spPr>
          <a:xfrm>
            <a:off x="0" y="0"/>
            <a:ext cx="9247387" cy="6858000"/>
          </a:xfrm>
          <a:prstGeom prst="rect">
            <a:avLst/>
          </a:prstGeom>
        </p:spPr>
      </p:pic>
      <p:sp>
        <p:nvSpPr>
          <p:cNvPr id="3" name="Rectangle 2"/>
          <p:cNvSpPr/>
          <p:nvPr/>
        </p:nvSpPr>
        <p:spPr>
          <a:xfrm>
            <a:off x="218209" y="5260308"/>
            <a:ext cx="8925791" cy="1569660"/>
          </a:xfrm>
          <a:prstGeom prst="rect">
            <a:avLst/>
          </a:prstGeom>
        </p:spPr>
        <p:txBody>
          <a:bodyPr wrap="square">
            <a:spAutoFit/>
          </a:bodyPr>
          <a:lstStyle/>
          <a:p>
            <a:r>
              <a:rPr lang="fr-FR" sz="2400" dirty="0" smtClean="0">
                <a:solidFill>
                  <a:srgbClr val="FF0000"/>
                </a:solidFill>
                <a:latin typeface="Freehand521 BT" panose="03080802030307080304" pitchFamily="66" charset="0"/>
              </a:rPr>
              <a:t> </a:t>
            </a:r>
            <a:r>
              <a:rPr lang="fr-FR" sz="3200" dirty="0">
                <a:solidFill>
                  <a:srgbClr val="FF0000"/>
                </a:solidFill>
                <a:latin typeface="Freehand521 BT" panose="03080802030307080304" pitchFamily="66" charset="0"/>
              </a:rPr>
              <a:t>Vercingétorix</a:t>
            </a:r>
            <a:r>
              <a:rPr lang="fr-FR" sz="3200" dirty="0">
                <a:solidFill>
                  <a:srgbClr val="EFE131"/>
                </a:solidFill>
                <a:latin typeface="Freehand521 BT" panose="03080802030307080304" pitchFamily="66" charset="0"/>
              </a:rPr>
              <a:t>, désespérant du salut de sa patrie, vint lui-même se livrer au </a:t>
            </a:r>
            <a:r>
              <a:rPr lang="fr-FR" sz="3200" dirty="0" smtClean="0">
                <a:solidFill>
                  <a:srgbClr val="EFE131"/>
                </a:solidFill>
                <a:latin typeface="Freehand521 BT" panose="03080802030307080304" pitchFamily="66" charset="0"/>
              </a:rPr>
              <a:t>vainqueur </a:t>
            </a:r>
            <a:r>
              <a:rPr lang="fr-FR" sz="3200" dirty="0" smtClean="0">
                <a:solidFill>
                  <a:srgbClr val="FF0000"/>
                </a:solidFill>
                <a:latin typeface="Freehand521 BT" panose="03080802030307080304" pitchFamily="66" charset="0"/>
              </a:rPr>
              <a:t>il  jette ses armes aux pieds de César </a:t>
            </a:r>
            <a:r>
              <a:rPr lang="fr-FR" sz="3200" dirty="0" smtClean="0">
                <a:solidFill>
                  <a:srgbClr val="EFE131"/>
                </a:solidFill>
                <a:latin typeface="Freehand521 BT" panose="03080802030307080304" pitchFamily="66" charset="0"/>
              </a:rPr>
              <a:t>, afin </a:t>
            </a:r>
            <a:r>
              <a:rPr lang="fr-FR" sz="3200" dirty="0">
                <a:solidFill>
                  <a:srgbClr val="EFE131"/>
                </a:solidFill>
                <a:latin typeface="Freehand521 BT" panose="03080802030307080304" pitchFamily="66" charset="0"/>
              </a:rPr>
              <a:t>de sauver ses frères d'armes de la mort </a:t>
            </a:r>
            <a:r>
              <a:rPr lang="fr-FR" sz="3200" dirty="0" smtClean="0">
                <a:solidFill>
                  <a:srgbClr val="EFE131"/>
                </a:solidFill>
                <a:latin typeface="Freehand521 BT" panose="03080802030307080304" pitchFamily="66" charset="0"/>
              </a:rPr>
              <a:t>ou </a:t>
            </a:r>
            <a:r>
              <a:rPr lang="fr-FR" sz="3200" dirty="0">
                <a:solidFill>
                  <a:srgbClr val="EFE131"/>
                </a:solidFill>
                <a:latin typeface="Freehand521 BT" panose="03080802030307080304" pitchFamily="66" charset="0"/>
              </a:rPr>
              <a:t>de la servitude. </a:t>
            </a:r>
          </a:p>
        </p:txBody>
      </p:sp>
    </p:spTree>
    <p:extLst>
      <p:ext uri="{BB962C8B-B14F-4D97-AF65-F5344CB8AC3E}">
        <p14:creationId xmlns:p14="http://schemas.microsoft.com/office/powerpoint/2010/main" val="1177644675"/>
      </p:ext>
    </p:extLst>
  </p:cSld>
  <p:clrMapOvr>
    <a:masterClrMapping/>
  </p:clrMapOvr>
  <mc:AlternateContent xmlns:mc="http://schemas.openxmlformats.org/markup-compatibility/2006" xmlns:p14="http://schemas.microsoft.com/office/powerpoint/2010/main">
    <mc:Choice Requires="p14">
      <p:transition spd="slow" p14:dur="2000" advTm="15000">
        <p14:prism isContent="1"/>
      </p:transition>
    </mc:Choice>
    <mc:Fallback xmlns="">
      <p:transition spd="slow" advTm="15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4822" cy="6858000"/>
          </a:xfrm>
          <a:prstGeom prst="rect">
            <a:avLst/>
          </a:prstGeom>
        </p:spPr>
      </p:pic>
      <p:sp>
        <p:nvSpPr>
          <p:cNvPr id="2" name="Rectangle 1"/>
          <p:cNvSpPr/>
          <p:nvPr/>
        </p:nvSpPr>
        <p:spPr>
          <a:xfrm>
            <a:off x="259773" y="4747736"/>
            <a:ext cx="8811491" cy="181588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La Gaule vaincue fut entièrement soumise aux Romains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César laissa </a:t>
            </a:r>
            <a:r>
              <a:rPr lang="fr-FR" sz="2800" b="1" dirty="0">
                <a:ln w="22225">
                  <a:solidFill>
                    <a:schemeClr val="accent2"/>
                  </a:solidFill>
                  <a:prstDash val="solid"/>
                </a:ln>
                <a:solidFill>
                  <a:srgbClr val="C00000"/>
                </a:solidFill>
                <a:latin typeface="Harlow Solid Italic" panose="04030604020F02020D02" pitchFamily="82" charset="0"/>
              </a:rPr>
              <a:t>Vercingétorix pendant 6 ans dans la prison </a:t>
            </a:r>
            <a:r>
              <a:rPr lang="fr-FR" sz="2800" b="1" dirty="0">
                <a:ln w="22225">
                  <a:solidFill>
                    <a:schemeClr val="accent2"/>
                  </a:solidFill>
                  <a:prstDash val="solid"/>
                </a:ln>
                <a:solidFill>
                  <a:srgbClr val="FFFF00"/>
                </a:solidFill>
                <a:latin typeface="Harlow Solid Italic" panose="04030604020F02020D02" pitchFamily="82" charset="0"/>
              </a:rPr>
              <a:t>Mamertine. </a:t>
            </a:r>
            <a:r>
              <a:rPr lang="fr-FR" sz="2800" b="1" dirty="0">
                <a:ln w="22225">
                  <a:solidFill>
                    <a:schemeClr val="accent2"/>
                  </a:solidFill>
                  <a:prstDash val="solid"/>
                </a:ln>
                <a:solidFill>
                  <a:schemeClr val="bg1"/>
                </a:solidFill>
                <a:latin typeface="Harlow Solid Italic" panose="04030604020F02020D02" pitchFamily="82" charset="0"/>
              </a:rPr>
              <a:t>Vercingétorix fut finalement étranglé en août 46 avant Jésus-Christ dans sa cellule. </a:t>
            </a:r>
          </a:p>
        </p:txBody>
      </p:sp>
    </p:spTree>
    <p:extLst>
      <p:ext uri="{BB962C8B-B14F-4D97-AF65-F5344CB8AC3E}">
        <p14:creationId xmlns:p14="http://schemas.microsoft.com/office/powerpoint/2010/main" val="3865330134"/>
      </p:ext>
    </p:extLst>
  </p:cSld>
  <p:clrMapOvr>
    <a:masterClrMapping/>
  </p:clrMapOvr>
  <mc:AlternateContent xmlns:mc="http://schemas.openxmlformats.org/markup-compatibility/2006">
    <mc:Choice xmlns:p14="http://schemas.microsoft.com/office/powerpoint/2010/main" Requires="p14">
      <p:transition spd="slow" p14:dur="2000" advTm="13000">
        <p14:prism isContent="1"/>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r="18353"/>
          <a:stretch/>
        </p:blipFill>
        <p:spPr>
          <a:xfrm>
            <a:off x="0" y="0"/>
            <a:ext cx="9123218" cy="6858000"/>
          </a:xfrm>
          <a:prstGeom prst="rect">
            <a:avLst/>
          </a:prstGeom>
        </p:spPr>
      </p:pic>
      <p:sp>
        <p:nvSpPr>
          <p:cNvPr id="4" name="Rectangle 3"/>
          <p:cNvSpPr/>
          <p:nvPr/>
        </p:nvSpPr>
        <p:spPr>
          <a:xfrm>
            <a:off x="57561" y="618990"/>
            <a:ext cx="6867586" cy="584775"/>
          </a:xfrm>
          <a:prstGeom prst="rect">
            <a:avLst/>
          </a:prstGeom>
          <a:noFill/>
        </p:spPr>
        <p:txBody>
          <a:bodyPr wrap="none" lIns="91440" tIns="45720" rIns="91440" bIns="45720">
            <a:spAutoFit/>
          </a:bodyPr>
          <a:lstStyle/>
          <a:p>
            <a:pPr algn="ctr"/>
            <a:r>
              <a:rPr lang="fr-FR" sz="3200" b="1"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Après l’extérieur direction le </a:t>
            </a:r>
            <a:r>
              <a:rPr lang="fr-FR" sz="3200" b="1" dirty="0" err="1"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Muséoparc</a:t>
            </a:r>
            <a:r>
              <a:rPr lang="fr-FR" sz="3200" b="1"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 </a:t>
            </a:r>
            <a:endParaRPr lang="fr-FR" sz="3200" b="1" cap="none" spc="0" dirty="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endParaRPr>
          </a:p>
        </p:txBody>
      </p:sp>
    </p:spTree>
    <p:extLst>
      <p:ext uri="{BB962C8B-B14F-4D97-AF65-F5344CB8AC3E}">
        <p14:creationId xmlns:p14="http://schemas.microsoft.com/office/powerpoint/2010/main" val="1768818704"/>
      </p:ext>
    </p:extLst>
  </p:cSld>
  <p:clrMapOvr>
    <a:masterClrMapping/>
  </p:clrMapOvr>
  <mc:AlternateContent xmlns:mc="http://schemas.openxmlformats.org/markup-compatibility/2006" xmlns:p14="http://schemas.microsoft.com/office/powerpoint/2010/main">
    <mc:Choice Requires="p14">
      <p:transition spd="slow" p14:dur="4000" advTm="4000">
        <p14:vortex dir="r"/>
      </p:transition>
    </mc:Choice>
    <mc:Fallback xmlns="">
      <p:transition spd="slow" advTm="4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10569"/>
          <a:stretch/>
        </p:blipFill>
        <p:spPr>
          <a:xfrm>
            <a:off x="-44365" y="0"/>
            <a:ext cx="9188365" cy="6858000"/>
          </a:xfrm>
          <a:prstGeom prst="rect">
            <a:avLst/>
          </a:prstGeom>
        </p:spPr>
      </p:pic>
      <p:sp>
        <p:nvSpPr>
          <p:cNvPr id="4" name="Rectangle 3"/>
          <p:cNvSpPr/>
          <p:nvPr/>
        </p:nvSpPr>
        <p:spPr>
          <a:xfrm>
            <a:off x="509155" y="117085"/>
            <a:ext cx="8634845" cy="1815882"/>
          </a:xfrm>
          <a:prstGeom prst="rect">
            <a:avLst/>
          </a:prstGeom>
        </p:spPr>
        <p:txBody>
          <a:bodyPr wrap="square">
            <a:spAutoFit/>
          </a:bodyPr>
          <a:lstStyle/>
          <a:p>
            <a:r>
              <a:rPr lang="fr-FR" sz="2400" dirty="0" smtClean="0">
                <a:solidFill>
                  <a:srgbClr val="FF0000"/>
                </a:solidFill>
                <a:latin typeface="Freehand521 BT" panose="03080802030307080304" pitchFamily="66" charset="0"/>
              </a:rPr>
              <a:t> </a:t>
            </a:r>
            <a:r>
              <a:rPr lang="fr-FR" sz="2800" dirty="0">
                <a:solidFill>
                  <a:srgbClr val="FF0000"/>
                </a:solidFill>
                <a:latin typeface="Harlow Solid Italic" panose="04030604020F02020D02" pitchFamily="82" charset="0"/>
              </a:rPr>
              <a:t>Centre d'interprétation propose une découverte dynamique du siège </a:t>
            </a:r>
            <a:r>
              <a:rPr lang="fr-FR" sz="2800" dirty="0" smtClean="0">
                <a:solidFill>
                  <a:srgbClr val="FF0000"/>
                </a:solidFill>
                <a:latin typeface="Harlow Solid Italic" panose="04030604020F02020D02" pitchFamily="82" charset="0"/>
              </a:rPr>
              <a:t>d'Alésia, </a:t>
            </a:r>
            <a:r>
              <a:rPr lang="fr-FR" sz="2800" dirty="0">
                <a:solidFill>
                  <a:srgbClr val="FF0000"/>
                </a:solidFill>
                <a:latin typeface="Harlow Solid Italic" panose="04030604020F02020D02" pitchFamily="82" charset="0"/>
              </a:rPr>
              <a:t>diorama, films, maquettes, bornes multimédia et reproductions de machines de guerre vous donnent les clés pour comprendre </a:t>
            </a:r>
            <a:r>
              <a:rPr lang="fr-FR" sz="2800" dirty="0" smtClean="0">
                <a:solidFill>
                  <a:srgbClr val="FF0000"/>
                </a:solidFill>
                <a:latin typeface="Harlow Solid Italic" panose="04030604020F02020D02" pitchFamily="82" charset="0"/>
              </a:rPr>
              <a:t>l’histoire </a:t>
            </a:r>
            <a:r>
              <a:rPr lang="fr-FR" sz="2800" dirty="0">
                <a:solidFill>
                  <a:srgbClr val="FF0000"/>
                </a:solidFill>
                <a:latin typeface="Harlow Solid Italic" panose="04030604020F02020D02" pitchFamily="82" charset="0"/>
              </a:rPr>
              <a:t>du site. </a:t>
            </a:r>
          </a:p>
        </p:txBody>
      </p:sp>
    </p:spTree>
    <p:extLst>
      <p:ext uri="{BB962C8B-B14F-4D97-AF65-F5344CB8AC3E}">
        <p14:creationId xmlns:p14="http://schemas.microsoft.com/office/powerpoint/2010/main" val="2600202583"/>
      </p:ext>
    </p:extLst>
  </p:cSld>
  <p:clrMapOvr>
    <a:masterClrMapping/>
  </p:clrMapOvr>
  <mc:AlternateContent xmlns:mc="http://schemas.openxmlformats.org/markup-compatibility/2006" xmlns:p14="http://schemas.microsoft.com/office/powerpoint/2010/main">
    <mc:Choice Requires="p14">
      <p:transition spd="slow" p14:dur="2000" advTm="15000">
        <p14:prism isContent="1"/>
      </p:transition>
    </mc:Choice>
    <mc:Fallback xmlns="">
      <p:transition spd="slow" advTm="1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rotWithShape="1">
          <a:blip r:embed="rId2">
            <a:extLst>
              <a:ext uri="{28A0092B-C50C-407E-A947-70E740481C1C}">
                <a14:useLocalDpi xmlns:a14="http://schemas.microsoft.com/office/drawing/2010/main" val="0"/>
              </a:ext>
            </a:extLst>
          </a:blip>
          <a:srcRect l="6932" r="4033"/>
          <a:stretch/>
        </p:blipFill>
        <p:spPr>
          <a:xfrm>
            <a:off x="0" y="0"/>
            <a:ext cx="9164782" cy="6858000"/>
          </a:xfrm>
          <a:prstGeom prst="rect">
            <a:avLst/>
          </a:prstGeom>
        </p:spPr>
      </p:pic>
      <p:sp>
        <p:nvSpPr>
          <p:cNvPr id="3" name="Rectangle 2"/>
          <p:cNvSpPr/>
          <p:nvPr/>
        </p:nvSpPr>
        <p:spPr>
          <a:xfrm>
            <a:off x="1515948" y="5128644"/>
            <a:ext cx="4200189" cy="523220"/>
          </a:xfrm>
          <a:prstGeom prst="rect">
            <a:avLst/>
          </a:prstGeom>
          <a:noFill/>
        </p:spPr>
        <p:txBody>
          <a:bodyPr wrap="none" lIns="91440" tIns="45720" rIns="91440" bIns="45720">
            <a:spAutoFit/>
          </a:bodyPr>
          <a:lstStyle/>
          <a:p>
            <a:pPr algn="ctr"/>
            <a:r>
              <a:rPr lang="fr-FR" sz="28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Entrée principale du musée</a:t>
            </a:r>
            <a:endParaRPr lang="fr-FR" sz="28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2642780269"/>
      </p:ext>
    </p:extLst>
  </p:cSld>
  <p:clrMapOvr>
    <a:masterClrMapping/>
  </p:clrMapOvr>
  <mc:AlternateContent xmlns:mc="http://schemas.openxmlformats.org/markup-compatibility/2006" xmlns:p14="http://schemas.microsoft.com/office/powerpoint/2010/main">
    <mc:Choice Requires="p14">
      <p:transition spd="slow" p14:dur="2000" advTm="5000">
        <p14:prism isContent="1"/>
      </p:transition>
    </mc:Choice>
    <mc:Fallback xmlns="">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t="-456" b="454"/>
          <a:stretch/>
        </p:blipFill>
        <p:spPr>
          <a:xfrm>
            <a:off x="4572000" y="0"/>
            <a:ext cx="4572000" cy="6858000"/>
          </a:xfrm>
          <a:prstGeom prst="rect">
            <a:avLst/>
          </a:prstGeom>
        </p:spPr>
      </p:pic>
    </p:spTree>
    <p:extLst>
      <p:ext uri="{BB962C8B-B14F-4D97-AF65-F5344CB8AC3E}">
        <p14:creationId xmlns:p14="http://schemas.microsoft.com/office/powerpoint/2010/main" val="2061083897"/>
      </p:ext>
    </p:extLst>
  </p:cSld>
  <p:clrMapOvr>
    <a:masterClrMapping/>
  </p:clrMapOvr>
  <mc:AlternateContent xmlns:mc="http://schemas.openxmlformats.org/markup-compatibility/2006" xmlns:p14="http://schemas.microsoft.com/office/powerpoint/2010/main">
    <mc:Choice Requires="p14">
      <p:transition spd="slow" p14:dur="4000" advTm="4000">
        <p14:vortex dir="r"/>
      </p:transition>
    </mc:Choice>
    <mc:Fallback xmlns="">
      <p:transition spd="slow" advTm="4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8978"/>
          <a:stretch/>
        </p:blipFill>
        <p:spPr>
          <a:xfrm>
            <a:off x="0" y="0"/>
            <a:ext cx="9369362" cy="6858000"/>
          </a:xfrm>
          <a:prstGeom prst="rect">
            <a:avLst/>
          </a:prstGeom>
        </p:spPr>
      </p:pic>
    </p:spTree>
    <p:extLst>
      <p:ext uri="{BB962C8B-B14F-4D97-AF65-F5344CB8AC3E}">
        <p14:creationId xmlns:p14="http://schemas.microsoft.com/office/powerpoint/2010/main" val="1681053180"/>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11167" r="-1"/>
          <a:stretch/>
        </p:blipFill>
        <p:spPr>
          <a:xfrm>
            <a:off x="0" y="0"/>
            <a:ext cx="9144000" cy="6858000"/>
          </a:xfrm>
          <a:prstGeom prst="rect">
            <a:avLst/>
          </a:prstGeom>
        </p:spPr>
      </p:pic>
      <p:sp>
        <p:nvSpPr>
          <p:cNvPr id="2" name="Rectangle 1"/>
          <p:cNvSpPr/>
          <p:nvPr/>
        </p:nvSpPr>
        <p:spPr>
          <a:xfrm>
            <a:off x="538460" y="5367635"/>
            <a:ext cx="8067080" cy="1077218"/>
          </a:xfrm>
          <a:prstGeom prst="rect">
            <a:avLst/>
          </a:prstGeom>
          <a:noFill/>
        </p:spPr>
        <p:txBody>
          <a:bodyPr wrap="none" lIns="91440" tIns="45720" rIns="91440" bIns="45720">
            <a:spAutoFit/>
          </a:bodyPr>
          <a:lstStyle/>
          <a:p>
            <a:pPr algn="ctr"/>
            <a:r>
              <a:rPr lang="fr-FR" sz="3200" b="1"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L’entrée se fait en passant dans un tunnel réalisé avec des </a:t>
            </a:r>
          </a:p>
          <a:p>
            <a:pPr algn="ctr"/>
            <a:r>
              <a:rPr lang="fr-FR" sz="3200" b="1"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statues à taille Humaine de guerriers gaulois et romains</a:t>
            </a:r>
            <a:endParaRPr lang="fr-FR" sz="32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3649828805"/>
      </p:ext>
    </p:extLst>
  </p:cSld>
  <p:clrMapOvr>
    <a:masterClrMapping/>
  </p:clrMapOvr>
  <mc:AlternateContent xmlns:mc="http://schemas.openxmlformats.org/markup-compatibility/2006">
    <mc:Choice xmlns:p14="http://schemas.microsoft.com/office/powerpoint/2010/main" Requires="p14">
      <p:transition spd="slow" p14:dur="2000" advTm="7000">
        <p14:prism isContent="1"/>
      </p:transition>
    </mc:Choice>
    <mc:Fallback>
      <p:transition spd="slow" advTm="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0494"/>
          <a:stretch/>
        </p:blipFill>
        <p:spPr>
          <a:xfrm>
            <a:off x="0" y="0"/>
            <a:ext cx="9213191" cy="6858000"/>
          </a:xfrm>
          <a:prstGeom prst="rect">
            <a:avLst/>
          </a:prstGeom>
        </p:spPr>
      </p:pic>
    </p:spTree>
    <p:extLst>
      <p:ext uri="{BB962C8B-B14F-4D97-AF65-F5344CB8AC3E}">
        <p14:creationId xmlns:p14="http://schemas.microsoft.com/office/powerpoint/2010/main" val="4194656639"/>
      </p:ext>
    </p:extLst>
  </p:cSld>
  <p:clrMapOvr>
    <a:masterClrMapping/>
  </p:clrMapOvr>
  <mc:AlternateContent xmlns:mc="http://schemas.openxmlformats.org/markup-compatibility/2006">
    <mc:Choice xmlns:p14="http://schemas.microsoft.com/office/powerpoint/2010/main" Requires="p14">
      <p:transition spd="slow" p14:dur="2000" advTm="4000">
        <p14:prism isContent="1"/>
      </p:transition>
    </mc:Choice>
    <mc:Fallback>
      <p:transition spd="slow" advTm="4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0982" t="-341" r="-227" b="341"/>
          <a:stretch/>
        </p:blipFill>
        <p:spPr>
          <a:xfrm>
            <a:off x="0" y="-72738"/>
            <a:ext cx="9283736" cy="6930737"/>
          </a:xfrm>
          <a:prstGeom prst="rect">
            <a:avLst/>
          </a:prstGeom>
        </p:spPr>
      </p:pic>
    </p:spTree>
    <p:extLst>
      <p:ext uri="{BB962C8B-B14F-4D97-AF65-F5344CB8AC3E}">
        <p14:creationId xmlns:p14="http://schemas.microsoft.com/office/powerpoint/2010/main" val="1318500824"/>
      </p:ext>
    </p:extLst>
  </p:cSld>
  <p:clrMapOvr>
    <a:masterClrMapping/>
  </p:clrMapOvr>
  <mc:AlternateContent xmlns:mc="http://schemas.openxmlformats.org/markup-compatibility/2006">
    <mc:Choice xmlns:p14="http://schemas.microsoft.com/office/powerpoint/2010/main" Requires="p14">
      <p:transition spd="slow" p14:dur="2000" advTm="4000">
        <p14:prism isContent="1"/>
      </p:transition>
    </mc:Choice>
    <mc:Fallback>
      <p:transition spd="slow"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1167" r="-1"/>
          <a:stretch/>
        </p:blipFill>
        <p:spPr>
          <a:xfrm>
            <a:off x="0" y="0"/>
            <a:ext cx="9144000" cy="6858000"/>
          </a:xfrm>
          <a:prstGeom prst="rect">
            <a:avLst/>
          </a:prstGeom>
        </p:spPr>
      </p:pic>
      <p:sp>
        <p:nvSpPr>
          <p:cNvPr id="3" name="Rectangle 2"/>
          <p:cNvSpPr/>
          <p:nvPr/>
        </p:nvSpPr>
        <p:spPr>
          <a:xfrm>
            <a:off x="2871854" y="5679362"/>
            <a:ext cx="3400291" cy="523220"/>
          </a:xfrm>
          <a:prstGeom prst="rect">
            <a:avLst/>
          </a:prstGeom>
          <a:noFill/>
        </p:spPr>
        <p:txBody>
          <a:bodyPr wrap="none" lIns="91440" tIns="45720" rIns="91440" bIns="45720">
            <a:spAutoFit/>
          </a:bodyPr>
          <a:lstStyle/>
          <a:p>
            <a:pPr algn="ctr"/>
            <a:r>
              <a:rPr lang="fr-FR" sz="28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Très impressionnant </a:t>
            </a:r>
            <a:endParaRPr lang="fr-FR" sz="28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2721410695"/>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9653"/>
          <a:stretch/>
        </p:blipFill>
        <p:spPr>
          <a:xfrm>
            <a:off x="-155864" y="0"/>
            <a:ext cx="9299864" cy="6858000"/>
          </a:xfrm>
          <a:prstGeom prst="rect">
            <a:avLst/>
          </a:prstGeom>
        </p:spPr>
      </p:pic>
    </p:spTree>
    <p:extLst>
      <p:ext uri="{BB962C8B-B14F-4D97-AF65-F5344CB8AC3E}">
        <p14:creationId xmlns:p14="http://schemas.microsoft.com/office/powerpoint/2010/main" val="113122631"/>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8063" b="14421"/>
          <a:stretch/>
        </p:blipFill>
        <p:spPr>
          <a:xfrm>
            <a:off x="-1" y="0"/>
            <a:ext cx="9144001" cy="6915355"/>
          </a:xfrm>
          <a:prstGeom prst="rect">
            <a:avLst/>
          </a:prstGeom>
        </p:spPr>
      </p:pic>
      <p:sp>
        <p:nvSpPr>
          <p:cNvPr id="3" name="Rectangle 2"/>
          <p:cNvSpPr/>
          <p:nvPr/>
        </p:nvSpPr>
        <p:spPr>
          <a:xfrm>
            <a:off x="420829" y="5532980"/>
            <a:ext cx="8302339" cy="1200329"/>
          </a:xfrm>
          <a:prstGeom prst="rect">
            <a:avLst/>
          </a:prstGeom>
        </p:spPr>
        <p:txBody>
          <a:bodyPr wrap="square">
            <a:spAutoFit/>
          </a:bodyPr>
          <a:lstStyle/>
          <a:p>
            <a:r>
              <a:rPr lang="fr-FR" sz="3600" i="1" dirty="0">
                <a:solidFill>
                  <a:srgbClr val="FFFF00"/>
                </a:solidFill>
                <a:latin typeface="Freehand521 BT" panose="03080802030307080304" pitchFamily="66" charset="0"/>
              </a:rPr>
              <a:t>Commentaires sur la Guerre des Gaules</a:t>
            </a:r>
            <a:r>
              <a:rPr lang="fr-FR" sz="3600" dirty="0">
                <a:solidFill>
                  <a:srgbClr val="FFFF00"/>
                </a:solidFill>
                <a:latin typeface="Freehand521 BT" panose="03080802030307080304" pitchFamily="66" charset="0"/>
              </a:rPr>
              <a:t> de </a:t>
            </a:r>
            <a:r>
              <a:rPr lang="fr-FR" sz="3600" dirty="0" smtClean="0">
                <a:solidFill>
                  <a:srgbClr val="FF0000"/>
                </a:solidFill>
                <a:latin typeface="Freehand521 BT" panose="03080802030307080304" pitchFamily="66" charset="0"/>
              </a:rPr>
              <a:t>Jules</a:t>
            </a:r>
            <a:r>
              <a:rPr lang="fr-FR" sz="3600" dirty="0" smtClean="0">
                <a:solidFill>
                  <a:srgbClr val="FFFF00"/>
                </a:solidFill>
                <a:latin typeface="Freehand521 BT" panose="03080802030307080304" pitchFamily="66" charset="0"/>
              </a:rPr>
              <a:t> </a:t>
            </a:r>
            <a:r>
              <a:rPr lang="fr-FR" sz="3600" dirty="0">
                <a:solidFill>
                  <a:srgbClr val="FF0000"/>
                </a:solidFill>
                <a:latin typeface="Freehand521 BT" panose="03080802030307080304" pitchFamily="66" charset="0"/>
              </a:rPr>
              <a:t>César</a:t>
            </a:r>
            <a:r>
              <a:rPr lang="fr-FR" sz="3600" dirty="0">
                <a:solidFill>
                  <a:srgbClr val="FFFF00"/>
                </a:solidFill>
                <a:latin typeface="Freehand521 BT" panose="03080802030307080304" pitchFamily="66" charset="0"/>
              </a:rPr>
              <a:t>, principal récit du siège d'Alésia, </a:t>
            </a:r>
          </a:p>
        </p:txBody>
      </p:sp>
    </p:spTree>
    <p:extLst>
      <p:ext uri="{BB962C8B-B14F-4D97-AF65-F5344CB8AC3E}">
        <p14:creationId xmlns:p14="http://schemas.microsoft.com/office/powerpoint/2010/main" val="1459754200"/>
      </p:ext>
    </p:extLst>
  </p:cSld>
  <p:clrMapOvr>
    <a:masterClrMapping/>
  </p:clrMapOvr>
  <p:transition spd="slow" advTm="7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5042" r="6024"/>
          <a:stretch/>
        </p:blipFill>
        <p:spPr>
          <a:xfrm>
            <a:off x="-10392" y="0"/>
            <a:ext cx="9154391" cy="6858000"/>
          </a:xfrm>
          <a:prstGeom prst="rect">
            <a:avLst/>
          </a:prstGeom>
        </p:spPr>
      </p:pic>
    </p:spTree>
    <p:extLst>
      <p:ext uri="{BB962C8B-B14F-4D97-AF65-F5344CB8AC3E}">
        <p14:creationId xmlns:p14="http://schemas.microsoft.com/office/powerpoint/2010/main" val="3532215948"/>
      </p:ext>
    </p:extLst>
  </p:cSld>
  <p:clrMapOvr>
    <a:masterClrMapping/>
  </p:clrMapOvr>
  <mc:AlternateContent xmlns:mc="http://schemas.openxmlformats.org/markup-compatibility/2006">
    <mc:Choice xmlns:p14="http://schemas.microsoft.com/office/powerpoint/2010/main" Requires="p14">
      <p:transition spd="slow" p14:dur="2000" advTm="3000">
        <p14:prism isContent="1"/>
      </p:transition>
    </mc:Choice>
    <mc:Fallback>
      <p:transition spd="slow" advTm="3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8977"/>
          <a:stretch/>
        </p:blipFill>
        <p:spPr>
          <a:xfrm>
            <a:off x="-225364" y="0"/>
            <a:ext cx="9369364" cy="6858000"/>
          </a:xfrm>
          <a:prstGeom prst="rect">
            <a:avLst/>
          </a:prstGeom>
        </p:spPr>
      </p:pic>
      <p:sp>
        <p:nvSpPr>
          <p:cNvPr id="3" name="Rectangle 2"/>
          <p:cNvSpPr/>
          <p:nvPr/>
        </p:nvSpPr>
        <p:spPr>
          <a:xfrm>
            <a:off x="126240" y="5689753"/>
            <a:ext cx="8666155" cy="523220"/>
          </a:xfrm>
          <a:prstGeom prst="rect">
            <a:avLst/>
          </a:prstGeom>
          <a:noFill/>
        </p:spPr>
        <p:txBody>
          <a:bodyPr wrap="none" lIns="91440" tIns="45720" rIns="91440" bIns="45720">
            <a:spAutoFit/>
          </a:bodyPr>
          <a:lstStyle/>
          <a:p>
            <a:pPr algn="ctr"/>
            <a:r>
              <a:rPr lang="fr-FR" sz="2800" b="1" cap="none" spc="0" dirty="0" smtClean="0">
                <a:ln w="6600">
                  <a:solidFill>
                    <a:schemeClr val="accent2"/>
                  </a:solidFill>
                  <a:prstDash val="solid"/>
                </a:ln>
                <a:solidFill>
                  <a:srgbClr val="FF0066"/>
                </a:solidFill>
                <a:effectLst>
                  <a:outerShdw dist="38100" dir="2700000" algn="tl" rotWithShape="0">
                    <a:schemeClr val="accent2"/>
                  </a:outerShdw>
                </a:effectLst>
                <a:latin typeface="Freehand521 BT" panose="03080802030307080304" pitchFamily="66" charset="0"/>
              </a:rPr>
              <a:t>Les mémoires de César sur le siège et la bataille d’Alésia</a:t>
            </a:r>
            <a:endParaRPr lang="fr-FR" sz="2800" b="1" cap="none" spc="0" dirty="0">
              <a:ln w="6600">
                <a:solidFill>
                  <a:schemeClr val="accent2"/>
                </a:solidFill>
                <a:prstDash val="solid"/>
              </a:ln>
              <a:solidFill>
                <a:srgbClr val="FF0066"/>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3137911042"/>
      </p:ext>
    </p:extLst>
  </p:cSld>
  <p:clrMapOvr>
    <a:masterClrMapping/>
  </p:clrMapOvr>
  <mc:AlternateContent xmlns:mc="http://schemas.openxmlformats.org/markup-compatibility/2006" xmlns:p14="http://schemas.microsoft.com/office/powerpoint/2010/main">
    <mc:Choice Requires="p14">
      <p:transition spd="slow" p14:dur="2000" advTm="6000">
        <p14:prism isContent="1"/>
      </p:transition>
    </mc:Choice>
    <mc:Fallback xmlns="">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l="114"/>
          <a:stretch/>
        </p:blipFill>
        <p:spPr>
          <a:xfrm>
            <a:off x="342900" y="613062"/>
            <a:ext cx="8261219" cy="5510299"/>
          </a:xfrm>
          <a:prstGeom prst="rect">
            <a:avLst/>
          </a:prstGeom>
        </p:spPr>
      </p:pic>
    </p:spTree>
    <p:extLst>
      <p:ext uri="{BB962C8B-B14F-4D97-AF65-F5344CB8AC3E}">
        <p14:creationId xmlns:p14="http://schemas.microsoft.com/office/powerpoint/2010/main" val="3624336185"/>
      </p:ext>
    </p:extLst>
  </p:cSld>
  <p:clrMapOvr>
    <a:masterClrMapping/>
  </p:clrMapOvr>
  <mc:AlternateContent xmlns:mc="http://schemas.openxmlformats.org/markup-compatibility/2006" xmlns:p14="http://schemas.microsoft.com/office/powerpoint/2010/main">
    <mc:Choice Requires="p14">
      <p:transition spd="slow" p14:dur="2000" advTm="6000">
        <p14:prism isContent="1"/>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6136" r="5047"/>
          <a:stretch/>
        </p:blipFill>
        <p:spPr>
          <a:xfrm>
            <a:off x="0" y="0"/>
            <a:ext cx="9142247" cy="6858000"/>
          </a:xfrm>
          <a:prstGeom prst="rect">
            <a:avLst/>
          </a:prstGeom>
        </p:spPr>
      </p:pic>
      <p:sp>
        <p:nvSpPr>
          <p:cNvPr id="3" name="Rectangle 2"/>
          <p:cNvSpPr/>
          <p:nvPr/>
        </p:nvSpPr>
        <p:spPr>
          <a:xfrm>
            <a:off x="-166254" y="4058381"/>
            <a:ext cx="9144000" cy="1815882"/>
          </a:xfrm>
          <a:prstGeom prst="rect">
            <a:avLst/>
          </a:prstGeom>
          <a:noFill/>
        </p:spPr>
        <p:txBody>
          <a:bodyPr wrap="square" lIns="91440" tIns="45720" rIns="91440" bIns="45720">
            <a:spAutoFit/>
          </a:bodyPr>
          <a:lstStyle/>
          <a:p>
            <a:pPr algn="ctr"/>
            <a:r>
              <a:rPr lang="fr-FR" sz="2800" b="1" cap="none" spc="0"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Ne pas manquer la projection du film qui retrace la bataille d’Alésia </a:t>
            </a:r>
            <a:r>
              <a:rPr lang="fr-FR" sz="2800" b="1"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Entre Romain et Gaulois très bien fait </a:t>
            </a:r>
            <a:r>
              <a:rPr lang="fr-FR" sz="2800" b="1"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avec</a:t>
            </a:r>
            <a:r>
              <a:rPr lang="fr-FR" sz="2800" b="1"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  </a:t>
            </a:r>
            <a:r>
              <a:rPr lang="fr-FR" sz="2800" b="1"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un peu d’imagination  nous pourrions nous </a:t>
            </a:r>
            <a:r>
              <a:rPr lang="fr-FR" sz="2800" b="1"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retrouver </a:t>
            </a:r>
            <a:r>
              <a:rPr lang="fr-FR" sz="2800" b="1"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sur le champs de bataille (bravo aux concepteur)</a:t>
            </a:r>
            <a:endParaRPr lang="fr-FR" sz="2800" b="1" cap="none" spc="0" dirty="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endParaRPr>
          </a:p>
        </p:txBody>
      </p:sp>
    </p:spTree>
    <p:extLst>
      <p:ext uri="{BB962C8B-B14F-4D97-AF65-F5344CB8AC3E}">
        <p14:creationId xmlns:p14="http://schemas.microsoft.com/office/powerpoint/2010/main" val="71498337"/>
      </p:ext>
    </p:extLst>
  </p:cSld>
  <p:clrMapOvr>
    <a:masterClrMapping/>
  </p:clrMapOvr>
  <mc:AlternateContent xmlns:mc="http://schemas.openxmlformats.org/markup-compatibility/2006" xmlns:p14="http://schemas.microsoft.com/office/powerpoint/2010/main">
    <mc:Choice Requires="p14">
      <p:transition spd="slow" p14:dur="1400" advTm="14000">
        <p14:doors dir="vert"/>
      </p:transition>
    </mc:Choice>
    <mc:Fallback xmlns="">
      <p:transition spd="slow" advTm="14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spTree>
    <p:extLst>
      <p:ext uri="{BB962C8B-B14F-4D97-AF65-F5344CB8AC3E}">
        <p14:creationId xmlns:p14="http://schemas.microsoft.com/office/powerpoint/2010/main" val="1190620698"/>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8181" r="3086"/>
          <a:stretch/>
        </p:blipFill>
        <p:spPr>
          <a:xfrm>
            <a:off x="0" y="0"/>
            <a:ext cx="9133609" cy="6858000"/>
          </a:xfrm>
          <a:prstGeom prst="rect">
            <a:avLst/>
          </a:prstGeom>
        </p:spPr>
      </p:pic>
      <p:sp>
        <p:nvSpPr>
          <p:cNvPr id="3" name="Rectangle 2"/>
          <p:cNvSpPr/>
          <p:nvPr/>
        </p:nvSpPr>
        <p:spPr>
          <a:xfrm>
            <a:off x="1" y="4978804"/>
            <a:ext cx="9144000" cy="1569660"/>
          </a:xfrm>
          <a:prstGeom prst="rect">
            <a:avLst/>
          </a:prstGeom>
        </p:spPr>
        <p:txBody>
          <a:bodyPr wrap="square">
            <a:spAutoFit/>
          </a:bodyPr>
          <a:lstStyle/>
          <a:p>
            <a:r>
              <a:rPr lang="fr-FR" sz="3200" dirty="0">
                <a:solidFill>
                  <a:srgbClr val="FFFF00"/>
                </a:solidFill>
                <a:latin typeface="Harlow Solid Italic" panose="04030604020F02020D02" pitchFamily="82" charset="0"/>
              </a:rPr>
              <a:t>Des cartes, films, vitrines, </a:t>
            </a:r>
            <a:r>
              <a:rPr lang="fr-FR" sz="3200" dirty="0" err="1" smtClean="0">
                <a:solidFill>
                  <a:srgbClr val="FFFF00"/>
                </a:solidFill>
                <a:latin typeface="Harlow Solid Italic" panose="04030604020F02020D02" pitchFamily="82" charset="0"/>
              </a:rPr>
              <a:t>maquettes,bornes</a:t>
            </a:r>
            <a:r>
              <a:rPr lang="fr-FR" sz="3200" dirty="0" smtClean="0">
                <a:solidFill>
                  <a:srgbClr val="FFFF00"/>
                </a:solidFill>
                <a:latin typeface="Harlow Solid Italic" panose="04030604020F02020D02" pitchFamily="82" charset="0"/>
              </a:rPr>
              <a:t> multimédia</a:t>
            </a:r>
            <a:r>
              <a:rPr lang="fr-FR" sz="3200" dirty="0">
                <a:solidFill>
                  <a:srgbClr val="FFFF00"/>
                </a:solidFill>
                <a:latin typeface="Harlow Solid Italic" panose="04030604020F02020D02" pitchFamily="82" charset="0"/>
              </a:rPr>
              <a:t>, des animations adaptées aux différents publics et des audioguides sont proposés pour vivre cette expérience.</a:t>
            </a:r>
          </a:p>
        </p:txBody>
      </p:sp>
    </p:spTree>
    <p:extLst>
      <p:ext uri="{BB962C8B-B14F-4D97-AF65-F5344CB8AC3E}">
        <p14:creationId xmlns:p14="http://schemas.microsoft.com/office/powerpoint/2010/main" val="4043983513"/>
      </p:ext>
    </p:extLst>
  </p:cSld>
  <p:clrMapOvr>
    <a:masterClrMapping/>
  </p:clrMapOvr>
  <mc:AlternateContent xmlns:mc="http://schemas.openxmlformats.org/markup-compatibility/2006">
    <mc:Choice xmlns:p14="http://schemas.microsoft.com/office/powerpoint/2010/main" Requires="p14">
      <p:transition spd="slow" p14:dur="2000" advTm="11000">
        <p14:prism isContent="1"/>
      </p:transition>
    </mc:Choice>
    <mc:Fallback>
      <p:transition spd="slow" advTm="11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6591" r="4374"/>
          <a:stretch/>
        </p:blipFill>
        <p:spPr>
          <a:xfrm>
            <a:off x="0" y="0"/>
            <a:ext cx="9164782" cy="6858000"/>
          </a:xfrm>
          <a:prstGeom prst="rect">
            <a:avLst/>
          </a:prstGeom>
        </p:spPr>
      </p:pic>
      <p:sp>
        <p:nvSpPr>
          <p:cNvPr id="3" name="Rectangle 2"/>
          <p:cNvSpPr/>
          <p:nvPr/>
        </p:nvSpPr>
        <p:spPr>
          <a:xfrm>
            <a:off x="341696" y="5481935"/>
            <a:ext cx="7525458" cy="1200329"/>
          </a:xfrm>
          <a:prstGeom prst="rect">
            <a:avLst/>
          </a:prstGeom>
          <a:noFill/>
        </p:spPr>
        <p:txBody>
          <a:bodyPr wrap="none" lIns="91440" tIns="45720" rIns="91440" bIns="45720">
            <a:spAutoFit/>
          </a:bodyPr>
          <a:lstStyle/>
          <a:p>
            <a:pPr algn="ctr"/>
            <a:r>
              <a:rPr lang="fr-FR" sz="36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Après le film  </a:t>
            </a:r>
            <a:r>
              <a:rPr lang="fr-FR" sz="3600" b="1"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é</a:t>
            </a:r>
            <a:r>
              <a:rPr lang="fr-FR" sz="36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couter les explications et découvrir</a:t>
            </a:r>
          </a:p>
          <a:p>
            <a:pPr algn="ctr"/>
            <a:r>
              <a:rPr lang="fr-FR" sz="36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 ce musée qui est magnifique</a:t>
            </a:r>
            <a:endParaRPr lang="fr-FR" sz="36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492761826"/>
      </p:ext>
    </p:extLst>
  </p:cSld>
  <p:clrMapOvr>
    <a:masterClrMapping/>
  </p:clrMapOvr>
  <mc:AlternateContent xmlns:mc="http://schemas.openxmlformats.org/markup-compatibility/2006">
    <mc:Choice xmlns:p14="http://schemas.microsoft.com/office/powerpoint/2010/main" Requires="p14">
      <p:transition spd="slow" p14:dur="2000" advTm="7000">
        <p14:prism isContent="1"/>
      </p:transition>
    </mc:Choice>
    <mc:Fallback>
      <p:transition spd="slow" advTm="7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05418647"/>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11066"/>
          <a:stretch/>
        </p:blipFill>
        <p:spPr>
          <a:xfrm>
            <a:off x="0" y="0"/>
            <a:ext cx="9154391" cy="6858000"/>
          </a:xfrm>
          <a:prstGeom prst="rect">
            <a:avLst/>
          </a:prstGeom>
        </p:spPr>
      </p:pic>
    </p:spTree>
    <p:extLst>
      <p:ext uri="{BB962C8B-B14F-4D97-AF65-F5344CB8AC3E}">
        <p14:creationId xmlns:p14="http://schemas.microsoft.com/office/powerpoint/2010/main" val="255814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3000">
        <p15:prstTrans prst="pageCurlDouble"/>
      </p:transition>
    </mc:Choice>
    <mc:Fallback xmlns="">
      <p:transition spd="slow" advTm="3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sp>
        <p:nvSpPr>
          <p:cNvPr id="2" name="Rectangle 1"/>
          <p:cNvSpPr/>
          <p:nvPr/>
        </p:nvSpPr>
        <p:spPr>
          <a:xfrm>
            <a:off x="3647337" y="5835226"/>
            <a:ext cx="2701381" cy="584775"/>
          </a:xfrm>
          <a:prstGeom prst="rect">
            <a:avLst/>
          </a:prstGeom>
          <a:noFill/>
        </p:spPr>
        <p:txBody>
          <a:bodyPr wrap="none" lIns="91440" tIns="45720" rIns="91440" bIns="45720">
            <a:spAutoFit/>
          </a:bodyPr>
          <a:lstStyle/>
          <a:p>
            <a:pPr algn="ctr"/>
            <a:r>
              <a:rPr lang="fr-FR" sz="24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Armes </a:t>
            </a:r>
            <a:r>
              <a:rPr lang="fr-FR" sz="32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romaines</a:t>
            </a:r>
            <a:endParaRPr lang="fr-FR" sz="32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217982231"/>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4432"/>
          <a:stretch/>
        </p:blipFill>
        <p:spPr>
          <a:xfrm>
            <a:off x="-54690" y="0"/>
            <a:ext cx="9198689" cy="6858000"/>
          </a:xfrm>
          <a:prstGeom prst="rect">
            <a:avLst/>
          </a:prstGeom>
        </p:spPr>
      </p:pic>
    </p:spTree>
    <p:extLst>
      <p:ext uri="{BB962C8B-B14F-4D97-AF65-F5344CB8AC3E}">
        <p14:creationId xmlns:p14="http://schemas.microsoft.com/office/powerpoint/2010/main" val="3381111318"/>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9091"/>
          <a:stretch/>
        </p:blipFill>
        <p:spPr>
          <a:xfrm>
            <a:off x="-213666" y="0"/>
            <a:ext cx="9357666" cy="6858000"/>
          </a:xfrm>
          <a:prstGeom prst="rect">
            <a:avLst/>
          </a:prstGeom>
        </p:spPr>
      </p:pic>
    </p:spTree>
    <p:extLst>
      <p:ext uri="{BB962C8B-B14F-4D97-AF65-F5344CB8AC3E}">
        <p14:creationId xmlns:p14="http://schemas.microsoft.com/office/powerpoint/2010/main" val="1015985819"/>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9659"/>
          <a:stretch/>
        </p:blipFill>
        <p:spPr>
          <a:xfrm>
            <a:off x="0" y="0"/>
            <a:ext cx="9299182" cy="6858000"/>
          </a:xfrm>
          <a:prstGeom prst="rect">
            <a:avLst/>
          </a:prstGeom>
        </p:spPr>
      </p:pic>
    </p:spTree>
    <p:extLst>
      <p:ext uri="{BB962C8B-B14F-4D97-AF65-F5344CB8AC3E}">
        <p14:creationId xmlns:p14="http://schemas.microsoft.com/office/powerpoint/2010/main" val="3083891101"/>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10909"/>
          <a:stretch/>
        </p:blipFill>
        <p:spPr>
          <a:xfrm>
            <a:off x="0" y="0"/>
            <a:ext cx="9170514" cy="6858000"/>
          </a:xfrm>
          <a:prstGeom prst="rect">
            <a:avLst/>
          </a:prstGeom>
        </p:spPr>
      </p:pic>
    </p:spTree>
    <p:extLst>
      <p:ext uri="{BB962C8B-B14F-4D97-AF65-F5344CB8AC3E}">
        <p14:creationId xmlns:p14="http://schemas.microsoft.com/office/powerpoint/2010/main" val="1402523974"/>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sp>
        <p:nvSpPr>
          <p:cNvPr id="4" name="Rectangle 3"/>
          <p:cNvSpPr/>
          <p:nvPr/>
        </p:nvSpPr>
        <p:spPr>
          <a:xfrm>
            <a:off x="1728782" y="141008"/>
            <a:ext cx="6954148" cy="523220"/>
          </a:xfrm>
          <a:prstGeom prst="rect">
            <a:avLst/>
          </a:prstGeom>
          <a:noFill/>
        </p:spPr>
        <p:txBody>
          <a:bodyPr wrap="none" lIns="91440" tIns="45720" rIns="91440" bIns="45720">
            <a:spAutoFit/>
          </a:bodyPr>
          <a:lstStyle/>
          <a:p>
            <a:pPr algn="ctr"/>
            <a:r>
              <a:rPr lang="fr-FR" sz="2800" b="1" cap="none" spc="0" dirty="0" smtClean="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rPr>
              <a:t>Fouilles de l’oppidum sur ordre de Napoléon ///</a:t>
            </a:r>
            <a:endParaRPr lang="fr-FR" sz="2800" b="1" cap="none" spc="0" dirty="0">
              <a:ln w="6600">
                <a:solidFill>
                  <a:schemeClr val="accent2"/>
                </a:solidFill>
                <a:prstDash val="solid"/>
              </a:ln>
              <a:solidFill>
                <a:srgbClr val="FFFF00"/>
              </a:solidFill>
              <a:effectLst>
                <a:outerShdw dist="38100" dir="2700000" algn="tl" rotWithShape="0">
                  <a:schemeClr val="accent2"/>
                </a:outerShdw>
              </a:effectLst>
              <a:latin typeface="Harlow Solid Italic" panose="04030604020F02020D02" pitchFamily="82" charset="0"/>
            </a:endParaRPr>
          </a:p>
        </p:txBody>
      </p:sp>
    </p:spTree>
    <p:extLst>
      <p:ext uri="{BB962C8B-B14F-4D97-AF65-F5344CB8AC3E}">
        <p14:creationId xmlns:p14="http://schemas.microsoft.com/office/powerpoint/2010/main" val="3201929276"/>
      </p:ext>
    </p:extLst>
  </p:cSld>
  <p:clrMapOvr>
    <a:masterClrMapping/>
  </p:clrMapOvr>
  <mc:AlternateContent xmlns:mc="http://schemas.openxmlformats.org/markup-compatibility/2006">
    <mc:Choice xmlns:p14="http://schemas.microsoft.com/office/powerpoint/2010/main" Requires="p14">
      <p:transition spd="slow" p14:dur="2000" advTm="5000">
        <p14:prism isContent="1"/>
      </p:transition>
    </mc:Choice>
    <mc:Fallback>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9432"/>
          <a:stretch/>
        </p:blipFill>
        <p:spPr>
          <a:xfrm>
            <a:off x="-178576" y="0"/>
            <a:ext cx="9322576" cy="6858000"/>
          </a:xfrm>
          <a:prstGeom prst="rect">
            <a:avLst/>
          </a:prstGeom>
        </p:spPr>
      </p:pic>
      <p:sp>
        <p:nvSpPr>
          <p:cNvPr id="3" name="Rectangle 2"/>
          <p:cNvSpPr/>
          <p:nvPr/>
        </p:nvSpPr>
        <p:spPr>
          <a:xfrm>
            <a:off x="2842172" y="421562"/>
            <a:ext cx="2898550" cy="523220"/>
          </a:xfrm>
          <a:prstGeom prst="rect">
            <a:avLst/>
          </a:prstGeom>
          <a:noFill/>
        </p:spPr>
        <p:txBody>
          <a:bodyPr wrap="none" lIns="91440" tIns="45720" rIns="91440" bIns="45720">
            <a:spAutoFit/>
          </a:bodyPr>
          <a:lstStyle/>
          <a:p>
            <a:pPr algn="ctr"/>
            <a:r>
              <a:rPr lang="fr-FR" sz="28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Quelques belles poteries</a:t>
            </a:r>
            <a:endParaRPr lang="fr-FR" sz="28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834308501"/>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7159" r="4081"/>
          <a:stretch/>
        </p:blipFill>
        <p:spPr>
          <a:xfrm>
            <a:off x="1" y="-1"/>
            <a:ext cx="9144000" cy="6863685"/>
          </a:xfrm>
          <a:prstGeom prst="rect">
            <a:avLst/>
          </a:prstGeom>
        </p:spPr>
      </p:pic>
    </p:spTree>
    <p:extLst>
      <p:ext uri="{BB962C8B-B14F-4D97-AF65-F5344CB8AC3E}">
        <p14:creationId xmlns:p14="http://schemas.microsoft.com/office/powerpoint/2010/main" val="3457928060"/>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1167"/>
          <a:stretch/>
        </p:blipFill>
        <p:spPr>
          <a:xfrm>
            <a:off x="0" y="0"/>
            <a:ext cx="9144000" cy="6858000"/>
          </a:xfrm>
          <a:prstGeom prst="rect">
            <a:avLst/>
          </a:prstGeom>
        </p:spPr>
      </p:pic>
      <p:sp>
        <p:nvSpPr>
          <p:cNvPr id="3" name="Rectangle 2"/>
          <p:cNvSpPr/>
          <p:nvPr/>
        </p:nvSpPr>
        <p:spPr>
          <a:xfrm>
            <a:off x="622841" y="5907963"/>
            <a:ext cx="7898317" cy="584775"/>
          </a:xfrm>
          <a:prstGeom prst="rect">
            <a:avLst/>
          </a:prstGeom>
          <a:noFill/>
        </p:spPr>
        <p:txBody>
          <a:bodyPr wrap="none" lIns="91440" tIns="45720" rIns="91440" bIns="45720">
            <a:spAutoFit/>
          </a:bodyPr>
          <a:lstStyle/>
          <a:p>
            <a:pPr algn="ctr"/>
            <a:r>
              <a:rPr lang="fr-FR" sz="32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Nombreuses armes trouvées dans les fouilles de l’Oppidum</a:t>
            </a:r>
            <a:endParaRPr lang="fr-FR" sz="32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583975039"/>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1065"/>
          <a:stretch/>
        </p:blipFill>
        <p:spPr>
          <a:xfrm>
            <a:off x="-10392" y="0"/>
            <a:ext cx="9154391" cy="6858000"/>
          </a:xfrm>
          <a:prstGeom prst="rect">
            <a:avLst/>
          </a:prstGeom>
        </p:spPr>
      </p:pic>
    </p:spTree>
    <p:extLst>
      <p:ext uri="{BB962C8B-B14F-4D97-AF65-F5344CB8AC3E}">
        <p14:creationId xmlns:p14="http://schemas.microsoft.com/office/powerpoint/2010/main" val="2667247651"/>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9091" r="1817"/>
          <a:stretch/>
        </p:blipFill>
        <p:spPr>
          <a:xfrm>
            <a:off x="-26630" y="0"/>
            <a:ext cx="9170630" cy="6858000"/>
          </a:xfrm>
          <a:prstGeom prst="rect">
            <a:avLst/>
          </a:prstGeom>
        </p:spPr>
      </p:pic>
    </p:spTree>
    <p:extLst>
      <p:ext uri="{BB962C8B-B14F-4D97-AF65-F5344CB8AC3E}">
        <p14:creationId xmlns:p14="http://schemas.microsoft.com/office/powerpoint/2010/main" val="2949416920"/>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2423" r="8542"/>
          <a:stretch/>
        </p:blipFill>
        <p:spPr>
          <a:xfrm>
            <a:off x="0" y="0"/>
            <a:ext cx="9164782" cy="6858000"/>
          </a:xfrm>
          <a:prstGeom prst="rect">
            <a:avLst/>
          </a:prstGeom>
        </p:spPr>
      </p:pic>
    </p:spTree>
    <p:extLst>
      <p:ext uri="{BB962C8B-B14F-4D97-AF65-F5344CB8AC3E}">
        <p14:creationId xmlns:p14="http://schemas.microsoft.com/office/powerpoint/2010/main" val="3810441114"/>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891" y="1053716"/>
            <a:ext cx="7917873" cy="4523085"/>
          </a:xfrm>
          <a:prstGeom prst="rect">
            <a:avLst/>
          </a:prstGeom>
        </p:spPr>
      </p:pic>
    </p:spTree>
    <p:extLst>
      <p:ext uri="{BB962C8B-B14F-4D97-AF65-F5344CB8AC3E}">
        <p14:creationId xmlns:p14="http://schemas.microsoft.com/office/powerpoint/2010/main" val="19802489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5000">
        <p15:prstTrans prst="fracture"/>
      </p:transition>
    </mc:Choice>
    <mc:Fallback>
      <p:transition spd="slow" advTm="2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8977"/>
          <a:stretch/>
        </p:blipFill>
        <p:spPr>
          <a:xfrm>
            <a:off x="-225364" y="0"/>
            <a:ext cx="9369364" cy="6858000"/>
          </a:xfrm>
          <a:prstGeom prst="rect">
            <a:avLst/>
          </a:prstGeom>
        </p:spPr>
      </p:pic>
    </p:spTree>
    <p:extLst>
      <p:ext uri="{BB962C8B-B14F-4D97-AF65-F5344CB8AC3E}">
        <p14:creationId xmlns:p14="http://schemas.microsoft.com/office/powerpoint/2010/main" val="985672275"/>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9091" r="1975"/>
          <a:stretch/>
        </p:blipFill>
        <p:spPr>
          <a:xfrm>
            <a:off x="0" y="0"/>
            <a:ext cx="9154391" cy="6858000"/>
          </a:xfrm>
          <a:prstGeom prst="rect">
            <a:avLst/>
          </a:prstGeom>
        </p:spPr>
      </p:pic>
    </p:spTree>
    <p:extLst>
      <p:ext uri="{BB962C8B-B14F-4D97-AF65-F5344CB8AC3E}">
        <p14:creationId xmlns:p14="http://schemas.microsoft.com/office/powerpoint/2010/main" val="2436374651"/>
      </p:ext>
    </p:extLst>
  </p:cSld>
  <p:clrMapOvr>
    <a:masterClrMapping/>
  </p:clrMapOvr>
  <mc:AlternateContent xmlns:mc="http://schemas.openxmlformats.org/markup-compatibility/2006">
    <mc:Choice xmlns:p14="http://schemas.microsoft.com/office/powerpoint/2010/main" Requires="p14">
      <p:transition spd="slow" p14:dur="2000" advTm="5000">
        <p14:prism isContent="1"/>
      </p:transition>
    </mc:Choice>
    <mc:Fallback>
      <p:transition spd="slow" advTm="5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8977"/>
          <a:stretch/>
        </p:blipFill>
        <p:spPr>
          <a:xfrm>
            <a:off x="-225364" y="0"/>
            <a:ext cx="9369364" cy="6858000"/>
          </a:xfrm>
          <a:prstGeom prst="rect">
            <a:avLst/>
          </a:prstGeom>
        </p:spPr>
      </p:pic>
    </p:spTree>
    <p:extLst>
      <p:ext uri="{BB962C8B-B14F-4D97-AF65-F5344CB8AC3E}">
        <p14:creationId xmlns:p14="http://schemas.microsoft.com/office/powerpoint/2010/main" val="2965686783"/>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spTree>
    <p:extLst>
      <p:ext uri="{BB962C8B-B14F-4D97-AF65-F5344CB8AC3E}">
        <p14:creationId xmlns:p14="http://schemas.microsoft.com/office/powerpoint/2010/main" val="3593553160"/>
      </p:ext>
    </p:extLst>
  </p:cSld>
  <p:clrMapOvr>
    <a:masterClrMapping/>
  </p:clrMapOvr>
  <mc:AlternateContent xmlns:mc="http://schemas.openxmlformats.org/markup-compatibility/2006">
    <mc:Choice xmlns:p14="http://schemas.microsoft.com/office/powerpoint/2010/main" Requires="p14">
      <p:transition spd="slow" p14:dur="2000" advTm="3000">
        <p14:prism isContent="1"/>
      </p:transition>
    </mc:Choice>
    <mc:Fallback>
      <p:transition spd="slow" advTm="3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5" y="0"/>
            <a:ext cx="9132570" cy="6858000"/>
          </a:xfrm>
          <a:prstGeom prst="rect">
            <a:avLst/>
          </a:prstGeom>
        </p:spPr>
      </p:pic>
    </p:spTree>
    <p:extLst>
      <p:ext uri="{BB962C8B-B14F-4D97-AF65-F5344CB8AC3E}">
        <p14:creationId xmlns:p14="http://schemas.microsoft.com/office/powerpoint/2010/main" val="1660403106"/>
      </p:ext>
    </p:extLst>
  </p:cSld>
  <p:clrMapOvr>
    <a:masterClrMapping/>
  </p:clrMapOvr>
  <mc:AlternateContent xmlns:mc="http://schemas.openxmlformats.org/markup-compatibility/2006">
    <mc:Choice xmlns:p14="http://schemas.microsoft.com/office/powerpoint/2010/main" Requires="p14">
      <p:transition spd="slow" p14:dur="2000" advTm="5000">
        <p14:prism isContent="1"/>
      </p:transition>
    </mc:Choice>
    <mc:Fallback>
      <p:transition spd="slow" advTm="5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8750" r="2019"/>
          <a:stretch/>
        </p:blipFill>
        <p:spPr>
          <a:xfrm>
            <a:off x="-40940" y="0"/>
            <a:ext cx="9184940" cy="6858000"/>
          </a:xfrm>
          <a:prstGeom prst="rect">
            <a:avLst/>
          </a:prstGeom>
        </p:spPr>
      </p:pic>
    </p:spTree>
    <p:extLst>
      <p:ext uri="{BB962C8B-B14F-4D97-AF65-F5344CB8AC3E}">
        <p14:creationId xmlns:p14="http://schemas.microsoft.com/office/powerpoint/2010/main" val="14524628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peelOff"/>
      </p:transition>
    </mc:Choice>
    <mc:Fallback xmlns="">
      <p:transition spd="slow" advTm="4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5114" r="8409" b="2652"/>
          <a:stretch/>
        </p:blipFill>
        <p:spPr>
          <a:xfrm>
            <a:off x="0" y="0"/>
            <a:ext cx="9144000" cy="6858000"/>
          </a:xfrm>
          <a:prstGeom prst="rect">
            <a:avLst/>
          </a:prstGeom>
        </p:spPr>
      </p:pic>
    </p:spTree>
    <p:extLst>
      <p:ext uri="{BB962C8B-B14F-4D97-AF65-F5344CB8AC3E}">
        <p14:creationId xmlns:p14="http://schemas.microsoft.com/office/powerpoint/2010/main" val="1084668102"/>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8750"/>
          <a:stretch/>
        </p:blipFill>
        <p:spPr>
          <a:xfrm>
            <a:off x="-92790" y="0"/>
            <a:ext cx="9236790" cy="6858000"/>
          </a:xfrm>
          <a:prstGeom prst="rect">
            <a:avLst/>
          </a:prstGeom>
        </p:spPr>
      </p:pic>
    </p:spTree>
    <p:extLst>
      <p:ext uri="{BB962C8B-B14F-4D97-AF65-F5344CB8AC3E}">
        <p14:creationId xmlns:p14="http://schemas.microsoft.com/office/powerpoint/2010/main" val="2889157075"/>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3801" r="7046"/>
          <a:stretch/>
        </p:blipFill>
        <p:spPr>
          <a:xfrm>
            <a:off x="-31173" y="1331"/>
            <a:ext cx="9175173" cy="6856669"/>
          </a:xfrm>
          <a:prstGeom prst="rect">
            <a:avLst/>
          </a:prstGeom>
        </p:spPr>
      </p:pic>
    </p:spTree>
    <p:extLst>
      <p:ext uri="{BB962C8B-B14F-4D97-AF65-F5344CB8AC3E}">
        <p14:creationId xmlns:p14="http://schemas.microsoft.com/office/powerpoint/2010/main" val="1155873241"/>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5396" t="303" r="5567" b="-303"/>
          <a:stretch/>
        </p:blipFill>
        <p:spPr>
          <a:xfrm>
            <a:off x="-20783" y="0"/>
            <a:ext cx="9164783" cy="6858000"/>
          </a:xfrm>
          <a:prstGeom prst="rect">
            <a:avLst/>
          </a:prstGeom>
        </p:spPr>
      </p:pic>
    </p:spTree>
    <p:extLst>
      <p:ext uri="{BB962C8B-B14F-4D97-AF65-F5344CB8AC3E}">
        <p14:creationId xmlns:p14="http://schemas.microsoft.com/office/powerpoint/2010/main" val="871044443"/>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1066"/>
          <a:stretch/>
        </p:blipFill>
        <p:spPr>
          <a:xfrm>
            <a:off x="0" y="0"/>
            <a:ext cx="9154391" cy="6858000"/>
          </a:xfrm>
          <a:prstGeom prst="rect">
            <a:avLst/>
          </a:prstGeom>
        </p:spPr>
      </p:pic>
      <p:sp>
        <p:nvSpPr>
          <p:cNvPr id="4" name="Rectangle 3"/>
          <p:cNvSpPr/>
          <p:nvPr/>
        </p:nvSpPr>
        <p:spPr>
          <a:xfrm>
            <a:off x="0" y="106418"/>
            <a:ext cx="9144000" cy="1077218"/>
          </a:xfrm>
          <a:prstGeom prst="rect">
            <a:avLst/>
          </a:prstGeom>
        </p:spPr>
        <p:txBody>
          <a:bodyPr wrap="square">
            <a:spAutoFit/>
          </a:bodyPr>
          <a:lstStyle/>
          <a:p>
            <a:r>
              <a:rPr lang="fr-FR" sz="3200" dirty="0" smtClean="0">
                <a:solidFill>
                  <a:srgbClr val="FFFF00"/>
                </a:solidFill>
                <a:latin typeface="Freehand521 BT" panose="03080802030307080304" pitchFamily="66" charset="0"/>
              </a:rPr>
              <a:t>cette plaque </a:t>
            </a:r>
            <a:r>
              <a:rPr lang="fr-FR" sz="3200" dirty="0">
                <a:solidFill>
                  <a:srgbClr val="FFFF00"/>
                </a:solidFill>
                <a:latin typeface="Freehand521 BT" panose="03080802030307080304" pitchFamily="66" charset="0"/>
              </a:rPr>
              <a:t>retrouvée sur le site d'Alise Sainte-Reine, et comporte l'inscription "</a:t>
            </a:r>
            <a:r>
              <a:rPr lang="fr-FR" sz="3200" dirty="0">
                <a:solidFill>
                  <a:srgbClr val="FFFF00"/>
                </a:solidFill>
              </a:rPr>
              <a:t>d'ALISIIA</a:t>
            </a:r>
            <a:r>
              <a:rPr lang="fr-FR" sz="3200" dirty="0">
                <a:solidFill>
                  <a:srgbClr val="FFFF00"/>
                </a:solidFill>
                <a:latin typeface="Freehand521 BT" panose="03080802030307080304" pitchFamily="66" charset="0"/>
              </a:rPr>
              <a:t>", dénomination gauloise d'Alésia. </a:t>
            </a:r>
          </a:p>
        </p:txBody>
      </p:sp>
    </p:spTree>
    <p:extLst>
      <p:ext uri="{BB962C8B-B14F-4D97-AF65-F5344CB8AC3E}">
        <p14:creationId xmlns:p14="http://schemas.microsoft.com/office/powerpoint/2010/main" val="679611866"/>
      </p:ext>
    </p:extLst>
  </p:cSld>
  <p:clrMapOvr>
    <a:masterClrMapping/>
  </p:clrMapOvr>
  <mc:AlternateContent xmlns:mc="http://schemas.openxmlformats.org/markup-compatibility/2006" xmlns:p14="http://schemas.microsoft.com/office/powerpoint/2010/main">
    <mc:Choice Requires="p14">
      <p:transition spd="slow" p14:dur="4000" advTm="9000">
        <p14:vortex dir="r"/>
      </p:transition>
    </mc:Choice>
    <mc:Fallback xmlns="">
      <p:transition spd="slow" advTm="9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7614" r="3636"/>
          <a:stretch/>
        </p:blipFill>
        <p:spPr>
          <a:xfrm>
            <a:off x="0" y="-1"/>
            <a:ext cx="9143999" cy="6864439"/>
          </a:xfrm>
          <a:prstGeom prst="rect">
            <a:avLst/>
          </a:prstGeom>
        </p:spPr>
      </p:pic>
    </p:spTree>
    <p:extLst>
      <p:ext uri="{BB962C8B-B14F-4D97-AF65-F5344CB8AC3E}">
        <p14:creationId xmlns:p14="http://schemas.microsoft.com/office/powerpoint/2010/main" val="1534319713"/>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4031" r="6478"/>
          <a:stretch/>
        </p:blipFill>
        <p:spPr>
          <a:xfrm>
            <a:off x="0" y="0"/>
            <a:ext cx="9211724" cy="6858000"/>
          </a:xfrm>
          <a:prstGeom prst="rect">
            <a:avLst/>
          </a:prstGeom>
        </p:spPr>
      </p:pic>
    </p:spTree>
    <p:extLst>
      <p:ext uri="{BB962C8B-B14F-4D97-AF65-F5344CB8AC3E}">
        <p14:creationId xmlns:p14="http://schemas.microsoft.com/office/powerpoint/2010/main" val="662697712"/>
      </p:ext>
    </p:extLst>
  </p:cSld>
  <p:clrMapOvr>
    <a:masterClrMapping/>
  </p:clrMapOvr>
  <mc:AlternateContent xmlns:mc="http://schemas.openxmlformats.org/markup-compatibility/2006" xmlns:p14="http://schemas.microsoft.com/office/powerpoint/2010/main">
    <mc:Choice Requires="p14">
      <p:transition spd="slow" p14:dur="2000" advTm="4000">
        <p14:prism isContent="1"/>
      </p:transition>
    </mc:Choice>
    <mc:Fallback xmlns="">
      <p:transition spd="slow" advTm="4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1441" t="5555" r="9960" b="6019"/>
          <a:stretch/>
        </p:blipFill>
        <p:spPr>
          <a:xfrm>
            <a:off x="0" y="0"/>
            <a:ext cx="9144000" cy="6858000"/>
          </a:xfrm>
          <a:prstGeom prst="rect">
            <a:avLst/>
          </a:prstGeom>
        </p:spPr>
      </p:pic>
      <p:sp>
        <p:nvSpPr>
          <p:cNvPr id="4" name="Bulle ronde 3"/>
          <p:cNvSpPr/>
          <p:nvPr/>
        </p:nvSpPr>
        <p:spPr>
          <a:xfrm>
            <a:off x="3855027" y="519545"/>
            <a:ext cx="2306782" cy="1101437"/>
          </a:xfrm>
          <a:prstGeom prst="wedgeEllipseCallout">
            <a:avLst>
              <a:gd name="adj1" fmla="val -33459"/>
              <a:gd name="adj2" fmla="val 87972"/>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smtClean="0">
                <a:solidFill>
                  <a:srgbClr val="FF0000"/>
                </a:solidFill>
                <a:latin typeface="Freehand521 BT" panose="03080802030307080304" pitchFamily="66" charset="0"/>
              </a:rPr>
              <a:t>Statue de </a:t>
            </a:r>
            <a:r>
              <a:rPr lang="fr-FR" sz="2800" dirty="0">
                <a:solidFill>
                  <a:srgbClr val="FF0000"/>
                </a:solidFill>
                <a:latin typeface="Freehand521 BT" panose="03080802030307080304" pitchFamily="66" charset="0"/>
              </a:rPr>
              <a:t>V</a:t>
            </a:r>
            <a:r>
              <a:rPr lang="fr-FR" sz="2800" dirty="0" smtClean="0">
                <a:solidFill>
                  <a:srgbClr val="FF0000"/>
                </a:solidFill>
                <a:latin typeface="Freehand521 BT" panose="03080802030307080304" pitchFamily="66" charset="0"/>
              </a:rPr>
              <a:t>ercingétorix</a:t>
            </a:r>
            <a:endParaRPr lang="fr-FR" sz="2800" dirty="0">
              <a:solidFill>
                <a:srgbClr val="FF0000"/>
              </a:solidFill>
              <a:latin typeface="Freehand521 BT" panose="03080802030307080304" pitchFamily="66" charset="0"/>
            </a:endParaRPr>
          </a:p>
        </p:txBody>
      </p:sp>
      <p:sp>
        <p:nvSpPr>
          <p:cNvPr id="5" name="Rectangle 4"/>
          <p:cNvSpPr/>
          <p:nvPr/>
        </p:nvSpPr>
        <p:spPr>
          <a:xfrm>
            <a:off x="1088383" y="5970308"/>
            <a:ext cx="7278980" cy="584775"/>
          </a:xfrm>
          <a:prstGeom prst="rect">
            <a:avLst/>
          </a:prstGeom>
          <a:noFill/>
        </p:spPr>
        <p:txBody>
          <a:bodyPr wrap="none" lIns="91440" tIns="45720" rIns="91440" bIns="45720">
            <a:spAutoFit/>
          </a:bodyPr>
          <a:lstStyle/>
          <a:p>
            <a:pPr algn="ctr"/>
            <a:r>
              <a:rPr lang="fr-FR" sz="32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Deux accès pour monter voir la statue de Vercingétorix</a:t>
            </a:r>
            <a:endParaRPr lang="fr-FR" sz="32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
        <p:nvSpPr>
          <p:cNvPr id="6" name="Bulle ronde 5"/>
          <p:cNvSpPr/>
          <p:nvPr/>
        </p:nvSpPr>
        <p:spPr>
          <a:xfrm>
            <a:off x="6037118" y="3824585"/>
            <a:ext cx="2618509" cy="914400"/>
          </a:xfrm>
          <a:prstGeom prst="wedgeEllipseCallout">
            <a:avLst>
              <a:gd name="adj1" fmla="val 2014"/>
              <a:gd name="adj2" fmla="val 124301"/>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smtClean="0">
                <a:solidFill>
                  <a:srgbClr val="FFFF00"/>
                </a:solidFill>
                <a:latin typeface="Freehand521 BT" panose="03080802030307080304" pitchFamily="66" charset="0"/>
              </a:rPr>
              <a:t>En voiture par le village</a:t>
            </a:r>
            <a:endParaRPr lang="fr-FR" sz="2800" dirty="0">
              <a:solidFill>
                <a:srgbClr val="FFFF00"/>
              </a:solidFill>
              <a:latin typeface="Freehand521 BT" panose="03080802030307080304" pitchFamily="66" charset="0"/>
            </a:endParaRPr>
          </a:p>
        </p:txBody>
      </p:sp>
      <p:sp>
        <p:nvSpPr>
          <p:cNvPr id="7" name="Bulle ronde 6"/>
          <p:cNvSpPr/>
          <p:nvPr/>
        </p:nvSpPr>
        <p:spPr>
          <a:xfrm>
            <a:off x="4312227" y="2551699"/>
            <a:ext cx="2867891" cy="955964"/>
          </a:xfrm>
          <a:prstGeom prst="wedgeEllipseCallout">
            <a:avLst>
              <a:gd name="adj1" fmla="val -79799"/>
              <a:gd name="adj2" fmla="val 64674"/>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smtClean="0">
                <a:solidFill>
                  <a:schemeClr val="bg1"/>
                </a:solidFill>
                <a:latin typeface="Freehand521 BT" panose="03080802030307080304" pitchFamily="66" charset="0"/>
              </a:rPr>
              <a:t>À pied pour les plus courageux</a:t>
            </a:r>
            <a:endParaRPr lang="fr-FR" sz="2800" dirty="0">
              <a:solidFill>
                <a:schemeClr val="bg1"/>
              </a:solidFill>
              <a:latin typeface="Freehand521 BT" panose="03080802030307080304" pitchFamily="66" charset="0"/>
            </a:endParaRPr>
          </a:p>
        </p:txBody>
      </p:sp>
    </p:spTree>
    <p:extLst>
      <p:ext uri="{BB962C8B-B14F-4D97-AF65-F5344CB8AC3E}">
        <p14:creationId xmlns:p14="http://schemas.microsoft.com/office/powerpoint/2010/main" val="22374773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2000">
        <p15:prstTrans prst="drape"/>
      </p:transition>
    </mc:Choice>
    <mc:Fallback xmlns="">
      <p:transition spd="slow" advTm="12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Rectangle 2"/>
          <p:cNvSpPr/>
          <p:nvPr/>
        </p:nvSpPr>
        <p:spPr>
          <a:xfrm>
            <a:off x="5621483" y="966354"/>
            <a:ext cx="3013363" cy="4524315"/>
          </a:xfrm>
          <a:prstGeom prst="rect">
            <a:avLst/>
          </a:prstGeom>
          <a:noFill/>
        </p:spPr>
        <p:txBody>
          <a:bodyPr wrap="square">
            <a:spAutoFit/>
          </a:bodyPr>
          <a:lstStyle/>
          <a:p>
            <a:r>
              <a:rPr lang="fr-FR" sz="2400" dirty="0">
                <a:solidFill>
                  <a:srgbClr val="FF0000"/>
                </a:solidFill>
                <a:latin typeface="Freehand521 BT" panose="03080802030307080304" pitchFamily="66" charset="0"/>
              </a:rPr>
              <a:t>Sainte </a:t>
            </a:r>
            <a:r>
              <a:rPr lang="fr-FR" sz="2400" dirty="0" smtClean="0">
                <a:solidFill>
                  <a:srgbClr val="FF0000"/>
                </a:solidFill>
                <a:latin typeface="Freehand521 BT" panose="03080802030307080304" pitchFamily="66" charset="0"/>
              </a:rPr>
              <a:t>Reine </a:t>
            </a:r>
            <a:r>
              <a:rPr lang="fr-FR" sz="2400" dirty="0">
                <a:solidFill>
                  <a:srgbClr val="FF0000"/>
                </a:solidFill>
                <a:latin typeface="Freehand521 BT" panose="03080802030307080304" pitchFamily="66" charset="0"/>
              </a:rPr>
              <a:t>martyre chrétienne qui fut décapitée en l’an 252 de notre ère sur le site du village </a:t>
            </a:r>
            <a:r>
              <a:rPr lang="fr-FR" sz="2400" dirty="0" smtClean="0">
                <a:solidFill>
                  <a:srgbClr val="FF0000"/>
                </a:solidFill>
                <a:latin typeface="Freehand521 BT" panose="03080802030307080304" pitchFamily="66" charset="0"/>
              </a:rPr>
              <a:t>d’</a:t>
            </a:r>
            <a:r>
              <a:rPr lang="fr-FR" sz="2400" dirty="0" err="1" smtClean="0">
                <a:solidFill>
                  <a:srgbClr val="FF0000"/>
                </a:solidFill>
                <a:latin typeface="Freehand521 BT" panose="03080802030307080304" pitchFamily="66" charset="0"/>
              </a:rPr>
              <a:t>Alise,qui</a:t>
            </a:r>
            <a:r>
              <a:rPr lang="fr-FR" sz="2400" dirty="0" smtClean="0">
                <a:solidFill>
                  <a:srgbClr val="FF0000"/>
                </a:solidFill>
                <a:latin typeface="Freehand521 BT" panose="03080802030307080304" pitchFamily="66" charset="0"/>
              </a:rPr>
              <a:t> </a:t>
            </a:r>
            <a:r>
              <a:rPr lang="fr-FR" sz="2400" dirty="0">
                <a:solidFill>
                  <a:srgbClr val="FF0000"/>
                </a:solidFill>
                <a:latin typeface="Freehand521 BT" panose="03080802030307080304" pitchFamily="66" charset="0"/>
              </a:rPr>
              <a:t>porte aujourd’hui le nom d’Alise-Sainte-Reine, à l’entrée duquel une statue de la sainte fut élevée en </a:t>
            </a:r>
            <a:r>
              <a:rPr lang="fr-FR" sz="2400" dirty="0" smtClean="0">
                <a:solidFill>
                  <a:srgbClr val="FF0000"/>
                </a:solidFill>
                <a:latin typeface="Freehand521 BT" panose="03080802030307080304" pitchFamily="66" charset="0"/>
              </a:rPr>
              <a:t>1809</a:t>
            </a:r>
            <a:r>
              <a:rPr lang="fr-FR" sz="2400" dirty="0">
                <a:solidFill>
                  <a:srgbClr val="FF0000"/>
                </a:solidFill>
                <a:latin typeface="Freehand521 BT" panose="03080802030307080304" pitchFamily="66" charset="0"/>
              </a:rPr>
              <a:t> </a:t>
            </a:r>
            <a:r>
              <a:rPr lang="fr-FR" sz="2400" dirty="0" smtClean="0">
                <a:solidFill>
                  <a:srgbClr val="FF0000"/>
                </a:solidFill>
                <a:latin typeface="Freehand521 BT" panose="03080802030307080304" pitchFamily="66" charset="0"/>
              </a:rPr>
              <a:t>,</a:t>
            </a:r>
            <a:r>
              <a:rPr lang="fr-FR" sz="2400" dirty="0" smtClean="0">
                <a:solidFill>
                  <a:srgbClr val="FF0000"/>
                </a:solidFill>
                <a:latin typeface="Freehand521 BT" panose="03080802030307080304" pitchFamily="66" charset="0"/>
              </a:rPr>
              <a:t> </a:t>
            </a:r>
            <a:r>
              <a:rPr lang="fr-FR" sz="2400" dirty="0">
                <a:solidFill>
                  <a:srgbClr val="FF0000"/>
                </a:solidFill>
                <a:latin typeface="Freehand521 BT" panose="03080802030307080304" pitchFamily="66" charset="0"/>
              </a:rPr>
              <a:t>statue </a:t>
            </a:r>
            <a:r>
              <a:rPr lang="fr-FR" sz="2400" dirty="0" smtClean="0">
                <a:solidFill>
                  <a:srgbClr val="FF0000"/>
                </a:solidFill>
                <a:latin typeface="Freehand521 BT" panose="03080802030307080304" pitchFamily="66" charset="0"/>
              </a:rPr>
              <a:t>de </a:t>
            </a:r>
            <a:r>
              <a:rPr lang="fr-FR" sz="2400" dirty="0">
                <a:solidFill>
                  <a:srgbClr val="FF0000"/>
                </a:solidFill>
                <a:latin typeface="Freehand521 BT" panose="03080802030307080304" pitchFamily="66" charset="0"/>
              </a:rPr>
              <a:t>la sainte patronne du village, situé au pied du mont </a:t>
            </a:r>
            <a:r>
              <a:rPr lang="fr-FR" sz="2400" dirty="0" smtClean="0">
                <a:solidFill>
                  <a:srgbClr val="FF0000"/>
                </a:solidFill>
                <a:latin typeface="Freehand521 BT" panose="03080802030307080304" pitchFamily="66" charset="0"/>
              </a:rPr>
              <a:t>Auxois</a:t>
            </a:r>
            <a:endParaRPr lang="fr-FR" sz="2400" dirty="0">
              <a:solidFill>
                <a:srgbClr val="FF0000"/>
              </a:solidFill>
              <a:latin typeface="Freehand521 BT" panose="03080802030307080304" pitchFamily="66" charset="0"/>
            </a:endParaRPr>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12424" t="-606" r="13823" b="606"/>
          <a:stretch/>
        </p:blipFill>
        <p:spPr>
          <a:xfrm>
            <a:off x="-58444" y="-83127"/>
            <a:ext cx="5181162" cy="6941127"/>
          </a:xfrm>
          <a:prstGeom prst="rect">
            <a:avLst/>
          </a:prstGeom>
        </p:spPr>
      </p:pic>
    </p:spTree>
    <p:extLst>
      <p:ext uri="{BB962C8B-B14F-4D97-AF65-F5344CB8AC3E}">
        <p14:creationId xmlns:p14="http://schemas.microsoft.com/office/powerpoint/2010/main" val="898831898"/>
      </p:ext>
    </p:extLst>
  </p:cSld>
  <p:clrMapOvr>
    <a:masterClrMapping/>
  </p:clrMapOvr>
  <mc:AlternateContent xmlns:mc="http://schemas.openxmlformats.org/markup-compatibility/2006" xmlns:p14="http://schemas.microsoft.com/office/powerpoint/2010/main">
    <mc:Choice Requires="p14">
      <p:transition spd="slow" p14:dur="1200" advTm="20000">
        <p:dissolve/>
      </p:transition>
    </mc:Choice>
    <mc:Fallback xmlns="">
      <p:transition spd="slow" advTm="20000">
        <p:dissolv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Rectangle 2"/>
          <p:cNvSpPr/>
          <p:nvPr/>
        </p:nvSpPr>
        <p:spPr>
          <a:xfrm>
            <a:off x="5153891" y="870247"/>
            <a:ext cx="3990109" cy="4832092"/>
          </a:xfrm>
          <a:prstGeom prst="rect">
            <a:avLst/>
          </a:prstGeom>
          <a:noFill/>
        </p:spPr>
        <p:txBody>
          <a:bodyPr wrap="square">
            <a:spAutoFit/>
          </a:bodyPr>
          <a:lstStyle/>
          <a:p>
            <a:r>
              <a:rPr lang="fr-FR" sz="2800" dirty="0" smtClean="0">
                <a:solidFill>
                  <a:srgbClr val="FF0000"/>
                </a:solidFill>
                <a:latin typeface="Freehand521 BT" panose="03080802030307080304" pitchFamily="66" charset="0"/>
              </a:rPr>
              <a:t> </a:t>
            </a:r>
            <a:r>
              <a:rPr lang="fr-FR" sz="2800" dirty="0">
                <a:solidFill>
                  <a:srgbClr val="FF0000"/>
                </a:solidFill>
                <a:latin typeface="Freehand521 BT" panose="03080802030307080304" pitchFamily="66" charset="0"/>
              </a:rPr>
              <a:t>Sainte Reine faisait paître ses moutons quand un gouverneur romain des Gaules, Olibrius, voulut abuser d’elle. Regina (sainte Reine) résista et refusa le mariage. Elle eut la tête coupée. Un culte se développa </a:t>
            </a:r>
            <a:r>
              <a:rPr lang="fr-FR" sz="2800" dirty="0" smtClean="0">
                <a:solidFill>
                  <a:srgbClr val="FF0000"/>
                </a:solidFill>
                <a:latin typeface="Freehand521 BT" panose="03080802030307080304" pitchFamily="66" charset="0"/>
              </a:rPr>
              <a:t> </a:t>
            </a:r>
            <a:r>
              <a:rPr lang="fr-FR" sz="2800" dirty="0">
                <a:solidFill>
                  <a:srgbClr val="FF0000"/>
                </a:solidFill>
                <a:latin typeface="Freehand521 BT" panose="03080802030307080304" pitchFamily="66" charset="0"/>
              </a:rPr>
              <a:t>et chaque année depuis 866, la représentation d’un mystère à sa mémoire et en son honneur a lieu au village. </a:t>
            </a:r>
          </a:p>
        </p:txBody>
      </p:sp>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27121"/>
          <a:stretch/>
        </p:blipFill>
        <p:spPr>
          <a:xfrm>
            <a:off x="0" y="0"/>
            <a:ext cx="4998027" cy="6858000"/>
          </a:xfrm>
          <a:prstGeom prst="rect">
            <a:avLst/>
          </a:prstGeom>
        </p:spPr>
      </p:pic>
    </p:spTree>
    <p:extLst>
      <p:ext uri="{BB962C8B-B14F-4D97-AF65-F5344CB8AC3E}">
        <p14:creationId xmlns:p14="http://schemas.microsoft.com/office/powerpoint/2010/main" val="154895869"/>
      </p:ext>
    </p:extLst>
  </p:cSld>
  <p:clrMapOvr>
    <a:masterClrMapping/>
  </p:clrMapOvr>
  <mc:AlternateContent xmlns:mc="http://schemas.openxmlformats.org/markup-compatibility/2006" xmlns:p14="http://schemas.microsoft.com/office/powerpoint/2010/main">
    <mc:Choice Requires="p14">
      <p:transition spd="slow" p14:dur="2000" advTm="19000">
        <p14:prism isContent="1"/>
      </p:transition>
    </mc:Choice>
    <mc:Fallback xmlns="">
      <p:transition spd="slow" advTm="19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98" y="0"/>
            <a:ext cx="9155098" cy="6858000"/>
          </a:xfrm>
          <a:prstGeom prst="rect">
            <a:avLst/>
          </a:prstGeom>
        </p:spPr>
      </p:pic>
      <p:sp>
        <p:nvSpPr>
          <p:cNvPr id="2" name="Bulle ronde 1"/>
          <p:cNvSpPr/>
          <p:nvPr/>
        </p:nvSpPr>
        <p:spPr>
          <a:xfrm>
            <a:off x="6161809" y="1298863"/>
            <a:ext cx="2433119" cy="924791"/>
          </a:xfrm>
          <a:prstGeom prst="wedgeEllipseCallout">
            <a:avLst>
              <a:gd name="adj1" fmla="val -64780"/>
              <a:gd name="adj2" fmla="val 59129"/>
            </a:avLst>
          </a:prstGeom>
          <a:noFill/>
          <a:ln w="190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err="1" smtClean="0">
                <a:solidFill>
                  <a:srgbClr val="FF0000"/>
                </a:solidFill>
                <a:latin typeface="Freehand521 BT" panose="03080802030307080304" pitchFamily="66" charset="0"/>
              </a:rPr>
              <a:t>Muséoparc</a:t>
            </a:r>
            <a:r>
              <a:rPr lang="fr-FR" sz="2800" dirty="0" smtClean="0">
                <a:solidFill>
                  <a:srgbClr val="FF0000"/>
                </a:solidFill>
              </a:rPr>
              <a:t> d’Alésia</a:t>
            </a:r>
            <a:endParaRPr lang="fr-FR" sz="2800" dirty="0">
              <a:solidFill>
                <a:srgbClr val="FF0000"/>
              </a:solidFill>
            </a:endParaRPr>
          </a:p>
        </p:txBody>
      </p:sp>
      <p:sp>
        <p:nvSpPr>
          <p:cNvPr id="4" name="Rectangle 3"/>
          <p:cNvSpPr/>
          <p:nvPr/>
        </p:nvSpPr>
        <p:spPr>
          <a:xfrm>
            <a:off x="4271437" y="5752099"/>
            <a:ext cx="4012637" cy="646331"/>
          </a:xfrm>
          <a:prstGeom prst="rect">
            <a:avLst/>
          </a:prstGeom>
          <a:noFill/>
        </p:spPr>
        <p:txBody>
          <a:bodyPr wrap="none" lIns="91440" tIns="45720" rIns="91440" bIns="45720">
            <a:spAutoFit/>
          </a:bodyPr>
          <a:lstStyle/>
          <a:p>
            <a:pPr algn="ctr"/>
            <a:r>
              <a:rPr lang="fr-FR" sz="36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Les rues sont très pentues</a:t>
            </a:r>
            <a:endParaRPr lang="fr-FR" sz="36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3356805889"/>
      </p:ext>
    </p:extLst>
  </p:cSld>
  <p:clrMapOvr>
    <a:masterClrMapping/>
  </p:clrMapOvr>
  <mc:AlternateContent xmlns:mc="http://schemas.openxmlformats.org/markup-compatibility/2006" xmlns:p14="http://schemas.microsoft.com/office/powerpoint/2010/main">
    <mc:Choice Requires="p14">
      <p:transition spd="slow" p14:dur="2000" advTm="6000">
        <p14:prism isContent="1"/>
      </p:transition>
    </mc:Choice>
    <mc:Fallback xmlns="">
      <p:transition spd="slow" advTm="6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6190" r="1581"/>
          <a:stretch/>
        </p:blipFill>
        <p:spPr>
          <a:xfrm>
            <a:off x="10391" y="0"/>
            <a:ext cx="9133609" cy="6858000"/>
          </a:xfrm>
          <a:prstGeom prst="rect">
            <a:avLst/>
          </a:prstGeom>
        </p:spPr>
      </p:pic>
      <p:sp>
        <p:nvSpPr>
          <p:cNvPr id="4" name="Rectangle 3"/>
          <p:cNvSpPr/>
          <p:nvPr/>
        </p:nvSpPr>
        <p:spPr>
          <a:xfrm>
            <a:off x="903433" y="276089"/>
            <a:ext cx="7347525" cy="646331"/>
          </a:xfrm>
          <a:prstGeom prst="rect">
            <a:avLst/>
          </a:prstGeom>
          <a:noFill/>
        </p:spPr>
        <p:txBody>
          <a:bodyPr wrap="none" lIns="91440" tIns="45720" rIns="91440" bIns="45720">
            <a:spAutoFit/>
          </a:bodyPr>
          <a:lstStyle/>
          <a:p>
            <a:pPr algn="ctr"/>
            <a:r>
              <a:rPr lang="fr-FR" sz="3600" b="1" cap="none" spc="0" dirty="0" smtClean="0">
                <a:ln w="6600">
                  <a:solidFill>
                    <a:schemeClr val="accent2"/>
                  </a:solidFill>
                  <a:prstDash val="solid"/>
                </a:ln>
                <a:solidFill>
                  <a:srgbClr val="EFE131"/>
                </a:solidFill>
                <a:effectLst>
                  <a:outerShdw dist="38100" dir="2700000" algn="tl" rotWithShape="0">
                    <a:schemeClr val="accent2"/>
                  </a:outerShdw>
                </a:effectLst>
                <a:latin typeface="Freehand521 BT" panose="03080802030307080304" pitchFamily="66" charset="0"/>
              </a:rPr>
              <a:t>Vue sur le </a:t>
            </a:r>
            <a:r>
              <a:rPr lang="fr-FR" sz="3600" b="1" cap="none" spc="0" dirty="0" err="1" smtClean="0">
                <a:ln w="6600">
                  <a:solidFill>
                    <a:schemeClr val="accent2"/>
                  </a:solidFill>
                  <a:prstDash val="solid"/>
                </a:ln>
                <a:solidFill>
                  <a:srgbClr val="EFE131"/>
                </a:solidFill>
                <a:effectLst>
                  <a:outerShdw dist="38100" dir="2700000" algn="tl" rotWithShape="0">
                    <a:schemeClr val="accent2"/>
                  </a:outerShdw>
                </a:effectLst>
                <a:latin typeface="Freehand521 BT" panose="03080802030307080304" pitchFamily="66" charset="0"/>
              </a:rPr>
              <a:t>Muséoparc</a:t>
            </a:r>
            <a:r>
              <a:rPr lang="fr-FR" sz="3600" b="1" cap="none" spc="0" dirty="0" smtClean="0">
                <a:ln w="6600">
                  <a:solidFill>
                    <a:schemeClr val="accent2"/>
                  </a:solidFill>
                  <a:prstDash val="solid"/>
                </a:ln>
                <a:solidFill>
                  <a:srgbClr val="EFE131"/>
                </a:solidFill>
                <a:effectLst>
                  <a:outerShdw dist="38100" dir="2700000" algn="tl" rotWithShape="0">
                    <a:schemeClr val="accent2"/>
                  </a:outerShdw>
                </a:effectLst>
                <a:latin typeface="Freehand521 BT" panose="03080802030307080304" pitchFamily="66" charset="0"/>
              </a:rPr>
              <a:t>  depuis le haut du village</a:t>
            </a:r>
            <a:endParaRPr lang="fr-FR" sz="3600" b="1" cap="none" spc="0" dirty="0">
              <a:ln w="6600">
                <a:solidFill>
                  <a:schemeClr val="accent2"/>
                </a:solidFill>
                <a:prstDash val="solid"/>
              </a:ln>
              <a:solidFill>
                <a:srgbClr val="EFE131"/>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3131345884"/>
      </p:ext>
    </p:extLst>
  </p:cSld>
  <p:clrMapOvr>
    <a:masterClrMapping/>
  </p:clrMapOvr>
  <mc:AlternateContent xmlns:mc="http://schemas.openxmlformats.org/markup-compatibility/2006" xmlns:p14="http://schemas.microsoft.com/office/powerpoint/2010/main">
    <mc:Choice Requires="p14">
      <p:transition spd="slow" p14:dur="2000" advTm="6000">
        <p14:prism isContent="1"/>
      </p:transition>
    </mc:Choice>
    <mc:Fallback xmlns="">
      <p:transition spd="slow" advTm="6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8" r="1" b="3333"/>
          <a:stretch/>
        </p:blipFill>
        <p:spPr>
          <a:xfrm>
            <a:off x="-155864" y="0"/>
            <a:ext cx="9299864" cy="6995477"/>
          </a:xfrm>
          <a:prstGeom prst="rect">
            <a:avLst/>
          </a:prstGeom>
        </p:spPr>
      </p:pic>
      <p:sp>
        <p:nvSpPr>
          <p:cNvPr id="5" name="Rectangle 4"/>
          <p:cNvSpPr/>
          <p:nvPr/>
        </p:nvSpPr>
        <p:spPr>
          <a:xfrm>
            <a:off x="436418" y="5627749"/>
            <a:ext cx="7705771" cy="1323439"/>
          </a:xfrm>
          <a:prstGeom prst="rect">
            <a:avLst/>
          </a:prstGeom>
        </p:spPr>
        <p:txBody>
          <a:bodyPr wrap="square">
            <a:spAutoFit/>
          </a:bodyPr>
          <a:lstStyle/>
          <a:p>
            <a:r>
              <a:rPr lang="fr-FR" sz="4000" dirty="0">
                <a:solidFill>
                  <a:srgbClr val="FFFF00"/>
                </a:solidFill>
                <a:latin typeface="Freehand521 BT" panose="03080802030307080304" pitchFamily="66" charset="0"/>
              </a:rPr>
              <a:t>Statue de Jeanne d'Arc au centre du </a:t>
            </a:r>
            <a:r>
              <a:rPr lang="fr-FR" sz="4000" dirty="0" smtClean="0">
                <a:solidFill>
                  <a:srgbClr val="FFFF00"/>
                </a:solidFill>
                <a:latin typeface="Freehand521 BT" panose="03080802030307080304" pitchFamily="66" charset="0"/>
              </a:rPr>
              <a:t>village</a:t>
            </a:r>
          </a:p>
          <a:p>
            <a:r>
              <a:rPr lang="fr-FR" sz="4000" dirty="0" smtClean="0">
                <a:solidFill>
                  <a:srgbClr val="FFFF00"/>
                </a:solidFill>
                <a:latin typeface="Freehand521 BT" panose="03080802030307080304" pitchFamily="66" charset="0"/>
              </a:rPr>
              <a:t>                d'Alise </a:t>
            </a:r>
            <a:r>
              <a:rPr lang="fr-FR" sz="4000" dirty="0">
                <a:solidFill>
                  <a:srgbClr val="FFFF00"/>
                </a:solidFill>
                <a:latin typeface="Freehand521 BT" panose="03080802030307080304" pitchFamily="66" charset="0"/>
              </a:rPr>
              <a:t>Ste Reine</a:t>
            </a:r>
          </a:p>
        </p:txBody>
      </p:sp>
      <p:sp>
        <p:nvSpPr>
          <p:cNvPr id="6" name="Bulle ronde 5"/>
          <p:cNvSpPr/>
          <p:nvPr/>
        </p:nvSpPr>
        <p:spPr>
          <a:xfrm>
            <a:off x="5257800" y="976745"/>
            <a:ext cx="3761509" cy="1704110"/>
          </a:xfrm>
          <a:prstGeom prst="wedgeEllipseCallout">
            <a:avLst>
              <a:gd name="adj1" fmla="val -38495"/>
              <a:gd name="adj2" fmla="val 137974"/>
            </a:avLst>
          </a:prstGeom>
          <a:noFill/>
          <a:ln w="127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dirty="0" smtClean="0">
                <a:solidFill>
                  <a:srgbClr val="FFFF00"/>
                </a:solidFill>
                <a:latin typeface="Freehand521 BT" panose="03080802030307080304" pitchFamily="66" charset="0"/>
              </a:rPr>
              <a:t>inscription  </a:t>
            </a:r>
            <a:r>
              <a:rPr lang="fr-FR" sz="2800" dirty="0">
                <a:solidFill>
                  <a:srgbClr val="FFFF00"/>
                </a:solidFill>
                <a:latin typeface="Freehand521 BT" panose="03080802030307080304" pitchFamily="66" charset="0"/>
              </a:rPr>
              <a:t>"la Bourgogne à Jeanne d'Arc 1901"</a:t>
            </a:r>
          </a:p>
        </p:txBody>
      </p:sp>
      <p:sp>
        <p:nvSpPr>
          <p:cNvPr id="7" name="Rectangle 6"/>
          <p:cNvSpPr/>
          <p:nvPr/>
        </p:nvSpPr>
        <p:spPr>
          <a:xfrm>
            <a:off x="0" y="202071"/>
            <a:ext cx="3896591" cy="4278094"/>
          </a:xfrm>
          <a:prstGeom prst="rect">
            <a:avLst/>
          </a:prstGeom>
        </p:spPr>
        <p:txBody>
          <a:bodyPr wrap="square">
            <a:spAutoFit/>
          </a:bodyPr>
          <a:lstStyle/>
          <a:p>
            <a:r>
              <a:rPr lang="fr-FR" sz="3600" dirty="0" smtClean="0">
                <a:solidFill>
                  <a:srgbClr val="FF0000"/>
                </a:solidFill>
                <a:latin typeface="Freehand521 BT" panose="03080802030307080304" pitchFamily="66" charset="0"/>
              </a:rPr>
              <a:t>sur la  </a:t>
            </a:r>
            <a:r>
              <a:rPr lang="fr-FR" sz="3600" dirty="0">
                <a:solidFill>
                  <a:srgbClr val="FF0000"/>
                </a:solidFill>
                <a:latin typeface="Freehand521 BT" panose="03080802030307080304" pitchFamily="66" charset="0"/>
              </a:rPr>
              <a:t>route d'accès au Mont-Auxois, </a:t>
            </a:r>
            <a:r>
              <a:rPr lang="fr-FR" sz="3600" dirty="0" smtClean="0">
                <a:solidFill>
                  <a:srgbClr val="FFFF00"/>
                </a:solidFill>
                <a:latin typeface="Freehand521 BT" panose="03080802030307080304" pitchFamily="66" charset="0"/>
              </a:rPr>
              <a:t>ou </a:t>
            </a:r>
            <a:r>
              <a:rPr lang="fr-FR" sz="3600" dirty="0">
                <a:solidFill>
                  <a:srgbClr val="FFFF00"/>
                </a:solidFill>
                <a:latin typeface="Freehand521 BT" panose="03080802030307080304" pitchFamily="66" charset="0"/>
              </a:rPr>
              <a:t>se trouve la statue de Vercingétorix </a:t>
            </a:r>
            <a:endParaRPr lang="fr-FR" sz="3600" dirty="0" smtClean="0">
              <a:solidFill>
                <a:srgbClr val="FFFF00"/>
              </a:solidFill>
              <a:latin typeface="Freehand521 BT" panose="03080802030307080304" pitchFamily="66" charset="0"/>
            </a:endParaRPr>
          </a:p>
          <a:p>
            <a:endParaRPr lang="fr-FR" sz="3200" dirty="0">
              <a:solidFill>
                <a:srgbClr val="FFFF00"/>
              </a:solidFill>
              <a:latin typeface="Freehand521 BT" panose="03080802030307080304" pitchFamily="66" charset="0"/>
            </a:endParaRPr>
          </a:p>
          <a:p>
            <a:r>
              <a:rPr lang="fr-FR" sz="3200" dirty="0" smtClean="0">
                <a:solidFill>
                  <a:srgbClr val="FF0000"/>
                </a:solidFill>
                <a:latin typeface="Freehand521 BT" panose="03080802030307080304" pitchFamily="66" charset="0"/>
              </a:rPr>
              <a:t> se trouve aussi </a:t>
            </a:r>
            <a:r>
              <a:rPr lang="fr-FR" sz="3200" dirty="0">
                <a:solidFill>
                  <a:srgbClr val="FF0000"/>
                </a:solidFill>
                <a:latin typeface="Freehand521 BT" panose="03080802030307080304" pitchFamily="66" charset="0"/>
              </a:rPr>
              <a:t>cette monumentale </a:t>
            </a:r>
            <a:r>
              <a:rPr lang="fr-FR" sz="3200" dirty="0">
                <a:solidFill>
                  <a:schemeClr val="bg1"/>
                </a:solidFill>
                <a:latin typeface="Freehand521 BT" panose="03080802030307080304" pitchFamily="66" charset="0"/>
              </a:rPr>
              <a:t>statue de Jeanne D'Arc</a:t>
            </a:r>
            <a:r>
              <a:rPr lang="fr-FR" sz="3200" dirty="0" smtClean="0">
                <a:solidFill>
                  <a:schemeClr val="bg1"/>
                </a:solidFill>
                <a:latin typeface="Freehand521 BT" panose="03080802030307080304" pitchFamily="66" charset="0"/>
              </a:rPr>
              <a:t>,</a:t>
            </a:r>
            <a:r>
              <a:rPr lang="fr-FR" sz="3200" dirty="0" smtClean="0">
                <a:solidFill>
                  <a:srgbClr val="40E094"/>
                </a:solidFill>
                <a:latin typeface="Freehand521 BT" panose="03080802030307080304" pitchFamily="66" charset="0"/>
              </a:rPr>
              <a:t>   </a:t>
            </a:r>
            <a:endParaRPr lang="fr-FR" sz="3200" dirty="0">
              <a:solidFill>
                <a:srgbClr val="40E094"/>
              </a:solidFill>
              <a:latin typeface="Freehand521 BT" panose="03080802030307080304" pitchFamily="66" charset="0"/>
            </a:endParaRPr>
          </a:p>
        </p:txBody>
      </p:sp>
    </p:spTree>
    <p:extLst>
      <p:ext uri="{BB962C8B-B14F-4D97-AF65-F5344CB8AC3E}">
        <p14:creationId xmlns:p14="http://schemas.microsoft.com/office/powerpoint/2010/main" val="2991381409"/>
      </p:ext>
    </p:extLst>
  </p:cSld>
  <p:clrMapOvr>
    <a:masterClrMapping/>
  </p:clrMapOvr>
  <mc:AlternateContent xmlns:mc="http://schemas.openxmlformats.org/markup-compatibility/2006">
    <mc:Choice xmlns:p14="http://schemas.microsoft.com/office/powerpoint/2010/main" Requires="p14">
      <p:transition spd="slow" p14:dur="1200" advTm="16000">
        <p14:prism/>
      </p:transition>
    </mc:Choice>
    <mc:Fallback>
      <p:transition spd="slow" advTm="16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l="6455"/>
          <a:stretch/>
        </p:blipFill>
        <p:spPr>
          <a:xfrm>
            <a:off x="-20782" y="0"/>
            <a:ext cx="9164782" cy="6858000"/>
          </a:xfrm>
          <a:prstGeom prst="rect">
            <a:avLst/>
          </a:prstGeom>
        </p:spPr>
      </p:pic>
      <p:sp>
        <p:nvSpPr>
          <p:cNvPr id="9" name="Rectangle 8"/>
          <p:cNvSpPr/>
          <p:nvPr/>
        </p:nvSpPr>
        <p:spPr>
          <a:xfrm>
            <a:off x="3951824" y="5711517"/>
            <a:ext cx="5064207" cy="830997"/>
          </a:xfrm>
          <a:prstGeom prst="rect">
            <a:avLst/>
          </a:prstGeom>
          <a:noFill/>
        </p:spPr>
        <p:txBody>
          <a:bodyPr wrap="none" lIns="91440" tIns="45720" rIns="91440" bIns="45720">
            <a:spAutoFit/>
          </a:bodyPr>
          <a:lstStyle/>
          <a:p>
            <a:pPr algn="ctr"/>
            <a:r>
              <a:rPr lang="fr-FR" sz="2400" b="1"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Découverte du village en montant vers</a:t>
            </a:r>
          </a:p>
          <a:p>
            <a:pPr algn="ctr"/>
            <a:r>
              <a:rPr lang="fr-FR" sz="2400" b="1"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 la statue de Vercingétorix</a:t>
            </a:r>
            <a:endParaRPr lang="fr-FR" sz="24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390912">
            <a:off x="1484818" y="6014308"/>
            <a:ext cx="1153184" cy="493614"/>
          </a:xfrm>
          <a:prstGeom prst="rect">
            <a:avLst/>
          </a:prstGeom>
        </p:spPr>
      </p:pic>
    </p:spTree>
    <p:extLst>
      <p:ext uri="{BB962C8B-B14F-4D97-AF65-F5344CB8AC3E}">
        <p14:creationId xmlns:p14="http://schemas.microsoft.com/office/powerpoint/2010/main" val="3067284784"/>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9017" r="2716"/>
          <a:stretch/>
        </p:blipFill>
        <p:spPr>
          <a:xfrm>
            <a:off x="0" y="0"/>
            <a:ext cx="9154391" cy="6858000"/>
          </a:xfrm>
          <a:prstGeom prst="rect">
            <a:avLst/>
          </a:prstGeom>
        </p:spPr>
      </p:pic>
    </p:spTree>
    <p:extLst>
      <p:ext uri="{BB962C8B-B14F-4D97-AF65-F5344CB8AC3E}">
        <p14:creationId xmlns:p14="http://schemas.microsoft.com/office/powerpoint/2010/main" val="2860285018"/>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l="9118" r="2616"/>
          <a:stretch/>
        </p:blipFill>
        <p:spPr>
          <a:xfrm>
            <a:off x="0" y="0"/>
            <a:ext cx="9154391"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636167"/>
            <a:ext cx="2787548" cy="1576137"/>
          </a:xfrm>
          <a:prstGeom prst="rect">
            <a:avLst/>
          </a:prstGeom>
        </p:spPr>
      </p:pic>
    </p:spTree>
    <p:extLst>
      <p:ext uri="{BB962C8B-B14F-4D97-AF65-F5344CB8AC3E}">
        <p14:creationId xmlns:p14="http://schemas.microsoft.com/office/powerpoint/2010/main" val="2422107119"/>
      </p:ext>
    </p:extLst>
  </p:cSld>
  <p:clrMapOvr>
    <a:masterClrMapping/>
  </p:clrMapOvr>
  <mc:AlternateContent xmlns:mc="http://schemas.openxmlformats.org/markup-compatibility/2006" xmlns:p14="http://schemas.microsoft.com/office/powerpoint/2010/main">
    <mc:Choice Requires="p14">
      <p:transition spd="slow" p14:dur="2000" advTm="3000">
        <p14:prism isContent="1"/>
      </p:transition>
    </mc:Choice>
    <mc:Fallback xmlns="">
      <p:transition spd="slow" advTm="3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11133"/>
          <a:stretch/>
        </p:blipFill>
        <p:spPr>
          <a:xfrm>
            <a:off x="-1" y="0"/>
            <a:ext cx="9147501" cy="6858000"/>
          </a:xfrm>
          <a:prstGeom prst="rect">
            <a:avLst/>
          </a:prstGeom>
        </p:spPr>
      </p:pic>
      <p:sp>
        <p:nvSpPr>
          <p:cNvPr id="4" name="Rectangle 3"/>
          <p:cNvSpPr/>
          <p:nvPr/>
        </p:nvSpPr>
        <p:spPr>
          <a:xfrm>
            <a:off x="4738256" y="3863876"/>
            <a:ext cx="4260272" cy="1815882"/>
          </a:xfrm>
          <a:prstGeom prst="rect">
            <a:avLst/>
          </a:prstGeom>
        </p:spPr>
        <p:txBody>
          <a:bodyPr wrap="square">
            <a:spAutoFit/>
          </a:bodyPr>
          <a:lstStyle/>
          <a:p>
            <a:r>
              <a:rPr lang="fr-FR" sz="2800" dirty="0">
                <a:solidFill>
                  <a:srgbClr val="FFFF00"/>
                </a:solidFill>
                <a:latin typeface="Freehand521 BT" panose="03080802030307080304" pitchFamily="66" charset="0"/>
              </a:rPr>
              <a:t>Napoléon </a:t>
            </a:r>
            <a:r>
              <a:rPr lang="fr-FR" sz="2800" dirty="0">
                <a:solidFill>
                  <a:srgbClr val="FFFF00"/>
                </a:solidFill>
              </a:rPr>
              <a:t>III</a:t>
            </a:r>
            <a:r>
              <a:rPr lang="fr-FR" sz="2800" dirty="0">
                <a:solidFill>
                  <a:srgbClr val="FFFF00"/>
                </a:solidFill>
                <a:latin typeface="Freehand521 BT" panose="03080802030307080304" pitchFamily="66" charset="0"/>
              </a:rPr>
              <a:t> fait ériger en 1865 une statue de Vercingétorix haute de 7m </a:t>
            </a:r>
            <a:r>
              <a:rPr lang="fr-FR" sz="2800" dirty="0" smtClean="0">
                <a:solidFill>
                  <a:srgbClr val="FFFF00"/>
                </a:solidFill>
                <a:latin typeface="Freehand521 BT" panose="03080802030307080304" pitchFamily="66" charset="0"/>
              </a:rPr>
              <a:t> </a:t>
            </a:r>
            <a:r>
              <a:rPr lang="fr-FR" sz="2800" dirty="0">
                <a:solidFill>
                  <a:srgbClr val="FFFF00"/>
                </a:solidFill>
                <a:latin typeface="Freehand521 BT" panose="03080802030307080304" pitchFamily="66" charset="0"/>
              </a:rPr>
              <a:t>située sur la pointe occidentale du Mont-Auxois.</a:t>
            </a:r>
          </a:p>
        </p:txBody>
      </p:sp>
    </p:spTree>
    <p:extLst>
      <p:ext uri="{BB962C8B-B14F-4D97-AF65-F5344CB8AC3E}">
        <p14:creationId xmlns:p14="http://schemas.microsoft.com/office/powerpoint/2010/main" val="363461427"/>
      </p:ext>
    </p:extLst>
  </p:cSld>
  <p:clrMapOvr>
    <a:masterClrMapping/>
  </p:clrMapOvr>
  <mc:AlternateContent xmlns:mc="http://schemas.openxmlformats.org/markup-compatibility/2006">
    <mc:Choice xmlns:p14="http://schemas.microsoft.com/office/powerpoint/2010/main" Requires="p14">
      <p:transition spd="slow" p14:dur="2000" advTm="11000">
        <p14:prism isContent="1"/>
      </p:transition>
    </mc:Choice>
    <mc:Fallback>
      <p:transition spd="slow" advTm="11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4660777" cy="6858000"/>
          </a:xfrm>
          <a:prstGeom prst="rect">
            <a:avLst/>
          </a:prstGeom>
        </p:spPr>
      </p:pic>
      <p:sp>
        <p:nvSpPr>
          <p:cNvPr id="4" name="Rectangle 3"/>
          <p:cNvSpPr/>
          <p:nvPr/>
        </p:nvSpPr>
        <p:spPr>
          <a:xfrm>
            <a:off x="5454316" y="823573"/>
            <a:ext cx="2911641" cy="4832092"/>
          </a:xfrm>
          <a:prstGeom prst="rect">
            <a:avLst/>
          </a:prstGeom>
        </p:spPr>
        <p:txBody>
          <a:bodyPr wrap="square">
            <a:spAutoFit/>
          </a:bodyPr>
          <a:lstStyle/>
          <a:p>
            <a:r>
              <a:rPr lang="fr-FR" sz="2800" dirty="0">
                <a:solidFill>
                  <a:srgbClr val="FF0000"/>
                </a:solidFill>
                <a:latin typeface="Freehand521 BT" panose="03080802030307080304" pitchFamily="66" charset="0"/>
              </a:rPr>
              <a:t>Arrivée de la statue de Vercingétorix à Alise le 27 août 1865 : celle-ci est tirée par six chevaux auxquels on a adjoint des bœufs pour gravir la dernière pente.</a:t>
            </a:r>
          </a:p>
        </p:txBody>
      </p:sp>
      <p:sp>
        <p:nvSpPr>
          <p:cNvPr id="3" name="Rectangle 2"/>
          <p:cNvSpPr/>
          <p:nvPr/>
        </p:nvSpPr>
        <p:spPr>
          <a:xfrm>
            <a:off x="5675885" y="6146953"/>
            <a:ext cx="2177199" cy="400110"/>
          </a:xfrm>
          <a:prstGeom prst="rect">
            <a:avLst/>
          </a:prstGeom>
          <a:noFill/>
        </p:spPr>
        <p:txBody>
          <a:bodyPr wrap="none" lIns="91440" tIns="45720" rIns="91440" bIns="45720">
            <a:spAutoFit/>
          </a:bodyPr>
          <a:lstStyle/>
          <a:p>
            <a:pPr algn="ctr"/>
            <a:r>
              <a:rPr lang="fr-FR" sz="20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Photos </a:t>
            </a:r>
            <a:r>
              <a:rPr lang="fr-FR" sz="2000" b="1" cap="none" spc="0" dirty="0" err="1"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muséopars</a:t>
            </a:r>
            <a:endParaRPr lang="fr-FR" sz="20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13183910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2000">
        <p15:prstTrans prst="fracture"/>
      </p:transition>
    </mc:Choice>
    <mc:Fallback>
      <p:transition spd="slow" advTm="1200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37710" cy="6858000"/>
          </a:xfrm>
          <a:prstGeom prst="rect">
            <a:avLst/>
          </a:prstGeom>
        </p:spPr>
      </p:pic>
      <p:pic>
        <p:nvPicPr>
          <p:cNvPr id="5" name="Image 4"/>
          <p:cNvPicPr>
            <a:picLocks noChangeAspect="1"/>
          </p:cNvPicPr>
          <p:nvPr/>
        </p:nvPicPr>
        <p:blipFill rotWithShape="1">
          <a:blip r:embed="rId3" cstate="print">
            <a:extLst>
              <a:ext uri="{28A0092B-C50C-407E-A947-70E740481C1C}">
                <a14:useLocalDpi xmlns:a14="http://schemas.microsoft.com/office/drawing/2010/main" val="0"/>
              </a:ext>
            </a:extLst>
          </a:blip>
          <a:srcRect b="1489"/>
          <a:stretch/>
        </p:blipFill>
        <p:spPr>
          <a:xfrm>
            <a:off x="4537711" y="0"/>
            <a:ext cx="4606290" cy="6858000"/>
          </a:xfrm>
          <a:prstGeom prst="rect">
            <a:avLst/>
          </a:prstGeom>
        </p:spPr>
      </p:pic>
      <p:sp>
        <p:nvSpPr>
          <p:cNvPr id="6" name="Rectangle 5"/>
          <p:cNvSpPr/>
          <p:nvPr/>
        </p:nvSpPr>
        <p:spPr>
          <a:xfrm>
            <a:off x="1365243" y="5211772"/>
            <a:ext cx="3954904" cy="1200329"/>
          </a:xfrm>
          <a:prstGeom prst="rect">
            <a:avLst/>
          </a:prstGeom>
          <a:noFill/>
        </p:spPr>
        <p:txBody>
          <a:bodyPr wrap="square" lIns="91440" tIns="45720" rIns="91440" bIns="45720">
            <a:spAutoFit/>
          </a:bodyPr>
          <a:lstStyle/>
          <a:p>
            <a:pPr algn="ctr"/>
            <a:r>
              <a:rPr lang="fr-FR" sz="3600" b="1" cap="none" spc="0" dirty="0" smtClean="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rPr>
              <a:t>Chemin très escarpé pour monter vers la statue</a:t>
            </a:r>
            <a:endParaRPr lang="fr-FR" sz="3600" b="1" cap="none" spc="0" dirty="0">
              <a:ln w="6600">
                <a:solidFill>
                  <a:schemeClr val="accent2"/>
                </a:solidFill>
                <a:prstDash val="solid"/>
              </a:ln>
              <a:solidFill>
                <a:srgbClr val="FFFF00"/>
              </a:solidFill>
              <a:effectLst>
                <a:outerShdw dist="38100" dir="2700000" algn="tl" rotWithShape="0">
                  <a:schemeClr val="accent2"/>
                </a:outerShdw>
              </a:effectLst>
              <a:latin typeface="Freehand521 BT" panose="03080802030307080304" pitchFamily="66" charset="0"/>
            </a:endParaRPr>
          </a:p>
        </p:txBody>
      </p:sp>
    </p:spTree>
    <p:extLst>
      <p:ext uri="{BB962C8B-B14F-4D97-AF65-F5344CB8AC3E}">
        <p14:creationId xmlns:p14="http://schemas.microsoft.com/office/powerpoint/2010/main" val="29127188"/>
      </p:ext>
    </p:extLst>
  </p:cSld>
  <p:clrMapOvr>
    <a:masterClrMapping/>
  </p:clrMapOvr>
  <mc:AlternateContent xmlns:mc="http://schemas.openxmlformats.org/markup-compatibility/2006">
    <mc:Choice xmlns:p14="http://schemas.microsoft.com/office/powerpoint/2010/main" Requires="p14">
      <p:transition spd="slow" p14:dur="2000" advTm="5000">
        <p14:prism isContent="1"/>
      </p:transition>
    </mc:Choice>
    <mc:Fallback>
      <p:transition spd="slow" advTm="5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37710" cy="6858000"/>
          </a:xfrm>
          <a:prstGeom prst="rect">
            <a:avLst/>
          </a:prstGeom>
        </p:spPr>
      </p:pic>
      <p:pic>
        <p:nvPicPr>
          <p:cNvPr id="6" name="Image 5"/>
          <p:cNvPicPr>
            <a:picLocks noChangeAspect="1"/>
          </p:cNvPicPr>
          <p:nvPr/>
        </p:nvPicPr>
        <p:blipFill rotWithShape="1">
          <a:blip r:embed="rId3" cstate="print">
            <a:extLst>
              <a:ext uri="{28A0092B-C50C-407E-A947-70E740481C1C}">
                <a14:useLocalDpi xmlns:a14="http://schemas.microsoft.com/office/drawing/2010/main" val="0"/>
              </a:ext>
            </a:extLst>
          </a:blip>
          <a:srcRect t="1340"/>
          <a:stretch/>
        </p:blipFill>
        <p:spPr>
          <a:xfrm>
            <a:off x="4537710" y="-10391"/>
            <a:ext cx="4606290" cy="6868391"/>
          </a:xfrm>
          <a:prstGeom prst="rect">
            <a:avLst/>
          </a:prstGeom>
        </p:spPr>
      </p:pic>
    </p:spTree>
    <p:extLst>
      <p:ext uri="{BB962C8B-B14F-4D97-AF65-F5344CB8AC3E}">
        <p14:creationId xmlns:p14="http://schemas.microsoft.com/office/powerpoint/2010/main" val="1880617285"/>
      </p:ext>
    </p:extLst>
  </p:cSld>
  <p:clrMapOvr>
    <a:masterClrMapping/>
  </p:clrMapOvr>
  <mc:AlternateContent xmlns:mc="http://schemas.openxmlformats.org/markup-compatibility/2006">
    <mc:Choice xmlns:p14="http://schemas.microsoft.com/office/powerpoint/2010/main" Requires="p14">
      <p:transition spd="slow" p14:dur="2000" advTm="3000">
        <p14:prism isContent="1"/>
      </p:transition>
    </mc:Choice>
    <mc:Fallback>
      <p:transition spd="slow" advTm="300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37710" cy="6858000"/>
          </a:xfrm>
          <a:prstGeom prst="rect">
            <a:avLst/>
          </a:prstGeom>
        </p:spPr>
      </p:pic>
      <p:pic>
        <p:nvPicPr>
          <p:cNvPr id="2" name="Image 1"/>
          <p:cNvPicPr>
            <a:picLocks noChangeAspect="1"/>
          </p:cNvPicPr>
          <p:nvPr/>
        </p:nvPicPr>
        <p:blipFill rotWithShape="1">
          <a:blip r:embed="rId3" cstate="print">
            <a:extLst>
              <a:ext uri="{28A0092B-C50C-407E-A947-70E740481C1C}">
                <a14:useLocalDpi xmlns:a14="http://schemas.microsoft.com/office/drawing/2010/main" val="0"/>
              </a:ext>
            </a:extLst>
          </a:blip>
          <a:srcRect b="1552"/>
          <a:stretch/>
        </p:blipFill>
        <p:spPr>
          <a:xfrm>
            <a:off x="4537711" y="0"/>
            <a:ext cx="4613280" cy="6858000"/>
          </a:xfrm>
          <a:prstGeom prst="rect">
            <a:avLst/>
          </a:prstGeom>
        </p:spPr>
      </p:pic>
      <p:sp>
        <p:nvSpPr>
          <p:cNvPr id="4" name="Rectangle 3"/>
          <p:cNvSpPr/>
          <p:nvPr/>
        </p:nvSpPr>
        <p:spPr>
          <a:xfrm>
            <a:off x="2268855" y="236539"/>
            <a:ext cx="3553690" cy="3847207"/>
          </a:xfrm>
          <a:prstGeom prst="rect">
            <a:avLst/>
          </a:prstGeom>
        </p:spPr>
        <p:txBody>
          <a:bodyPr wrap="square">
            <a:spAutoFit/>
          </a:bodyPr>
          <a:lstStyle/>
          <a:p>
            <a:pPr algn="ctr"/>
            <a:r>
              <a:rPr lang="fr-FR" sz="3200" dirty="0">
                <a:solidFill>
                  <a:schemeClr val="bg1"/>
                </a:solidFill>
                <a:latin typeface="Freehand521 BT" panose="03080802030307080304" pitchFamily="66" charset="0"/>
              </a:rPr>
              <a:t>Sur le socle de la statue on peut lire </a:t>
            </a:r>
          </a:p>
          <a:p>
            <a:pPr algn="ctr"/>
            <a:r>
              <a:rPr lang="fr-FR" sz="3600" dirty="0" smtClean="0">
                <a:solidFill>
                  <a:srgbClr val="FFFF00"/>
                </a:solidFill>
                <a:latin typeface="Freehand521 BT" panose="03080802030307080304" pitchFamily="66" charset="0"/>
              </a:rPr>
              <a:t>La </a:t>
            </a:r>
            <a:r>
              <a:rPr lang="fr-FR" sz="3600" dirty="0">
                <a:solidFill>
                  <a:srgbClr val="FFFF00"/>
                </a:solidFill>
                <a:latin typeface="Freehand521 BT" panose="03080802030307080304" pitchFamily="66" charset="0"/>
              </a:rPr>
              <a:t>Gaule unie, formant une seule nation, animée d'un même esprit, peut défier l'univers"</a:t>
            </a:r>
            <a:endParaRPr lang="fr-FR" sz="3600" dirty="0">
              <a:solidFill>
                <a:srgbClr val="FFFF00"/>
              </a:solidFill>
              <a:effectLst/>
              <a:latin typeface="Freehand521 BT" panose="03080802030307080304" pitchFamily="66" charset="0"/>
            </a:endParaRPr>
          </a:p>
        </p:txBody>
      </p:sp>
    </p:spTree>
    <p:extLst>
      <p:ext uri="{BB962C8B-B14F-4D97-AF65-F5344CB8AC3E}">
        <p14:creationId xmlns:p14="http://schemas.microsoft.com/office/powerpoint/2010/main" val="3808989940"/>
      </p:ext>
    </p:extLst>
  </p:cSld>
  <p:clrMapOvr>
    <a:masterClrMapping/>
  </p:clrMapOvr>
  <mc:AlternateContent xmlns:mc="http://schemas.openxmlformats.org/markup-compatibility/2006">
    <mc:Choice xmlns:p14="http://schemas.microsoft.com/office/powerpoint/2010/main" Requires="p14">
      <p:transition spd="slow" p14:dur="2000" advTm="10000">
        <p14:prism isContent="1"/>
      </p:transition>
    </mc:Choice>
    <mc:Fallback>
      <p:transition spd="slow" advTm="10000">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r="7484"/>
          <a:stretch/>
        </p:blipFill>
        <p:spPr>
          <a:xfrm>
            <a:off x="0" y="0"/>
            <a:ext cx="9154391" cy="6858000"/>
          </a:xfrm>
          <a:prstGeom prst="rect">
            <a:avLst/>
          </a:prstGeom>
        </p:spPr>
      </p:pic>
      <p:sp>
        <p:nvSpPr>
          <p:cNvPr id="4" name="Rectangle 3"/>
          <p:cNvSpPr/>
          <p:nvPr/>
        </p:nvSpPr>
        <p:spPr>
          <a:xfrm>
            <a:off x="256674" y="363915"/>
            <a:ext cx="4471190" cy="2862322"/>
          </a:xfrm>
          <a:prstGeom prst="rect">
            <a:avLst/>
          </a:prstGeom>
        </p:spPr>
        <p:txBody>
          <a:bodyPr wrap="square">
            <a:spAutoFit/>
          </a:bodyPr>
          <a:lstStyle/>
          <a:p>
            <a:r>
              <a:rPr lang="fr-FR" sz="3600" i="1" dirty="0">
                <a:solidFill>
                  <a:srgbClr val="FF0000"/>
                </a:solidFill>
                <a:latin typeface="Freehand521 BT" panose="03080802030307080304" pitchFamily="66" charset="0"/>
              </a:rPr>
              <a:t>Erigée il y a 150 ans à la pointe de l'ancienne place-forte gauloise d'Alésia, la statue colossale de </a:t>
            </a:r>
            <a:r>
              <a:rPr lang="fr-FR" sz="3600" i="1" dirty="0" smtClean="0">
                <a:solidFill>
                  <a:srgbClr val="FF0000"/>
                </a:solidFill>
                <a:latin typeface="Freehand521 BT" panose="03080802030307080304" pitchFamily="66" charset="0"/>
              </a:rPr>
              <a:t>Vercingétorix  </a:t>
            </a:r>
            <a:endParaRPr lang="fr-FR" sz="3600" dirty="0">
              <a:solidFill>
                <a:srgbClr val="FF0000"/>
              </a:solidFill>
              <a:latin typeface="Freehand521 BT" panose="03080802030307080304" pitchFamily="66" charset="0"/>
            </a:endParaRPr>
          </a:p>
        </p:txBody>
      </p:sp>
    </p:spTree>
    <p:extLst>
      <p:ext uri="{BB962C8B-B14F-4D97-AF65-F5344CB8AC3E}">
        <p14:creationId xmlns:p14="http://schemas.microsoft.com/office/powerpoint/2010/main" val="3264902387"/>
      </p:ext>
    </p:extLst>
  </p:cSld>
  <p:clrMapOvr>
    <a:masterClrMapping/>
  </p:clrMapOvr>
  <mc:AlternateContent xmlns:mc="http://schemas.openxmlformats.org/markup-compatibility/2006">
    <mc:Choice xmlns:p14="http://schemas.microsoft.com/office/powerpoint/2010/main" Requires="p14">
      <p:transition spd="slow" p14:dur="2000" advTm="10000">
        <p14:prism isContent="1"/>
      </p:transition>
    </mc:Choice>
    <mc:Fallback>
      <p:transition spd="slow" advTm="10000">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8865" r="14479"/>
          <a:stretch/>
        </p:blipFill>
        <p:spPr>
          <a:xfrm>
            <a:off x="4561609" y="0"/>
            <a:ext cx="4582391" cy="6858000"/>
          </a:xfrm>
          <a:prstGeom prst="rect">
            <a:avLst/>
          </a:prstGeom>
        </p:spPr>
      </p:pic>
      <p:sp>
        <p:nvSpPr>
          <p:cNvPr id="6" name="Rectangle 5"/>
          <p:cNvSpPr/>
          <p:nvPr/>
        </p:nvSpPr>
        <p:spPr>
          <a:xfrm>
            <a:off x="3221182" y="189821"/>
            <a:ext cx="3190009" cy="5509200"/>
          </a:xfrm>
          <a:prstGeom prst="rect">
            <a:avLst/>
          </a:prstGeom>
        </p:spPr>
        <p:txBody>
          <a:bodyPr wrap="square">
            <a:spAutoFit/>
          </a:bodyPr>
          <a:lstStyle/>
          <a:p>
            <a:r>
              <a:rPr lang="fr-FR" sz="3200" i="1" dirty="0">
                <a:solidFill>
                  <a:srgbClr val="FF0000"/>
                </a:solidFill>
                <a:latin typeface="Freehand521 BT" panose="03080802030307080304" pitchFamily="66" charset="0"/>
              </a:rPr>
              <a:t>La représentation du chef arverne est conforme à l'image que l'on se fait des gaulois </a:t>
            </a:r>
            <a:r>
              <a:rPr lang="fr-FR" sz="3200" i="1" dirty="0" smtClean="0">
                <a:solidFill>
                  <a:srgbClr val="FF0000"/>
                </a:solidFill>
                <a:latin typeface="Freehand521 BT" panose="03080802030307080304" pitchFamily="66" charset="0"/>
              </a:rPr>
              <a:t>. </a:t>
            </a:r>
            <a:r>
              <a:rPr lang="fr-FR" sz="3200" i="1" dirty="0">
                <a:solidFill>
                  <a:srgbClr val="FF0000"/>
                </a:solidFill>
                <a:latin typeface="Freehand521 BT" panose="03080802030307080304" pitchFamily="66" charset="0"/>
              </a:rPr>
              <a:t>Vercingétorix apparaît tête nue, son casque renversé à ses pieds, le regard tourné vers le champ de bataille des derniers combats. </a:t>
            </a:r>
            <a:endParaRPr lang="fr-FR" sz="3200" dirty="0">
              <a:solidFill>
                <a:srgbClr val="FF0000"/>
              </a:solidFill>
              <a:latin typeface="Freehand521 BT" panose="03080802030307080304" pitchFamily="66" charset="0"/>
            </a:endParaRPr>
          </a:p>
        </p:txBody>
      </p:sp>
    </p:spTree>
    <p:extLst>
      <p:ext uri="{BB962C8B-B14F-4D97-AF65-F5344CB8AC3E}">
        <p14:creationId xmlns:p14="http://schemas.microsoft.com/office/powerpoint/2010/main" val="1783076005"/>
      </p:ext>
    </p:extLst>
  </p:cSld>
  <p:clrMapOvr>
    <a:masterClrMapping/>
  </p:clrMapOvr>
  <mc:AlternateContent xmlns:mc="http://schemas.openxmlformats.org/markup-compatibility/2006">
    <mc:Choice xmlns:p14="http://schemas.microsoft.com/office/powerpoint/2010/main" Requires="p14">
      <p:transition spd="slow" p14:dur="2000" advTm="11000">
        <p14:prism isContent="1"/>
      </p:transition>
    </mc:Choice>
    <mc:Fallback>
      <p:transition spd="slow" advTm="11000">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10000"/>
          <a:stretch/>
        </p:blipFill>
        <p:spPr>
          <a:xfrm>
            <a:off x="-123350" y="0"/>
            <a:ext cx="9267350" cy="6858000"/>
          </a:xfrm>
          <a:prstGeom prst="rect">
            <a:avLst/>
          </a:prstGeom>
        </p:spPr>
      </p:pic>
      <p:sp>
        <p:nvSpPr>
          <p:cNvPr id="3" name="Rectangle 2"/>
          <p:cNvSpPr/>
          <p:nvPr/>
        </p:nvSpPr>
        <p:spPr>
          <a:xfrm>
            <a:off x="4914900" y="369608"/>
            <a:ext cx="3647209" cy="2554545"/>
          </a:xfrm>
          <a:prstGeom prst="rect">
            <a:avLst/>
          </a:prstGeom>
        </p:spPr>
        <p:txBody>
          <a:bodyPr wrap="square">
            <a:spAutoFit/>
          </a:bodyPr>
          <a:lstStyle/>
          <a:p>
            <a:r>
              <a:rPr lang="fr-FR" sz="3200" i="1" dirty="0">
                <a:solidFill>
                  <a:srgbClr val="FFFF00"/>
                </a:solidFill>
                <a:latin typeface="Freehand521 BT" panose="03080802030307080304" pitchFamily="66" charset="0"/>
              </a:rPr>
              <a:t>Son attitude exprime la résignation qui suit la défaite. Elle contredit la déclaration conquérante inscrite sur le socle.</a:t>
            </a:r>
            <a:endParaRPr lang="fr-FR" sz="3200" dirty="0">
              <a:solidFill>
                <a:srgbClr val="FFFF00"/>
              </a:solidFill>
              <a:latin typeface="Freehand521 BT" panose="03080802030307080304" pitchFamily="66" charset="0"/>
            </a:endParaRPr>
          </a:p>
        </p:txBody>
      </p:sp>
    </p:spTree>
    <p:extLst>
      <p:ext uri="{BB962C8B-B14F-4D97-AF65-F5344CB8AC3E}">
        <p14:creationId xmlns:p14="http://schemas.microsoft.com/office/powerpoint/2010/main" val="85611448"/>
      </p:ext>
    </p:extLst>
  </p:cSld>
  <p:clrMapOvr>
    <a:masterClrMapping/>
  </p:clrMapOvr>
  <p:transition spd="slow" advTm="10000">
    <p:randomBar dir="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l="4997" r="7727"/>
          <a:stretch/>
        </p:blipFill>
        <p:spPr>
          <a:xfrm>
            <a:off x="-1" y="0"/>
            <a:ext cx="9195956" cy="6866378"/>
          </a:xfrm>
          <a:prstGeom prst="rect">
            <a:avLst/>
          </a:prstGeom>
        </p:spPr>
      </p:pic>
      <p:sp>
        <p:nvSpPr>
          <p:cNvPr id="2" name="Rectangle 1"/>
          <p:cNvSpPr/>
          <p:nvPr/>
        </p:nvSpPr>
        <p:spPr>
          <a:xfrm>
            <a:off x="0" y="421562"/>
            <a:ext cx="9144000" cy="1077218"/>
          </a:xfrm>
          <a:prstGeom prst="rect">
            <a:avLst/>
          </a:prstGeom>
        </p:spPr>
        <p:txBody>
          <a:bodyPr wrap="square">
            <a:spAutoFit/>
          </a:bodyPr>
          <a:lstStyle/>
          <a:p>
            <a:r>
              <a:rPr lang="fr-FR" sz="3200" dirty="0">
                <a:solidFill>
                  <a:srgbClr val="FFFF00"/>
                </a:solidFill>
                <a:latin typeface="Freehand521 BT" panose="03080802030307080304" pitchFamily="66" charset="0"/>
              </a:rPr>
              <a:t>Cite emblématique de l'Histoire de France, situé sur le territoire qui a vu s'affronter Vercingétorix et Jules César en 52 avant</a:t>
            </a:r>
            <a:r>
              <a:rPr lang="fr-FR" sz="3200" dirty="0">
                <a:solidFill>
                  <a:srgbClr val="FFFF00"/>
                </a:solidFill>
              </a:rPr>
              <a:t> </a:t>
            </a:r>
            <a:r>
              <a:rPr lang="fr-FR" sz="2800" dirty="0">
                <a:solidFill>
                  <a:srgbClr val="FFFF00"/>
                </a:solidFill>
                <a:latin typeface="Harlow Solid Italic" panose="04030604020F02020D02" pitchFamily="82" charset="0"/>
              </a:rPr>
              <a:t>G*C !!      </a:t>
            </a:r>
          </a:p>
        </p:txBody>
      </p:sp>
    </p:spTree>
    <p:extLst>
      <p:ext uri="{BB962C8B-B14F-4D97-AF65-F5344CB8AC3E}">
        <p14:creationId xmlns:p14="http://schemas.microsoft.com/office/powerpoint/2010/main" val="3838586139"/>
      </p:ext>
    </p:extLst>
  </p:cSld>
  <p:clrMapOvr>
    <a:masterClrMapping/>
  </p:clrMapOvr>
  <mc:AlternateContent xmlns:mc="http://schemas.openxmlformats.org/markup-compatibility/2006">
    <mc:Choice xmlns:p14="http://schemas.microsoft.com/office/powerpoint/2010/main" Requires="p14">
      <p:transition spd="slow" p14:dur="2000" advTm="8000">
        <p14:prism isContent="1"/>
      </p:transition>
    </mc:Choice>
    <mc:Fallback>
      <p:transition spd="slow" advTm="8000">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7" y="0"/>
            <a:ext cx="9184819" cy="6858000"/>
          </a:xfrm>
          <a:prstGeom prst="rect">
            <a:avLst/>
          </a:prstGeom>
        </p:spPr>
      </p:pic>
      <p:sp>
        <p:nvSpPr>
          <p:cNvPr id="6" name="Rectangle 5"/>
          <p:cNvSpPr/>
          <p:nvPr/>
        </p:nvSpPr>
        <p:spPr>
          <a:xfrm>
            <a:off x="353292" y="4647144"/>
            <a:ext cx="8697190" cy="2062103"/>
          </a:xfrm>
          <a:prstGeom prst="rect">
            <a:avLst/>
          </a:prstGeom>
        </p:spPr>
        <p:txBody>
          <a:bodyPr wrap="square">
            <a:spAutoFit/>
          </a:bodyPr>
          <a:lstStyle/>
          <a:p>
            <a:endParaRPr lang="fr-FR" sz="3200" dirty="0" smtClean="0">
              <a:solidFill>
                <a:srgbClr val="C00000"/>
              </a:solidFill>
              <a:latin typeface="Harlow Solid Italic" panose="04030604020F02020D02" pitchFamily="82" charset="0"/>
            </a:endParaRPr>
          </a:p>
          <a:p>
            <a:endParaRPr lang="fr-FR" sz="3200" dirty="0" smtClean="0">
              <a:solidFill>
                <a:srgbClr val="C00000"/>
              </a:solidFill>
              <a:latin typeface="Harlow Solid Italic" panose="04030604020F02020D02" pitchFamily="82" charset="0"/>
            </a:endParaRPr>
          </a:p>
          <a:p>
            <a:r>
              <a:rPr lang="fr-FR" sz="3200" dirty="0" smtClean="0">
                <a:solidFill>
                  <a:srgbClr val="C00000"/>
                </a:solidFill>
                <a:latin typeface="Harlow Solid Italic" panose="04030604020F02020D02" pitchFamily="82" charset="0"/>
              </a:rPr>
              <a:t>Ne pas manquer le film "voir et comprendre cette terrible bataille d’Alésia entre Gaulois et Romains. </a:t>
            </a:r>
            <a:endParaRPr lang="fr-FR" sz="3200" b="1" dirty="0">
              <a:ln w="6600">
                <a:solidFill>
                  <a:schemeClr val="accent2"/>
                </a:solidFill>
                <a:prstDash val="solid"/>
              </a:ln>
              <a:solidFill>
                <a:srgbClr val="C00000"/>
              </a:solidFill>
              <a:effectLst>
                <a:outerShdw dist="38100" dir="2700000" algn="tl" rotWithShape="0">
                  <a:schemeClr val="accent2"/>
                </a:outerShdw>
              </a:effectLst>
              <a:latin typeface="Harlow Solid Italic" panose="04030604020F02020D02" pitchFamily="82" charset="0"/>
            </a:endParaRPr>
          </a:p>
        </p:txBody>
      </p:sp>
      <p:sp>
        <p:nvSpPr>
          <p:cNvPr id="9" name="Rectangle 8"/>
          <p:cNvSpPr/>
          <p:nvPr/>
        </p:nvSpPr>
        <p:spPr>
          <a:xfrm>
            <a:off x="0" y="103000"/>
            <a:ext cx="8905009" cy="1569660"/>
          </a:xfrm>
          <a:prstGeom prst="rect">
            <a:avLst/>
          </a:prstGeom>
        </p:spPr>
        <p:txBody>
          <a:bodyPr wrap="square">
            <a:spAutoFit/>
          </a:bodyPr>
          <a:lstStyle/>
          <a:p>
            <a:r>
              <a:rPr lang="fr-FR" sz="2400" b="1" dirty="0" smtClean="0">
                <a:solidFill>
                  <a:srgbClr val="FF0000"/>
                </a:solidFill>
                <a:latin typeface="Freehand521 BT" panose="03080802030307080304" pitchFamily="66" charset="0"/>
              </a:rPr>
              <a:t>                                 </a:t>
            </a:r>
            <a:r>
              <a:rPr lang="fr-FR" sz="3600" b="1" dirty="0" err="1" smtClean="0">
                <a:solidFill>
                  <a:srgbClr val="FF0000"/>
                </a:solidFill>
                <a:latin typeface="Harlow Solid Italic" panose="04030604020F02020D02" pitchFamily="82" charset="0"/>
              </a:rPr>
              <a:t>MuséoParc</a:t>
            </a:r>
            <a:r>
              <a:rPr lang="fr-FR" sz="3600" b="1" dirty="0" smtClean="0">
                <a:solidFill>
                  <a:srgbClr val="FF0000"/>
                </a:solidFill>
                <a:latin typeface="Harlow Solid Italic" panose="04030604020F02020D02" pitchFamily="82" charset="0"/>
              </a:rPr>
              <a:t> d’Alésia</a:t>
            </a:r>
          </a:p>
          <a:p>
            <a:endParaRPr lang="fr-FR" sz="3200" b="1" dirty="0" smtClean="0">
              <a:solidFill>
                <a:srgbClr val="FF0000"/>
              </a:solidFill>
              <a:latin typeface="Freehand521 BT" panose="03080802030307080304" pitchFamily="66" charset="0"/>
            </a:endParaRPr>
          </a:p>
          <a:p>
            <a:r>
              <a:rPr lang="fr-FR" sz="2800" b="1" dirty="0" smtClean="0">
                <a:solidFill>
                  <a:srgbClr val="FF0000"/>
                </a:solidFill>
                <a:latin typeface="Freehand521 BT" panose="03080802030307080304" pitchFamily="66" charset="0"/>
              </a:rPr>
              <a:t>  </a:t>
            </a:r>
            <a:endParaRPr lang="fr-FR" sz="2800" dirty="0">
              <a:solidFill>
                <a:srgbClr val="FFFF00"/>
              </a:solidFill>
              <a:latin typeface="Freehand521 BT" panose="03080802030307080304" pitchFamily="66" charset="0"/>
            </a:endParaRPr>
          </a:p>
        </p:txBody>
      </p:sp>
    </p:spTree>
    <p:extLst>
      <p:ext uri="{BB962C8B-B14F-4D97-AF65-F5344CB8AC3E}">
        <p14:creationId xmlns:p14="http://schemas.microsoft.com/office/powerpoint/2010/main" val="10128347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Tm="8000">
        <p15:prstTrans prst="airplane"/>
      </p:transition>
    </mc:Choice>
    <mc:Fallback>
      <p:transition spd="slow" advTm="8000">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10977" r="16968"/>
          <a:stretch/>
        </p:blipFill>
        <p:spPr>
          <a:xfrm>
            <a:off x="0" y="0"/>
            <a:ext cx="9265367" cy="6858000"/>
          </a:xfrm>
          <a:prstGeom prst="rect">
            <a:avLst/>
          </a:prstGeom>
        </p:spPr>
      </p:pic>
      <p:sp>
        <p:nvSpPr>
          <p:cNvPr id="2" name="Rectangle 1"/>
          <p:cNvSpPr/>
          <p:nvPr/>
        </p:nvSpPr>
        <p:spPr>
          <a:xfrm>
            <a:off x="1079466" y="276090"/>
            <a:ext cx="7106433" cy="1323439"/>
          </a:xfrm>
          <a:prstGeom prst="rect">
            <a:avLst/>
          </a:prstGeom>
          <a:noFill/>
        </p:spPr>
        <p:txBody>
          <a:bodyPr wrap="none" lIns="91440" tIns="45720" rIns="91440" bIns="45720">
            <a:spAutoFit/>
          </a:bodyPr>
          <a:lstStyle/>
          <a:p>
            <a:pPr algn="ctr"/>
            <a:r>
              <a:rPr lang="fr-FR" sz="4000" b="1" cap="none" spc="0" dirty="0" smtClean="0">
                <a:ln w="6600">
                  <a:solidFill>
                    <a:schemeClr val="accent2"/>
                  </a:solidFill>
                  <a:prstDash val="solid"/>
                </a:ln>
                <a:solidFill>
                  <a:srgbClr val="40E094"/>
                </a:solidFill>
                <a:effectLst>
                  <a:outerShdw dist="38100" dir="2700000" algn="tl" rotWithShape="0">
                    <a:schemeClr val="accent2"/>
                  </a:outerShdw>
                </a:effectLst>
                <a:latin typeface="Harlow Solid Italic" panose="04030604020F02020D02" pitchFamily="82" charset="0"/>
              </a:rPr>
              <a:t>Le village d’Alise sainte Reine</a:t>
            </a:r>
          </a:p>
          <a:p>
            <a:pPr algn="ctr"/>
            <a:r>
              <a:rPr lang="fr-FR" sz="4000" b="1" dirty="0">
                <a:ln w="6600">
                  <a:solidFill>
                    <a:schemeClr val="accent2"/>
                  </a:solidFill>
                  <a:prstDash val="solid"/>
                </a:ln>
                <a:solidFill>
                  <a:srgbClr val="EFE131"/>
                </a:solidFill>
                <a:effectLst>
                  <a:outerShdw dist="38100" dir="2700000" algn="tl" rotWithShape="0">
                    <a:schemeClr val="accent2"/>
                  </a:outerShdw>
                </a:effectLst>
                <a:latin typeface="Harlow Solid Italic" panose="04030604020F02020D02" pitchFamily="82" charset="0"/>
              </a:rPr>
              <a:t>o</a:t>
            </a:r>
            <a:r>
              <a:rPr lang="fr-FR" sz="4000" b="1" dirty="0" smtClean="0">
                <a:ln w="6600">
                  <a:solidFill>
                    <a:schemeClr val="accent2"/>
                  </a:solidFill>
                  <a:prstDash val="solid"/>
                </a:ln>
                <a:solidFill>
                  <a:srgbClr val="EFE131"/>
                </a:solidFill>
                <a:effectLst>
                  <a:outerShdw dist="38100" dir="2700000" algn="tl" rotWithShape="0">
                    <a:schemeClr val="accent2"/>
                  </a:outerShdw>
                </a:effectLst>
                <a:latin typeface="Harlow Solid Italic" panose="04030604020F02020D02" pitchFamily="82" charset="0"/>
              </a:rPr>
              <a:t>u l’Oppidum au temps des Gaulois</a:t>
            </a:r>
            <a:endParaRPr lang="fr-FR" sz="4000" b="1" cap="none" spc="0" dirty="0">
              <a:ln w="6600">
                <a:solidFill>
                  <a:schemeClr val="accent2"/>
                </a:solidFill>
                <a:prstDash val="solid"/>
              </a:ln>
              <a:solidFill>
                <a:srgbClr val="EFE131"/>
              </a:solidFill>
              <a:effectLst>
                <a:outerShdw dist="38100" dir="2700000" algn="tl" rotWithShape="0">
                  <a:schemeClr val="accent2"/>
                </a:outerShdw>
              </a:effectLst>
              <a:latin typeface="Harlow Solid Italic" panose="04030604020F02020D02" pitchFamily="82" charset="0"/>
            </a:endParaRPr>
          </a:p>
        </p:txBody>
      </p:sp>
      <p:sp>
        <p:nvSpPr>
          <p:cNvPr id="4" name="Rectangle 3"/>
          <p:cNvSpPr/>
          <p:nvPr/>
        </p:nvSpPr>
        <p:spPr>
          <a:xfrm>
            <a:off x="119930" y="4075525"/>
            <a:ext cx="9145437" cy="1938992"/>
          </a:xfrm>
          <a:prstGeom prst="rect">
            <a:avLst/>
          </a:prstGeom>
        </p:spPr>
        <p:txBody>
          <a:bodyPr wrap="square">
            <a:spAutoFit/>
          </a:bodyPr>
          <a:lstStyle/>
          <a:p>
            <a:r>
              <a:rPr lang="fr-FR" sz="2800" dirty="0" smtClean="0">
                <a:solidFill>
                  <a:srgbClr val="00FF00"/>
                </a:solidFill>
                <a:latin typeface="Freehand521 BT" panose="03080802030307080304" pitchFamily="66" charset="0"/>
              </a:rPr>
              <a:t> </a:t>
            </a:r>
            <a:r>
              <a:rPr lang="fr-FR" sz="3600" dirty="0" smtClean="0">
                <a:solidFill>
                  <a:srgbClr val="00FF00"/>
                </a:solidFill>
                <a:latin typeface="Harlow Solid Italic" panose="04030604020F02020D02" pitchFamily="82" charset="0"/>
              </a:rPr>
              <a:t>Nous les Gaulois </a:t>
            </a:r>
            <a:r>
              <a:rPr lang="fr-FR" sz="2800" dirty="0" smtClean="0">
                <a:solidFill>
                  <a:srgbClr val="FFFF00"/>
                </a:solidFill>
                <a:latin typeface="Freehand521 BT" panose="03080802030307080304" pitchFamily="66" charset="0"/>
              </a:rPr>
              <a:t>!!!!!!</a:t>
            </a:r>
            <a:r>
              <a:rPr lang="fr-FR" sz="2800" dirty="0" smtClean="0">
                <a:solidFill>
                  <a:srgbClr val="FFFF00"/>
                </a:solidFill>
                <a:latin typeface="Harlow Solid Italic" panose="04030604020F02020D02" pitchFamily="82" charset="0"/>
              </a:rPr>
              <a:t> grimpons </a:t>
            </a:r>
            <a:r>
              <a:rPr lang="fr-FR" sz="2800" dirty="0">
                <a:solidFill>
                  <a:srgbClr val="FFFF00"/>
                </a:solidFill>
                <a:latin typeface="Harlow Solid Italic" panose="04030604020F02020D02" pitchFamily="82" charset="0"/>
              </a:rPr>
              <a:t>sur la colline d’Alésia pour visiter les </a:t>
            </a:r>
            <a:r>
              <a:rPr lang="fr-FR" sz="2800" b="1" i="1" dirty="0">
                <a:solidFill>
                  <a:srgbClr val="FFFF00"/>
                </a:solidFill>
                <a:latin typeface="Harlow Solid Italic" panose="04030604020F02020D02" pitchFamily="82" charset="0"/>
              </a:rPr>
              <a:t>vestiges de la ville </a:t>
            </a:r>
            <a:r>
              <a:rPr lang="fr-FR" sz="2800" b="1" i="1" dirty="0" smtClean="0">
                <a:solidFill>
                  <a:srgbClr val="FFFF00"/>
                </a:solidFill>
                <a:latin typeface="Harlow Solid Italic" panose="04030604020F02020D02" pitchFamily="82" charset="0"/>
              </a:rPr>
              <a:t>gallo-romaine</a:t>
            </a:r>
            <a:r>
              <a:rPr lang="fr-FR" sz="2800" dirty="0" smtClean="0">
                <a:solidFill>
                  <a:srgbClr val="FFFF00"/>
                </a:solidFill>
                <a:latin typeface="Harlow Solid Italic" panose="04030604020F02020D02" pitchFamily="82" charset="0"/>
              </a:rPr>
              <a:t> </a:t>
            </a:r>
            <a:r>
              <a:rPr lang="fr-FR" sz="2800" dirty="0">
                <a:solidFill>
                  <a:srgbClr val="FFFF00"/>
                </a:solidFill>
                <a:latin typeface="Harlow Solid Italic" panose="04030604020F02020D02" pitchFamily="82" charset="0"/>
              </a:rPr>
              <a:t>et saluer </a:t>
            </a:r>
            <a:r>
              <a:rPr lang="fr-FR" sz="2800" dirty="0" smtClean="0">
                <a:solidFill>
                  <a:srgbClr val="FFFF00"/>
                </a:solidFill>
                <a:latin typeface="Harlow Solid Italic" panose="04030604020F02020D02" pitchFamily="82" charset="0"/>
              </a:rPr>
              <a:t> la </a:t>
            </a:r>
            <a:r>
              <a:rPr lang="fr-FR" sz="2800" b="1" i="1" dirty="0" smtClean="0">
                <a:solidFill>
                  <a:srgbClr val="FFFF00"/>
                </a:solidFill>
                <a:latin typeface="Harlow Solid Italic" panose="04030604020F02020D02" pitchFamily="82" charset="0"/>
              </a:rPr>
              <a:t>statue </a:t>
            </a:r>
            <a:r>
              <a:rPr lang="fr-FR" sz="2800" b="1" i="1" dirty="0">
                <a:solidFill>
                  <a:srgbClr val="FFFF00"/>
                </a:solidFill>
                <a:latin typeface="Harlow Solid Italic" panose="04030604020F02020D02" pitchFamily="82" charset="0"/>
              </a:rPr>
              <a:t>de Vercingétorix,</a:t>
            </a:r>
            <a:r>
              <a:rPr lang="fr-FR" sz="2800" dirty="0">
                <a:solidFill>
                  <a:srgbClr val="FFFF00"/>
                </a:solidFill>
                <a:latin typeface="Harlow Solid Italic" panose="04030604020F02020D02" pitchFamily="82" charset="0"/>
              </a:rPr>
              <a:t> érigée par Napoléon </a:t>
            </a:r>
            <a:r>
              <a:rPr lang="fr-FR" sz="2800" dirty="0" smtClean="0">
                <a:solidFill>
                  <a:schemeClr val="bg1"/>
                </a:solidFill>
              </a:rPr>
              <a:t>III</a:t>
            </a:r>
            <a:r>
              <a:rPr lang="fr-FR" sz="2800" dirty="0" smtClean="0">
                <a:solidFill>
                  <a:schemeClr val="bg1"/>
                </a:solidFill>
                <a:latin typeface="Harlow Solid Italic" panose="04030604020F02020D02" pitchFamily="82" charset="0"/>
              </a:rPr>
              <a:t> </a:t>
            </a:r>
            <a:r>
              <a:rPr lang="fr-FR" sz="2800" dirty="0" smtClean="0">
                <a:solidFill>
                  <a:schemeClr val="bg1"/>
                </a:solidFill>
                <a:latin typeface="Harlow Solid Italic" panose="04030604020F02020D02" pitchFamily="82" charset="0"/>
              </a:rPr>
              <a:t>  une partie de notre</a:t>
            </a:r>
            <a:r>
              <a:rPr lang="fr-FR" sz="2800" b="1" dirty="0" smtClean="0">
                <a:solidFill>
                  <a:schemeClr val="bg1"/>
                </a:solidFill>
                <a:latin typeface="Harlow Solid Italic" panose="04030604020F02020D02" pitchFamily="82" charset="0"/>
              </a:rPr>
              <a:t> </a:t>
            </a:r>
            <a:r>
              <a:rPr lang="fr-FR" sz="2800" b="1" dirty="0" smtClean="0">
                <a:solidFill>
                  <a:schemeClr val="bg1"/>
                </a:solidFill>
                <a:latin typeface="Harlow Solid Italic" panose="04030604020F02020D02" pitchFamily="82" charset="0"/>
              </a:rPr>
              <a:t>patrimoine historique  </a:t>
            </a:r>
            <a:r>
              <a:rPr lang="fr-FR" sz="2800" b="1" dirty="0">
                <a:solidFill>
                  <a:schemeClr val="bg1"/>
                </a:solidFill>
                <a:latin typeface="Harlow Solid Italic" panose="04030604020F02020D02" pitchFamily="82" charset="0"/>
              </a:rPr>
              <a:t>à ne pas </a:t>
            </a:r>
            <a:r>
              <a:rPr lang="fr-FR" sz="2800" b="1" dirty="0" smtClean="0">
                <a:solidFill>
                  <a:schemeClr val="bg1"/>
                </a:solidFill>
                <a:latin typeface="Harlow Solid Italic" panose="04030604020F02020D02" pitchFamily="82" charset="0"/>
              </a:rPr>
              <a:t>manquer……  je </a:t>
            </a:r>
            <a:r>
              <a:rPr lang="fr-FR" sz="2800" b="1" dirty="0" smtClean="0">
                <a:solidFill>
                  <a:schemeClr val="bg1"/>
                </a:solidFill>
                <a:latin typeface="Harlow Solid Italic" panose="04030604020F02020D02" pitchFamily="82" charset="0"/>
              </a:rPr>
              <a:t>conseille</a:t>
            </a:r>
            <a:endParaRPr lang="fr-FR" sz="2800" dirty="0">
              <a:solidFill>
                <a:schemeClr val="bg1"/>
              </a:solidFill>
              <a:latin typeface="Harlow Solid Italic" panose="04030604020F02020D02" pitchFamily="82" charset="0"/>
            </a:endParaRPr>
          </a:p>
        </p:txBody>
      </p:sp>
      <p:sp>
        <p:nvSpPr>
          <p:cNvPr id="5" name="ZoneTexte 4"/>
          <p:cNvSpPr txBox="1"/>
          <p:nvPr/>
        </p:nvSpPr>
        <p:spPr>
          <a:xfrm>
            <a:off x="6151419" y="6488668"/>
            <a:ext cx="2992582" cy="369332"/>
          </a:xfrm>
          <a:prstGeom prst="rect">
            <a:avLst/>
          </a:prstGeom>
          <a:noFill/>
        </p:spPr>
        <p:txBody>
          <a:bodyPr wrap="square" rtlCol="0">
            <a:spAutoFit/>
          </a:bodyPr>
          <a:lstStyle/>
          <a:p>
            <a:r>
              <a:rPr lang="fr-FR" dirty="0" smtClean="0">
                <a:solidFill>
                  <a:schemeClr val="bg1"/>
                </a:solidFill>
              </a:rPr>
              <a:t>Création : </a:t>
            </a:r>
            <a:r>
              <a:rPr lang="fr-FR" dirty="0" err="1" smtClean="0">
                <a:solidFill>
                  <a:schemeClr val="bg1"/>
                </a:solidFill>
              </a:rPr>
              <a:t>PapyRi</a:t>
            </a:r>
            <a:r>
              <a:rPr lang="fr-FR" dirty="0" smtClean="0">
                <a:solidFill>
                  <a:schemeClr val="bg1"/>
                </a:solidFill>
              </a:rPr>
              <a:t>: mai 2019</a:t>
            </a:r>
            <a:endParaRPr lang="fr-FR" dirty="0">
              <a:solidFill>
                <a:schemeClr val="bg1"/>
              </a:solidFill>
            </a:endParaRPr>
          </a:p>
        </p:txBody>
      </p:sp>
    </p:spTree>
    <p:extLst>
      <p:ext uri="{BB962C8B-B14F-4D97-AF65-F5344CB8AC3E}">
        <p14:creationId xmlns:p14="http://schemas.microsoft.com/office/powerpoint/2010/main" val="6994709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advTm="17000">
        <p15:prstTrans prst="origami"/>
      </p:transition>
    </mc:Choice>
    <mc:Fallback>
      <p:transition spd="slow" advTm="17000">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877</TotalTime>
  <Words>1104</Words>
  <Application>Microsoft Office PowerPoint</Application>
  <PresentationFormat>Affichage à l'écran (4:3)</PresentationFormat>
  <Paragraphs>77</Paragraphs>
  <Slides>79</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79</vt:i4>
      </vt:variant>
    </vt:vector>
  </HeadingPairs>
  <TitlesOfParts>
    <vt:vector size="85" baseType="lpstr">
      <vt:lpstr>Arial</vt:lpstr>
      <vt:lpstr>Calibri</vt:lpstr>
      <vt:lpstr>Calibri Light</vt:lpstr>
      <vt:lpstr>Freehand521 BT</vt:lpstr>
      <vt:lpstr>Harlow Solid Italic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RICHARD</dc:creator>
  <cp:lastModifiedBy>jatocha.richard@sfr.fr</cp:lastModifiedBy>
  <cp:revision>108</cp:revision>
  <dcterms:created xsi:type="dcterms:W3CDTF">2019-05-26T09:37:54Z</dcterms:created>
  <dcterms:modified xsi:type="dcterms:W3CDTF">2025-02-15T11:56:26Z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