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1" r:id="rId5"/>
    <p:sldId id="262" r:id="rId6"/>
    <p:sldId id="263" r:id="rId7"/>
    <p:sldId id="264" r:id="rId8"/>
    <p:sldId id="281" r:id="rId9"/>
    <p:sldId id="283" r:id="rId10"/>
    <p:sldId id="265" r:id="rId11"/>
    <p:sldId id="266" r:id="rId12"/>
    <p:sldId id="278" r:id="rId13"/>
    <p:sldId id="276" r:id="rId14"/>
    <p:sldId id="267" r:id="rId15"/>
    <p:sldId id="268" r:id="rId16"/>
    <p:sldId id="273" r:id="rId17"/>
    <p:sldId id="269" r:id="rId18"/>
    <p:sldId id="270" r:id="rId19"/>
    <p:sldId id="259" r:id="rId20"/>
    <p:sldId id="271" r:id="rId21"/>
    <p:sldId id="272" r:id="rId22"/>
    <p:sldId id="274" r:id="rId23"/>
    <p:sldId id="275" r:id="rId24"/>
    <p:sldId id="280" r:id="rId25"/>
    <p:sldId id="277" r:id="rId26"/>
    <p:sldId id="279"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UxcfbdFE/MS7vTqFzedfw==" hashData="pMPjLqv9sIYh5bDCEUZMFe5e676nBlnUa7AgoZC65uCS4nVLTttbGs69O9hIylbDoN2v7ATd9mpIhmPrtwDPM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2262601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1584199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1708018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DFCEBD6-F843-423E-96B0-39C0540ED79B}"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3428250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DFCEBD6-F843-423E-96B0-39C0540ED79B}" type="datetimeFigureOut">
              <a:rPr lang="fr-FR" smtClean="0"/>
              <a:t>24/01/2025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283354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DFCEBD6-F843-423E-96B0-39C0540ED79B}" type="datetimeFigureOut">
              <a:rPr lang="fr-FR" smtClean="0"/>
              <a:t>24/01/2025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3158322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DFCEBD6-F843-423E-96B0-39C0540ED79B}" type="datetimeFigureOut">
              <a:rPr lang="fr-FR" smtClean="0"/>
              <a:t>24/01/2025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343358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DFCEBD6-F843-423E-96B0-39C0540ED79B}"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1234283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DFCEBD6-F843-423E-96B0-39C0540ED79B}"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1970942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1060850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79D29E-358D-43EB-9680-0FC51D3F838A}" type="slidenum">
              <a:rPr lang="fr-FR" smtClean="0"/>
              <a:t>‹N°›</a:t>
            </a:fld>
            <a:endParaRPr lang="fr-FR"/>
          </a:p>
        </p:txBody>
      </p:sp>
    </p:spTree>
    <p:extLst>
      <p:ext uri="{BB962C8B-B14F-4D97-AF65-F5344CB8AC3E}">
        <p14:creationId xmlns:p14="http://schemas.microsoft.com/office/powerpoint/2010/main" val="3647848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58000">
              <a:schemeClr val="accent1">
                <a:lumMod val="45000"/>
                <a:lumOff val="55000"/>
              </a:schemeClr>
            </a:gs>
            <a:gs pos="72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FCEBD6-F843-423E-96B0-39C0540ED79B}" type="datetimeFigureOut">
              <a:rPr lang="fr-FR" smtClean="0"/>
              <a:t>24/01/2025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79D29E-358D-43EB-9680-0FC51D3F838A}" type="slidenum">
              <a:rPr lang="fr-FR" smtClean="0"/>
              <a:t>‹N°›</a:t>
            </a:fld>
            <a:endParaRPr lang="fr-FR"/>
          </a:p>
        </p:txBody>
      </p:sp>
    </p:spTree>
    <p:extLst>
      <p:ext uri="{BB962C8B-B14F-4D97-AF65-F5344CB8AC3E}">
        <p14:creationId xmlns:p14="http://schemas.microsoft.com/office/powerpoint/2010/main" val="3089246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1.wdp"/><Relationship Id="rId11" Type="http://schemas.openxmlformats.org/officeDocument/2006/relationships/image" Target="../media/image6.png"/><Relationship Id="rId5" Type="http://schemas.openxmlformats.org/officeDocument/2006/relationships/image" Target="../media/image2.png"/><Relationship Id="rId10" Type="http://schemas.openxmlformats.org/officeDocument/2006/relationships/image" Target="../media/image5.gif"/><Relationship Id="rId4" Type="http://schemas.openxmlformats.org/officeDocument/2006/relationships/image" Target="../media/image1.jpg"/><Relationship Id="rId9"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passievoorandalusie.nl/dorpen-en-steden/almeria-stad"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s://www.espanaguide.com/fr/cordoue/"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1.gif"/><Relationship Id="rId5" Type="http://schemas.openxmlformats.org/officeDocument/2006/relationships/image" Target="../media/image50.gif"/><Relationship Id="rId4" Type="http://schemas.openxmlformats.org/officeDocument/2006/relationships/image" Target="../media/image4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705600"/>
          </a:xfrm>
          <a:prstGeom prst="rect">
            <a:avLst/>
          </a:prstGeom>
        </p:spPr>
      </p:pic>
      <p:pic>
        <p:nvPicPr>
          <p:cNvPr id="3" name="Image 2"/>
          <p:cNvPicPr>
            <a:picLocks noChangeAspect="1"/>
          </p:cNvPicPr>
          <p:nvPr/>
        </p:nvPicPr>
        <p:blipFill rotWithShape="1">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r="40343"/>
          <a:stretch/>
        </p:blipFill>
        <p:spPr>
          <a:xfrm>
            <a:off x="8347700" y="2819385"/>
            <a:ext cx="3844300" cy="3590221"/>
          </a:xfrm>
          <a:prstGeom prst="rect">
            <a:avLst/>
          </a:prstGeom>
        </p:spPr>
      </p:pic>
      <p:pic>
        <p:nvPicPr>
          <p:cNvPr id="4" name="Image 3"/>
          <p:cNvPicPr>
            <a:picLocks noChangeAspect="1"/>
          </p:cNvPicPr>
          <p:nvPr/>
        </p:nvPicPr>
        <p:blipFill>
          <a:blip r:embed="rId7">
            <a:extLst>
              <a:ext uri="{BEBA8EAE-BF5A-486C-A8C5-ECC9F3942E4B}">
                <a14:imgProps xmlns:a14="http://schemas.microsoft.com/office/drawing/2010/main">
                  <a14:imgLayer r:embed="rId8">
                    <a14:imgEffect>
                      <a14:backgroundRemoval t="324" b="100000" l="9896" r="89931"/>
                    </a14:imgEffect>
                  </a14:imgLayer>
                </a14:imgProps>
              </a:ext>
              <a:ext uri="{28A0092B-C50C-407E-A947-70E740481C1C}">
                <a14:useLocalDpi xmlns:a14="http://schemas.microsoft.com/office/drawing/2010/main" val="0"/>
              </a:ext>
            </a:extLst>
          </a:blip>
          <a:stretch>
            <a:fillRect/>
          </a:stretch>
        </p:blipFill>
        <p:spPr>
          <a:xfrm>
            <a:off x="330200" y="190122"/>
            <a:ext cx="5307914" cy="5567357"/>
          </a:xfrm>
          <a:prstGeom prst="rect">
            <a:avLst/>
          </a:prstGeom>
        </p:spPr>
      </p:pic>
      <p:sp>
        <p:nvSpPr>
          <p:cNvPr id="5" name="ZoneTexte 4"/>
          <p:cNvSpPr txBox="1"/>
          <p:nvPr/>
        </p:nvSpPr>
        <p:spPr>
          <a:xfrm>
            <a:off x="4876114" y="1536918"/>
            <a:ext cx="3784600" cy="1815882"/>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fr-FR" sz="2400" dirty="0" smtClean="0">
                <a:latin typeface="Comic Sans MS" panose="030F0702030302020204" pitchFamily="66" charset="0"/>
              </a:rPr>
              <a:t>  </a:t>
            </a:r>
            <a:r>
              <a:rPr lang="fr-FR" sz="2800" b="1" dirty="0" smtClean="0">
                <a:ln w="22225">
                  <a:solidFill>
                    <a:schemeClr val="accent2"/>
                  </a:solidFill>
                  <a:prstDash val="solid"/>
                </a:ln>
                <a:solidFill>
                  <a:schemeClr val="accent2">
                    <a:lumMod val="40000"/>
                    <a:lumOff val="60000"/>
                  </a:schemeClr>
                </a:solidFill>
                <a:latin typeface="Comic Sans MS" panose="030F0702030302020204" pitchFamily="66" charset="0"/>
              </a:rPr>
              <a:t>CASTELL DE FERRO  </a:t>
            </a:r>
          </a:p>
          <a:p>
            <a:r>
              <a:rPr lang="fr-FR" sz="2800" b="1" dirty="0" smtClean="0">
                <a:ln w="22225">
                  <a:solidFill>
                    <a:schemeClr val="accent2"/>
                  </a:solidFill>
                  <a:prstDash val="solid"/>
                </a:ln>
                <a:solidFill>
                  <a:schemeClr val="accent2">
                    <a:lumMod val="40000"/>
                    <a:lumOff val="60000"/>
                  </a:schemeClr>
                </a:solidFill>
                <a:latin typeface="Comic Sans MS" panose="030F0702030302020204" pitchFamily="66" charset="0"/>
              </a:rPr>
              <a:t>              &amp; </a:t>
            </a:r>
          </a:p>
          <a:p>
            <a:r>
              <a:rPr lang="fr-FR" sz="2800" b="1" dirty="0" smtClean="0">
                <a:ln w="22225">
                  <a:solidFill>
                    <a:schemeClr val="accent2"/>
                  </a:solidFill>
                  <a:prstDash val="solid"/>
                </a:ln>
                <a:solidFill>
                  <a:schemeClr val="accent2">
                    <a:lumMod val="40000"/>
                    <a:lumOff val="60000"/>
                  </a:schemeClr>
                </a:solidFill>
                <a:latin typeface="Comic Sans MS" panose="030F0702030302020204" pitchFamily="66" charset="0"/>
              </a:rPr>
              <a:t>   AGUA AMARGA</a:t>
            </a:r>
            <a:endParaRPr lang="fr-FR" sz="2800" b="1" dirty="0">
              <a:ln w="22225">
                <a:solidFill>
                  <a:schemeClr val="accent2"/>
                </a:solidFill>
                <a:prstDash val="solid"/>
              </a:ln>
              <a:solidFill>
                <a:schemeClr val="accent2">
                  <a:lumMod val="40000"/>
                  <a:lumOff val="60000"/>
                </a:schemeClr>
              </a:solidFill>
              <a:latin typeface="Comic Sans MS" panose="030F0702030302020204" pitchFamily="66" charset="0"/>
            </a:endParaRPr>
          </a:p>
        </p:txBody>
      </p:sp>
      <p:pic>
        <p:nvPicPr>
          <p:cNvPr id="6" name="Imag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50966" y="3832764"/>
            <a:ext cx="1298448" cy="1444752"/>
          </a:xfrm>
          <a:prstGeom prst="rect">
            <a:avLst/>
          </a:prstGeom>
        </p:spPr>
      </p:pic>
      <p:pic>
        <p:nvPicPr>
          <p:cNvPr id="7" name="Imag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08466" y="545846"/>
            <a:ext cx="4667250" cy="600075"/>
          </a:xfrm>
          <a:prstGeom prst="rect">
            <a:avLst/>
          </a:prstGeom>
        </p:spPr>
      </p:pic>
      <p:pic>
        <p:nvPicPr>
          <p:cNvPr id="8" name="Vamos a la Playa (1080p_25fps_H264-96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0587603"/>
      </p:ext>
    </p:extLst>
  </p:cSld>
  <p:clrMapOvr>
    <a:masterClrMapping/>
  </p:clrMapOvr>
  <mc:AlternateContent xmlns:mc="http://schemas.openxmlformats.org/markup-compatibility/2006" xmlns:p14="http://schemas.microsoft.com/office/powerpoint/2010/main">
    <mc:Choice Requires="p14">
      <p:transition spd="slow" p14:dur="2000" advTm="7597"/>
    </mc:Choice>
    <mc:Fallback xmlns="">
      <p:transition spd="slow" advTm="75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 presetClass="mediacall" presetSubtype="0" fill="hold" nodeType="afterEffect">
                                  <p:stCondLst>
                                    <p:cond delay="0"/>
                                  </p:stCondLst>
                                  <p:childTnLst>
                                    <p:cmd type="call" cmd="playFrom(0.0)">
                                      <p:cBhvr>
                                        <p:cTn id="12"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3" repeatCount="indefinite" fill="hold" display="0">
                  <p:stCondLst>
                    <p:cond delay="indefinite"/>
                  </p:stCondLst>
                  <p:endCondLst>
                    <p:cond evt="onStopAudio" delay="0">
                      <p:tgtEl>
                        <p:sldTgt/>
                      </p:tgtEl>
                    </p:cond>
                  </p:endCondLst>
                </p:cTn>
                <p:tgtEl>
                  <p:spTgt spid="8"/>
                </p:tgtEl>
              </p:cMediaNode>
            </p:audio>
          </p:childTnLst>
        </p:cTn>
      </p:par>
    </p:tnLst>
  </p:timing>
  <p:extLst>
    <p:ext uri="{E180D4A7-C9FB-4DFB-919C-405C955672EB}">
      <p14:showEvtLst xmlns:p14="http://schemas.microsoft.com/office/powerpoint/2010/main">
        <p14:playEvt time="2054" objId="8"/>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900" y="328203"/>
            <a:ext cx="12014200" cy="2862322"/>
          </a:xfrm>
          <a:prstGeom prst="rect">
            <a:avLst/>
          </a:prstGeom>
        </p:spPr>
        <p:txBody>
          <a:bodyPr wrap="square">
            <a:spAutoFit/>
          </a:bodyPr>
          <a:lstStyle/>
          <a:p>
            <a:r>
              <a:rPr lang="fr-FR" dirty="0" err="1">
                <a:solidFill>
                  <a:srgbClr val="0A11F5"/>
                </a:solidFill>
                <a:latin typeface="arial" panose="020B0604020202020204" pitchFamily="34" charset="0"/>
              </a:rPr>
              <a:t>Castell</a:t>
            </a:r>
            <a:r>
              <a:rPr lang="fr-FR" dirty="0">
                <a:solidFill>
                  <a:srgbClr val="0A11F5"/>
                </a:solidFill>
                <a:latin typeface="arial" panose="020B0604020202020204" pitchFamily="34" charset="0"/>
              </a:rPr>
              <a:t> de Ferro, dans la province de Grenade, est un petit village en bord de mer</a:t>
            </a:r>
            <a:endParaRPr lang="fr-FR" b="0" i="0" u="none" strike="noStrike" dirty="0" smtClean="0">
              <a:solidFill>
                <a:srgbClr val="0A11F5"/>
              </a:solidFill>
              <a:effectLst/>
              <a:latin typeface="Arial" panose="020B0604020202020204" pitchFamily="34" charset="0"/>
            </a:endParaRPr>
          </a:p>
          <a:p>
            <a:r>
              <a:rPr lang="fr-FR" dirty="0">
                <a:solidFill>
                  <a:srgbClr val="252525"/>
                </a:solidFill>
                <a:latin typeface="arial" panose="020B0604020202020204" pitchFamily="34" charset="0"/>
              </a:rPr>
              <a:t>Le village est super détendu et parce qu'il est situé directement sur la mer, c'est un endroit parfait pour quelqu'un qui veut s'allonger sur la plage et pourtant ne veut pas rencontrer le tourisme de masse. Et avec près de 1,3 kilomètre de plage, il y a largement de la </a:t>
            </a:r>
            <a:r>
              <a:rPr lang="fr-FR" dirty="0" smtClean="0">
                <a:solidFill>
                  <a:srgbClr val="252525"/>
                </a:solidFill>
                <a:latin typeface="arial" panose="020B0604020202020204" pitchFamily="34" charset="0"/>
              </a:rPr>
              <a:t>place . Le </a:t>
            </a:r>
            <a:r>
              <a:rPr lang="fr-FR" dirty="0">
                <a:solidFill>
                  <a:srgbClr val="252525"/>
                </a:solidFill>
                <a:latin typeface="arial" panose="020B0604020202020204" pitchFamily="34" charset="0"/>
              </a:rPr>
              <a:t>village compte environ 4 000 habitants et ce village a également une histoire riche qui remonte aux Phéniciens, et l'on y retrouve de nombreux vestiges, notamment de la période mauresque, mais aussi de l'époque romaine. Au XIIe siècle, on parle de ce lieu situé sur la route entre Malaga et </a:t>
            </a:r>
            <a:r>
              <a:rPr lang="fr-FR" dirty="0">
                <a:solidFill>
                  <a:srgbClr val="EC430F"/>
                </a:solidFill>
                <a:latin typeface="arial" panose="020B0604020202020204" pitchFamily="34" charset="0"/>
                <a:hlinkClick r:id="rId2"/>
              </a:rPr>
              <a:t>Almeria</a:t>
            </a:r>
            <a:r>
              <a:rPr lang="fr-FR" dirty="0">
                <a:solidFill>
                  <a:srgbClr val="252525"/>
                </a:solidFill>
                <a:latin typeface="arial" panose="020B0604020202020204" pitchFamily="34" charset="0"/>
              </a:rPr>
              <a:t> . Il existe de nombreuses tours de guet autour de </a:t>
            </a:r>
            <a:r>
              <a:rPr lang="fr-FR" dirty="0" err="1">
                <a:solidFill>
                  <a:srgbClr val="252525"/>
                </a:solidFill>
                <a:latin typeface="arial" panose="020B0604020202020204" pitchFamily="34" charset="0"/>
              </a:rPr>
              <a:t>Castell</a:t>
            </a:r>
            <a:r>
              <a:rPr lang="fr-FR" dirty="0">
                <a:solidFill>
                  <a:srgbClr val="252525"/>
                </a:solidFill>
                <a:latin typeface="arial" panose="020B0604020202020204" pitchFamily="34" charset="0"/>
              </a:rPr>
              <a:t>, dont la plupart ont des origines maures et même </a:t>
            </a:r>
            <a:r>
              <a:rPr lang="fr-FR" dirty="0" err="1" smtClean="0">
                <a:solidFill>
                  <a:srgbClr val="252525"/>
                </a:solidFill>
                <a:latin typeface="arial" panose="020B0604020202020204" pitchFamily="34" charset="0"/>
              </a:rPr>
              <a:t>romaines.Avant</a:t>
            </a:r>
            <a:r>
              <a:rPr lang="fr-FR" dirty="0" smtClean="0">
                <a:solidFill>
                  <a:srgbClr val="252525"/>
                </a:solidFill>
                <a:latin typeface="arial" panose="020B0604020202020204" pitchFamily="34" charset="0"/>
              </a:rPr>
              <a:t> </a:t>
            </a:r>
            <a:r>
              <a:rPr lang="fr-FR" dirty="0">
                <a:solidFill>
                  <a:srgbClr val="252525"/>
                </a:solidFill>
                <a:latin typeface="arial" panose="020B0604020202020204" pitchFamily="34" charset="0"/>
              </a:rPr>
              <a:t>le XIIe siècle, on parlait d'Ara de </a:t>
            </a:r>
            <a:r>
              <a:rPr lang="fr-FR" dirty="0" err="1">
                <a:solidFill>
                  <a:srgbClr val="252525"/>
                </a:solidFill>
                <a:latin typeface="arial" panose="020B0604020202020204" pitchFamily="34" charset="0"/>
              </a:rPr>
              <a:t>Qermellach</a:t>
            </a:r>
            <a:r>
              <a:rPr lang="fr-FR" dirty="0">
                <a:solidFill>
                  <a:srgbClr val="252525"/>
                </a:solidFill>
                <a:latin typeface="arial" panose="020B0604020202020204" pitchFamily="34" charset="0"/>
              </a:rPr>
              <a:t>, puis de </a:t>
            </a:r>
            <a:r>
              <a:rPr lang="fr-FR" dirty="0" err="1">
                <a:solidFill>
                  <a:srgbClr val="252525"/>
                </a:solidFill>
                <a:latin typeface="arial" panose="020B0604020202020204" pitchFamily="34" charset="0"/>
              </a:rPr>
              <a:t>Masalferruch</a:t>
            </a:r>
            <a:r>
              <a:rPr lang="fr-FR" dirty="0">
                <a:solidFill>
                  <a:srgbClr val="252525"/>
                </a:solidFill>
                <a:latin typeface="arial" panose="020B0604020202020204" pitchFamily="34" charset="0"/>
              </a:rPr>
              <a:t> et au XVe siècle, le nom </a:t>
            </a:r>
            <a:r>
              <a:rPr lang="fr-FR" dirty="0" err="1">
                <a:solidFill>
                  <a:srgbClr val="252525"/>
                </a:solidFill>
                <a:latin typeface="arial" panose="020B0604020202020204" pitchFamily="34" charset="0"/>
              </a:rPr>
              <a:t>Castil</a:t>
            </a:r>
            <a:r>
              <a:rPr lang="fr-FR" dirty="0">
                <a:solidFill>
                  <a:srgbClr val="252525"/>
                </a:solidFill>
                <a:latin typeface="arial" panose="020B0604020202020204" pitchFamily="34" charset="0"/>
              </a:rPr>
              <a:t> est apparu en référence à ce lieu avec également </a:t>
            </a:r>
            <a:r>
              <a:rPr lang="fr-FR" dirty="0" err="1">
                <a:solidFill>
                  <a:srgbClr val="252525"/>
                </a:solidFill>
                <a:latin typeface="arial" panose="020B0604020202020204" pitchFamily="34" charset="0"/>
              </a:rPr>
              <a:t>Castil</a:t>
            </a:r>
            <a:r>
              <a:rPr lang="fr-FR" dirty="0">
                <a:solidFill>
                  <a:srgbClr val="252525"/>
                </a:solidFill>
                <a:latin typeface="arial" panose="020B0604020202020204" pitchFamily="34" charset="0"/>
              </a:rPr>
              <a:t> </a:t>
            </a:r>
            <a:r>
              <a:rPr lang="fr-FR" dirty="0" err="1">
                <a:solidFill>
                  <a:srgbClr val="252525"/>
                </a:solidFill>
                <a:latin typeface="arial" panose="020B0604020202020204" pitchFamily="34" charset="0"/>
              </a:rPr>
              <a:t>Ferruch</a:t>
            </a:r>
            <a:r>
              <a:rPr lang="fr-FR" dirty="0">
                <a:solidFill>
                  <a:srgbClr val="252525"/>
                </a:solidFill>
                <a:latin typeface="arial" panose="020B0604020202020204" pitchFamily="34" charset="0"/>
              </a:rPr>
              <a:t>, nom qui a ensuite été corrompu en Castel </a:t>
            </a:r>
            <a:r>
              <a:rPr lang="fr-FR" dirty="0" err="1">
                <a:solidFill>
                  <a:srgbClr val="252525"/>
                </a:solidFill>
                <a:latin typeface="arial" panose="020B0604020202020204" pitchFamily="34" charset="0"/>
              </a:rPr>
              <a:t>del</a:t>
            </a:r>
            <a:r>
              <a:rPr lang="fr-FR" dirty="0">
                <a:solidFill>
                  <a:srgbClr val="252525"/>
                </a:solidFill>
                <a:latin typeface="arial" panose="020B0604020202020204" pitchFamily="34" charset="0"/>
              </a:rPr>
              <a:t> Ferro.</a:t>
            </a:r>
            <a:endParaRPr lang="fr-FR" b="0" i="0" dirty="0">
              <a:solidFill>
                <a:srgbClr val="252525"/>
              </a:solidFill>
              <a:effectLst/>
              <a:latin typeface="system-ui"/>
            </a:endParaRPr>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t="11351"/>
          <a:stretch/>
        </p:blipFill>
        <p:spPr>
          <a:xfrm>
            <a:off x="0" y="3190526"/>
            <a:ext cx="12192000" cy="3667474"/>
          </a:xfrm>
          <a:prstGeom prst="rect">
            <a:avLst/>
          </a:prstGeom>
        </p:spPr>
      </p:pic>
    </p:spTree>
    <p:extLst>
      <p:ext uri="{BB962C8B-B14F-4D97-AF65-F5344CB8AC3E}">
        <p14:creationId xmlns:p14="http://schemas.microsoft.com/office/powerpoint/2010/main" val="2770626860"/>
      </p:ext>
    </p:extLst>
  </p:cSld>
  <p:clrMapOvr>
    <a:masterClrMapping/>
  </p:clrMapOvr>
  <mc:AlternateContent xmlns:mc="http://schemas.openxmlformats.org/markup-compatibility/2006" xmlns:p14="http://schemas.microsoft.com/office/powerpoint/2010/main">
    <mc:Choice Requires="p14">
      <p:transition spd="slow" p14:dur="2000" advTm="33894"/>
    </mc:Choice>
    <mc:Fallback xmlns="">
      <p:transition spd="slow" advTm="338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699" y="0"/>
            <a:ext cx="6311899" cy="6863417"/>
          </a:xfrm>
          <a:prstGeom prst="rect">
            <a:avLst/>
          </a:prstGeom>
        </p:spPr>
        <p:txBody>
          <a:bodyPr wrap="square">
            <a:spAutoFit/>
          </a:bodyPr>
          <a:lstStyle/>
          <a:p>
            <a:r>
              <a:rPr lang="fr-FR" sz="2000" dirty="0" smtClean="0"/>
              <a:t>Nous sommes à </a:t>
            </a:r>
            <a:r>
              <a:rPr lang="fr-FR" sz="2000" dirty="0" err="1" smtClean="0"/>
              <a:t>Castell</a:t>
            </a:r>
            <a:r>
              <a:rPr lang="fr-FR" sz="2000" dirty="0" smtClean="0"/>
              <a:t> de Ferro, siège de la mairie de la municipalité de </a:t>
            </a:r>
            <a:r>
              <a:rPr lang="fr-FR" sz="2000" dirty="0" err="1" smtClean="0"/>
              <a:t>Gualchos</a:t>
            </a:r>
            <a:r>
              <a:rPr lang="fr-FR" sz="2000" dirty="0" smtClean="0"/>
              <a:t>. Et, malgré l'état de ruine de son château, il mérite qu'on s'y arrête un instant en raison de son intérêt. Tant pour son histoire que pour les processus de construction qui l’ont </a:t>
            </a:r>
            <a:r>
              <a:rPr lang="fr-FR" sz="2000" dirty="0" err="1" smtClean="0"/>
              <a:t>façonné.En</a:t>
            </a:r>
            <a:r>
              <a:rPr lang="fr-FR" sz="2000" dirty="0" smtClean="0"/>
              <a:t> effet, dans le château de </a:t>
            </a:r>
            <a:r>
              <a:rPr lang="fr-FR" sz="2000" dirty="0" err="1" smtClean="0"/>
              <a:t>Castell</a:t>
            </a:r>
            <a:r>
              <a:rPr lang="fr-FR" sz="2000" dirty="0" smtClean="0"/>
              <a:t> de Ferro, sur une colline à 91 m. en hauteur, on retrouve trois espaces distincts correspondant à des époques différentes. D'un côté, la grande tour qui la préside et que l'on voit au loin présider la ville. D'autre part, un patio rectangulaire. Et enfin, en suivant la cour, un bastion pour les canons. La tour est de l'époque musulmane, probablement construite entre la fin du XIIe siècle et le début du XIIIe siècle et serait - comme le château de La </a:t>
            </a:r>
            <a:r>
              <a:rPr lang="fr-FR" sz="2000" dirty="0" err="1" smtClean="0"/>
              <a:t>Rábita</a:t>
            </a:r>
            <a:r>
              <a:rPr lang="fr-FR" sz="2000" dirty="0" smtClean="0"/>
              <a:t> - un ribat, c'est-à-dire une forteresse et un poste de guet qui était aussi un Monastère musulman dédié à la prière et à la défense de la religion. Il était habité par des moines guerriers, mais offrait également un logement aux marchands . Cette tour rectangulaire de 15 mètres de haut est la partie la plus visible du château et presque la seule chose qui reste debout. Son plan d'étage mesure 20 x 11 mètres et est divisé en trois étages.</a:t>
            </a:r>
            <a:endParaRPr lang="fr-FR" sz="2000"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084" r="30566"/>
          <a:stretch/>
        </p:blipFill>
        <p:spPr>
          <a:xfrm>
            <a:off x="6451599" y="1167423"/>
            <a:ext cx="5626101" cy="4857143"/>
          </a:xfrm>
          <a:prstGeom prst="rect">
            <a:avLst/>
          </a:prstGeom>
        </p:spPr>
      </p:pic>
    </p:spTree>
    <p:extLst>
      <p:ext uri="{BB962C8B-B14F-4D97-AF65-F5344CB8AC3E}">
        <p14:creationId xmlns:p14="http://schemas.microsoft.com/office/powerpoint/2010/main" val="2768071235"/>
      </p:ext>
    </p:extLst>
  </p:cSld>
  <p:clrMapOvr>
    <a:masterClrMapping/>
  </p:clrMapOvr>
  <mc:AlternateContent xmlns:mc="http://schemas.openxmlformats.org/markup-compatibility/2006" xmlns:p14="http://schemas.microsoft.com/office/powerpoint/2010/main">
    <mc:Choice Requires="p14">
      <p:transition spd="slow" p14:dur="2000" advTm="35934"/>
    </mc:Choice>
    <mc:Fallback xmlns="">
      <p:transition spd="slow" advTm="3593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83172"/>
            <a:ext cx="6159500" cy="337482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2000" y="3483172"/>
            <a:ext cx="5940000" cy="3374828"/>
          </a:xfrm>
          <a:prstGeom prst="rect">
            <a:avLst/>
          </a:prstGeom>
        </p:spPr>
      </p:pic>
      <p:sp>
        <p:nvSpPr>
          <p:cNvPr id="4" name="Rectangle 3"/>
          <p:cNvSpPr/>
          <p:nvPr/>
        </p:nvSpPr>
        <p:spPr>
          <a:xfrm>
            <a:off x="88900" y="197346"/>
            <a:ext cx="12103100" cy="3139321"/>
          </a:xfrm>
          <a:prstGeom prst="rect">
            <a:avLst/>
          </a:prstGeom>
        </p:spPr>
        <p:txBody>
          <a:bodyPr wrap="square">
            <a:spAutoFit/>
          </a:bodyPr>
          <a:lstStyle/>
          <a:p>
            <a:r>
              <a:rPr lang="fr-FR" b="1" dirty="0" err="1" smtClean="0"/>
              <a:t>Castell</a:t>
            </a:r>
            <a:r>
              <a:rPr lang="fr-FR" b="1" dirty="0" smtClean="0"/>
              <a:t> de Ferro</a:t>
            </a:r>
            <a:r>
              <a:rPr lang="fr-FR" dirty="0" smtClean="0"/>
              <a:t>, qui En 1568 elle fut prise par les Maures rebelles, jusqu'à sa reconquête en 1570 par les troupes du duc de </a:t>
            </a:r>
            <a:r>
              <a:rPr lang="fr-FR" dirty="0" err="1" smtClean="0"/>
              <a:t>Sesa</a:t>
            </a:r>
            <a:r>
              <a:rPr lang="fr-FR" dirty="0" smtClean="0"/>
              <a:t>. Depuis lors, une garnison permanente fut maintenue, plus nombreuse, variant selon les besoins du moment, qui arriva à compter 26 soldats. Le nombre de canons a également varié au fil du temps, passant d'un canon de calibre 16 monté sur un affût de canon naval, à une batterie de 4 canons qui contrôlait la côte. Ses ennuis ne s’arrêtent pas là. La forteresse fut détruite par les Anglais pendant la guerre d'indépendance. Bien qu'elle ait été restaurée peu de temps après, en 1836, lors d'un orage, la foudre s'abattit sur la tour, provoquant l'explosion de la poudre à canon stockée dans la forteresse et l'effondrement de la façade occidentale. À partir de ce moment, la tour s'est progressivement détériorée, ne laissant aujourd'hui debout que trois côtés de la tour et divers vestiges du complexe. L'Association pour la Défense du Château de </a:t>
            </a:r>
            <a:r>
              <a:rPr lang="fr-FR" dirty="0" err="1" smtClean="0"/>
              <a:t>Castell</a:t>
            </a:r>
            <a:r>
              <a:rPr lang="fr-FR" dirty="0" smtClean="0"/>
              <a:t> de Ferro lutte depuis longtemps pour sa restauration, afin d'éviter son effondrement et sa disparition. Après des années et des années de démarches bureaucratiques, de problèmes de propriété et d'inaction, il semble que les travaux d'urgence qui constitueront la première étape vers sa réhabilitation aient été approuvés. Attendons…</a:t>
            </a:r>
            <a:endParaRPr lang="fr-FR" dirty="0"/>
          </a:p>
        </p:txBody>
      </p:sp>
    </p:spTree>
    <p:extLst>
      <p:ext uri="{BB962C8B-B14F-4D97-AF65-F5344CB8AC3E}">
        <p14:creationId xmlns:p14="http://schemas.microsoft.com/office/powerpoint/2010/main" val="1137466242"/>
      </p:ext>
    </p:extLst>
  </p:cSld>
  <p:clrMapOvr>
    <a:masterClrMapping/>
  </p:clrMapOvr>
  <mc:AlternateContent xmlns:mc="http://schemas.openxmlformats.org/markup-compatibility/2006" xmlns:p14="http://schemas.microsoft.com/office/powerpoint/2010/main">
    <mc:Choice Requires="p14">
      <p:transition spd="slow" p14:dur="2000" advTm="46634"/>
    </mc:Choice>
    <mc:Fallback xmlns="">
      <p:transition spd="slow" advTm="4663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
            <a:ext cx="12192000" cy="6843902"/>
          </a:xfrm>
          <a:prstGeom prst="rect">
            <a:avLst/>
          </a:prstGeom>
        </p:spPr>
      </p:pic>
    </p:spTree>
    <p:extLst>
      <p:ext uri="{BB962C8B-B14F-4D97-AF65-F5344CB8AC3E}">
        <p14:creationId xmlns:p14="http://schemas.microsoft.com/office/powerpoint/2010/main" val="444171559"/>
      </p:ext>
    </p:extLst>
  </p:cSld>
  <p:clrMapOvr>
    <a:masterClrMapping/>
  </p:clrMapOvr>
  <mc:AlternateContent xmlns:mc="http://schemas.openxmlformats.org/markup-compatibility/2006" xmlns:p14="http://schemas.microsoft.com/office/powerpoint/2010/main">
    <mc:Choice Requires="p14">
      <p:transition spd="slow" p14:dur="2000" advTm="5590"/>
    </mc:Choice>
    <mc:Fallback xmlns="">
      <p:transition spd="slow" advTm="55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892"/>
            <a:ext cx="12168000" cy="6790763"/>
          </a:xfrm>
          <a:prstGeom prst="rect">
            <a:avLst/>
          </a:prstGeom>
        </p:spPr>
      </p:pic>
    </p:spTree>
    <p:extLst>
      <p:ext uri="{BB962C8B-B14F-4D97-AF65-F5344CB8AC3E}">
        <p14:creationId xmlns:p14="http://schemas.microsoft.com/office/powerpoint/2010/main" val="3678544053"/>
      </p:ext>
    </p:extLst>
  </p:cSld>
  <p:clrMapOvr>
    <a:masterClrMapping/>
  </p:clrMapOvr>
  <mc:AlternateContent xmlns:mc="http://schemas.openxmlformats.org/markup-compatibility/2006" xmlns:p14="http://schemas.microsoft.com/office/powerpoint/2010/main">
    <mc:Choice Requires="p14">
      <p:transition spd="slow" p14:dur="2000" advTm="6474"/>
    </mc:Choice>
    <mc:Fallback xmlns="">
      <p:transition spd="slow" advTm="647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2152" y="0"/>
            <a:ext cx="6079848"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13844"/>
          <a:stretch/>
        </p:blipFill>
        <p:spPr>
          <a:xfrm>
            <a:off x="0" y="0"/>
            <a:ext cx="5981700" cy="6858000"/>
          </a:xfrm>
          <a:prstGeom prst="rect">
            <a:avLst/>
          </a:prstGeom>
        </p:spPr>
      </p:pic>
    </p:spTree>
    <p:extLst>
      <p:ext uri="{BB962C8B-B14F-4D97-AF65-F5344CB8AC3E}">
        <p14:creationId xmlns:p14="http://schemas.microsoft.com/office/powerpoint/2010/main" val="2326681357"/>
      </p:ext>
    </p:extLst>
  </p:cSld>
  <p:clrMapOvr>
    <a:masterClrMapping/>
  </p:clrMapOvr>
  <mc:AlternateContent xmlns:mc="http://schemas.openxmlformats.org/markup-compatibility/2006" xmlns:p14="http://schemas.microsoft.com/office/powerpoint/2010/main">
    <mc:Choice Requires="p14">
      <p:transition spd="slow" p14:dur="2000" advTm="6064"/>
    </mc:Choice>
    <mc:Fallback xmlns="">
      <p:transition spd="slow" advTm="60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79479052"/>
      </p:ext>
    </p:extLst>
  </p:cSld>
  <p:clrMapOvr>
    <a:masterClrMapping/>
  </p:clrMapOvr>
  <mc:AlternateContent xmlns:mc="http://schemas.openxmlformats.org/markup-compatibility/2006" xmlns:p14="http://schemas.microsoft.com/office/powerpoint/2010/main">
    <mc:Choice Requires="p14">
      <p:transition spd="slow" p14:dur="2000" advTm="5694"/>
    </mc:Choice>
    <mc:Fallback xmlns="">
      <p:transition spd="slow" advTm="569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44917127"/>
      </p:ext>
    </p:extLst>
  </p:cSld>
  <p:clrMapOvr>
    <a:masterClrMapping/>
  </p:clrMapOvr>
  <mc:AlternateContent xmlns:mc="http://schemas.openxmlformats.org/markup-compatibility/2006" xmlns:p14="http://schemas.microsoft.com/office/powerpoint/2010/main">
    <mc:Choice Requires="p14">
      <p:transition spd="slow" p14:dur="2000" advTm="5846"/>
    </mc:Choice>
    <mc:Fallback xmlns="">
      <p:transition spd="slow" advTm="584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882110354"/>
      </p:ext>
    </p:extLst>
  </p:cSld>
  <p:clrMapOvr>
    <a:masterClrMapping/>
  </p:clrMapOvr>
  <mc:AlternateContent xmlns:mc="http://schemas.openxmlformats.org/markup-compatibility/2006" xmlns:p14="http://schemas.microsoft.com/office/powerpoint/2010/main">
    <mc:Choice Requires="p14">
      <p:transition spd="slow" p14:dur="2000" advTm="5994"/>
    </mc:Choice>
    <mc:Fallback xmlns="">
      <p:transition spd="slow" advTm="59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027357399"/>
      </p:ext>
    </p:extLst>
  </p:cSld>
  <p:clrMapOvr>
    <a:masterClrMapping/>
  </p:clrMapOvr>
  <mc:AlternateContent xmlns:mc="http://schemas.openxmlformats.org/markup-compatibility/2006" xmlns:p14="http://schemas.microsoft.com/office/powerpoint/2010/main">
    <mc:Choice Requires="p14">
      <p:transition spd="slow" p14:dur="2000" advTm="4276"/>
    </mc:Choice>
    <mc:Fallback xmlns="">
      <p:transition spd="slow" advTm="427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9686" y="1131055"/>
            <a:ext cx="10058400" cy="5726945"/>
          </a:xfrm>
          <a:prstGeom prst="rect">
            <a:avLst/>
          </a:prstGeom>
        </p:spPr>
      </p:pic>
      <p:sp>
        <p:nvSpPr>
          <p:cNvPr id="3" name="Rectangle 2"/>
          <p:cNvSpPr/>
          <p:nvPr/>
        </p:nvSpPr>
        <p:spPr>
          <a:xfrm>
            <a:off x="207036" y="218639"/>
            <a:ext cx="11823700" cy="1477328"/>
          </a:xfrm>
          <a:prstGeom prst="rect">
            <a:avLst/>
          </a:prstGeom>
        </p:spPr>
        <p:txBody>
          <a:bodyPr wrap="square">
            <a:spAutoFit/>
          </a:bodyPr>
          <a:lstStyle/>
          <a:p>
            <a:r>
              <a:rPr lang="fr-FR" b="0" i="0" dirty="0" smtClean="0">
                <a:solidFill>
                  <a:srgbClr val="0A0A0A"/>
                </a:solidFill>
                <a:effectLst/>
                <a:latin typeface="novelaregular"/>
              </a:rPr>
              <a:t>Le nom Agua </a:t>
            </a:r>
            <a:r>
              <a:rPr lang="fr-FR" b="0" i="0" dirty="0" err="1" smtClean="0">
                <a:solidFill>
                  <a:srgbClr val="0A0A0A"/>
                </a:solidFill>
                <a:effectLst/>
                <a:latin typeface="novelaregular"/>
              </a:rPr>
              <a:t>Amarga</a:t>
            </a:r>
            <a:r>
              <a:rPr lang="fr-FR" b="0" i="0" dirty="0" smtClean="0">
                <a:solidFill>
                  <a:srgbClr val="0A0A0A"/>
                </a:solidFill>
                <a:effectLst/>
                <a:latin typeface="novelaregular"/>
              </a:rPr>
              <a:t> signifie </a:t>
            </a:r>
            <a:r>
              <a:rPr lang="fr-FR" b="0" i="0" dirty="0" smtClean="0">
                <a:solidFill>
                  <a:srgbClr val="0A0A0A"/>
                </a:solidFill>
                <a:effectLst/>
                <a:latin typeface="novelasemibold"/>
              </a:rPr>
              <a:t>«eau amère»</a:t>
            </a:r>
            <a:r>
              <a:rPr lang="fr-FR" b="0" i="0" dirty="0" smtClean="0">
                <a:solidFill>
                  <a:srgbClr val="0A0A0A"/>
                </a:solidFill>
                <a:effectLst/>
                <a:latin typeface="novelaregular"/>
              </a:rPr>
              <a:t> et vient d'une époque où les trains apportaient à la ville des minéraux provenant des mines des </a:t>
            </a:r>
            <a:r>
              <a:rPr lang="fr-FR" b="0" i="0" dirty="0" smtClean="0">
                <a:solidFill>
                  <a:srgbClr val="0A0A0A"/>
                </a:solidFill>
                <a:effectLst/>
                <a:latin typeface="novelasemibold"/>
              </a:rPr>
              <a:t>montagnes de la Sierra </a:t>
            </a:r>
            <a:r>
              <a:rPr lang="fr-FR" b="0" i="0" dirty="0" err="1" smtClean="0">
                <a:solidFill>
                  <a:srgbClr val="0A0A0A"/>
                </a:solidFill>
                <a:effectLst/>
                <a:latin typeface="novelasemibold"/>
              </a:rPr>
              <a:t>Alhamilla</a:t>
            </a:r>
            <a:r>
              <a:rPr lang="fr-FR" b="0" i="0" dirty="0" smtClean="0">
                <a:solidFill>
                  <a:srgbClr val="0A0A0A"/>
                </a:solidFill>
                <a:effectLst/>
                <a:latin typeface="novelaregular"/>
              </a:rPr>
              <a:t>. Les produits chimiques utilisés dans le processus minier souillaient les puits d'eau locaux, rendant l'eau impropre à la consommation.</a:t>
            </a:r>
          </a:p>
          <a:p>
            <a:r>
              <a:rPr lang="fr-FR" b="0" i="0" dirty="0" smtClean="0">
                <a:solidFill>
                  <a:srgbClr val="0A0A0A"/>
                </a:solidFill>
                <a:effectLst/>
                <a:latin typeface="novelaregular"/>
              </a:rPr>
              <a:t>Sur la colline orientale qui surplombe la ville se trouvent les vestiges de </a:t>
            </a:r>
            <a:r>
              <a:rPr lang="fr-FR" b="0" i="0" dirty="0" smtClean="0">
                <a:solidFill>
                  <a:srgbClr val="0A0A0A"/>
                </a:solidFill>
                <a:effectLst/>
                <a:latin typeface="novelasemibold"/>
              </a:rPr>
              <a:t>l'industrie de l'extraction minière</a:t>
            </a:r>
            <a:r>
              <a:rPr lang="fr-FR" b="0" i="0" dirty="0" smtClean="0">
                <a:solidFill>
                  <a:srgbClr val="0A0A0A"/>
                </a:solidFill>
                <a:effectLst/>
                <a:latin typeface="novelaregular"/>
              </a:rPr>
              <a:t> connue sous le nom de «</a:t>
            </a:r>
            <a:r>
              <a:rPr lang="fr-FR" b="0" i="0" dirty="0" err="1" smtClean="0">
                <a:solidFill>
                  <a:srgbClr val="0A0A0A"/>
                </a:solidFill>
                <a:effectLst/>
                <a:latin typeface="novelaregular"/>
              </a:rPr>
              <a:t>antiguo</a:t>
            </a:r>
            <a:r>
              <a:rPr lang="fr-FR" b="0" i="0" dirty="0" smtClean="0">
                <a:solidFill>
                  <a:srgbClr val="0A0A0A"/>
                </a:solidFill>
                <a:effectLst/>
                <a:latin typeface="novelaregular"/>
              </a:rPr>
              <a:t> </a:t>
            </a:r>
            <a:r>
              <a:rPr lang="fr-FR" b="0" i="0" dirty="0" err="1" smtClean="0">
                <a:solidFill>
                  <a:srgbClr val="0A0A0A"/>
                </a:solidFill>
                <a:effectLst/>
                <a:latin typeface="novelaregular"/>
              </a:rPr>
              <a:t>cargadero</a:t>
            </a:r>
            <a:r>
              <a:rPr lang="fr-FR" b="0" i="0" dirty="0" smtClean="0">
                <a:solidFill>
                  <a:srgbClr val="0A0A0A"/>
                </a:solidFill>
                <a:effectLst/>
                <a:latin typeface="novelaregular"/>
              </a:rPr>
              <a:t> de </a:t>
            </a:r>
            <a:r>
              <a:rPr lang="fr-FR" b="0" i="0" dirty="0" err="1" smtClean="0">
                <a:solidFill>
                  <a:srgbClr val="0A0A0A"/>
                </a:solidFill>
                <a:effectLst/>
                <a:latin typeface="novelaregular"/>
              </a:rPr>
              <a:t>mineral</a:t>
            </a:r>
            <a:endParaRPr lang="fr-FR" b="0" i="0" dirty="0">
              <a:solidFill>
                <a:srgbClr val="0A0A0A"/>
              </a:solidFill>
              <a:effectLst/>
              <a:latin typeface="novelaregular"/>
            </a:endParaRPr>
          </a:p>
        </p:txBody>
      </p:sp>
      <p:sp>
        <p:nvSpPr>
          <p:cNvPr id="4" name="Flèche vers le bas 3"/>
          <p:cNvSpPr/>
          <p:nvPr/>
        </p:nvSpPr>
        <p:spPr>
          <a:xfrm>
            <a:off x="3308465" y="2036618"/>
            <a:ext cx="124691" cy="50707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73508840"/>
      </p:ext>
    </p:extLst>
  </p:cSld>
  <p:clrMapOvr>
    <a:masterClrMapping/>
  </p:clrMapOvr>
  <mc:AlternateContent xmlns:mc="http://schemas.openxmlformats.org/markup-compatibility/2006" xmlns:p14="http://schemas.microsoft.com/office/powerpoint/2010/main">
    <mc:Choice Requires="p14">
      <p:transition spd="slow" p14:dur="2000" advTm="17688"/>
    </mc:Choice>
    <mc:Fallback xmlns="">
      <p:transition spd="slow" advTm="176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4690" y="285141"/>
            <a:ext cx="11887201" cy="1200329"/>
          </a:xfrm>
          <a:prstGeom prst="rect">
            <a:avLst/>
          </a:prstGeom>
        </p:spPr>
        <p:txBody>
          <a:bodyPr wrap="square">
            <a:spAutoFit/>
          </a:bodyPr>
          <a:lstStyle/>
          <a:p>
            <a:r>
              <a:rPr lang="fr-FR" b="0" i="0" dirty="0" smtClean="0">
                <a:solidFill>
                  <a:srgbClr val="0A0A0A"/>
                </a:solidFill>
                <a:effectLst/>
                <a:latin typeface="novelaregular"/>
              </a:rPr>
              <a:t>C'est là que les navires étaient chargés de minerai de fer en provenance de </a:t>
            </a:r>
            <a:r>
              <a:rPr lang="fr-FR" b="0" i="0" dirty="0" err="1" smtClean="0">
                <a:solidFill>
                  <a:srgbClr val="0A0A0A"/>
                </a:solidFill>
                <a:effectLst/>
                <a:latin typeface="novelaregular"/>
              </a:rPr>
              <a:t>Lucainena</a:t>
            </a:r>
            <a:r>
              <a:rPr lang="fr-FR" b="0" i="0" dirty="0" smtClean="0">
                <a:solidFill>
                  <a:srgbClr val="0A0A0A"/>
                </a:solidFill>
                <a:effectLst/>
                <a:latin typeface="novelaregular"/>
              </a:rPr>
              <a:t> de las Torres. Il est possible d'explorer les ruines et de profiter de la </a:t>
            </a:r>
            <a:r>
              <a:rPr lang="fr-FR" b="0" i="0" dirty="0" smtClean="0">
                <a:solidFill>
                  <a:srgbClr val="0A0A0A"/>
                </a:solidFill>
                <a:effectLst/>
                <a:latin typeface="novelasemibold"/>
              </a:rPr>
              <a:t>vue imprenable sur Agua </a:t>
            </a:r>
            <a:r>
              <a:rPr lang="fr-FR" b="0" i="0" dirty="0" err="1" smtClean="0">
                <a:solidFill>
                  <a:srgbClr val="0A0A0A"/>
                </a:solidFill>
                <a:effectLst/>
                <a:latin typeface="novelasemibold"/>
              </a:rPr>
              <a:t>Amarga</a:t>
            </a:r>
            <a:r>
              <a:rPr lang="fr-FR" b="0" i="0" dirty="0" smtClean="0">
                <a:solidFill>
                  <a:srgbClr val="0A0A0A"/>
                </a:solidFill>
                <a:effectLst/>
                <a:latin typeface="novelasemibold"/>
              </a:rPr>
              <a:t> et le littoral.</a:t>
            </a:r>
            <a:r>
              <a:rPr lang="fr-FR" dirty="0"/>
              <a:t>  L'une de ces lignes est la ligne </a:t>
            </a:r>
            <a:r>
              <a:rPr lang="fr-FR" dirty="0" err="1"/>
              <a:t>Lucainena</a:t>
            </a:r>
            <a:r>
              <a:rPr lang="fr-FR" dirty="0"/>
              <a:t>-Agua </a:t>
            </a:r>
            <a:r>
              <a:rPr lang="fr-FR" dirty="0" err="1"/>
              <a:t>Amarga</a:t>
            </a:r>
            <a:r>
              <a:rPr lang="fr-FR" dirty="0"/>
              <a:t>. Dans le parc naturel, on peut encore voir des tronçons de la voie ferrée et les installations, bien que très détériorées, de la jetée minérale d'Agua </a:t>
            </a:r>
            <a:r>
              <a:rPr lang="fr-FR" dirty="0" err="1"/>
              <a:t>Amarga</a:t>
            </a:r>
            <a:r>
              <a:rPr lang="fr-FR" dirty="0"/>
              <a:t>.</a:t>
            </a: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0000" y="2094794"/>
            <a:ext cx="5832000" cy="3929391"/>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65317"/>
            <a:ext cx="6156000" cy="3918038"/>
          </a:xfrm>
          <a:prstGeom prst="rect">
            <a:avLst/>
          </a:prstGeom>
        </p:spPr>
      </p:pic>
    </p:spTree>
    <p:extLst>
      <p:ext uri="{BB962C8B-B14F-4D97-AF65-F5344CB8AC3E}">
        <p14:creationId xmlns:p14="http://schemas.microsoft.com/office/powerpoint/2010/main" val="2978717714"/>
      </p:ext>
    </p:extLst>
  </p:cSld>
  <p:clrMapOvr>
    <a:masterClrMapping/>
  </p:clrMapOvr>
  <mc:AlternateContent xmlns:mc="http://schemas.openxmlformats.org/markup-compatibility/2006" xmlns:p14="http://schemas.microsoft.com/office/powerpoint/2010/main">
    <mc:Choice Requires="p14">
      <p:transition spd="slow" p14:dur="2000" advTm="24450"/>
    </mc:Choice>
    <mc:Fallback xmlns="">
      <p:transition spd="slow" advTm="2445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
        <p:nvSpPr>
          <p:cNvPr id="3" name="Rectangle 2"/>
          <p:cNvSpPr/>
          <p:nvPr/>
        </p:nvSpPr>
        <p:spPr>
          <a:xfrm>
            <a:off x="152400" y="320239"/>
            <a:ext cx="11772900" cy="1754326"/>
          </a:xfrm>
          <a:prstGeom prst="rect">
            <a:avLst/>
          </a:prstGeom>
        </p:spPr>
        <p:txBody>
          <a:bodyPr wrap="square">
            <a:spAutoFit/>
          </a:bodyPr>
          <a:lstStyle/>
          <a:p>
            <a:endParaRPr lang="fr-FR" b="0" i="0" dirty="0" smtClean="0">
              <a:effectLst/>
              <a:latin typeface="Encode Sans"/>
            </a:endParaRPr>
          </a:p>
          <a:p>
            <a:r>
              <a:rPr lang="fr-FR" dirty="0" smtClean="0"/>
              <a:t>Agua </a:t>
            </a:r>
            <a:r>
              <a:rPr lang="fr-FR" dirty="0" err="1"/>
              <a:t>Amarga</a:t>
            </a:r>
            <a:r>
              <a:rPr lang="fr-FR" dirty="0"/>
              <a:t> est un petit village de pêche sur la côte d´Almería, située sur la côte sud-est de l’Espagne encore méconnu du grand tourisme. De par sa taille (environ 200 habitants), on y respire une tranquillité peu habituelle sur la Costa </a:t>
            </a:r>
            <a:r>
              <a:rPr lang="fr-FR" dirty="0" err="1"/>
              <a:t>del</a:t>
            </a:r>
            <a:r>
              <a:rPr lang="fr-FR" dirty="0"/>
              <a:t> Sol.</a:t>
            </a:r>
            <a:endParaRPr lang="fr-FR" b="0" i="0" dirty="0" smtClean="0">
              <a:effectLst/>
            </a:endParaRPr>
          </a:p>
          <a:p>
            <a:r>
              <a:rPr lang="fr-FR" b="0" i="0" dirty="0" smtClean="0">
                <a:effectLst/>
              </a:rPr>
              <a:t>Actuellement, l'activité touristique y favorise la construction de nouvelles maisons, ce qui n'empêche pas ce hameau de conserver son caractère agréable et paisible, enfoui dans un paysage fait de falaises hautes et escarpées parsemées de criques.</a:t>
            </a:r>
            <a:endParaRPr lang="fr-FR" b="0" i="0" dirty="0">
              <a:effectLst/>
            </a:endParaRPr>
          </a:p>
        </p:txBody>
      </p:sp>
      <p:sp>
        <p:nvSpPr>
          <p:cNvPr id="4" name="Rectangle 3"/>
          <p:cNvSpPr/>
          <p:nvPr/>
        </p:nvSpPr>
        <p:spPr>
          <a:xfrm>
            <a:off x="1889871" y="6127234"/>
            <a:ext cx="248786" cy="646331"/>
          </a:xfrm>
          <a:prstGeom prst="rect">
            <a:avLst/>
          </a:prstGeom>
        </p:spPr>
        <p:txBody>
          <a:bodyPr wrap="none">
            <a:spAutoFit/>
          </a:bodyPr>
          <a:lstStyle/>
          <a:p>
            <a:r>
              <a:rPr lang="fr-FR" b="0" i="0" dirty="0" smtClean="0">
                <a:effectLst/>
                <a:latin typeface="Encode Sans"/>
              </a:rPr>
              <a:t> </a:t>
            </a:r>
            <a:endParaRPr lang="fr-FR" b="0" i="0" u="sng" dirty="0" smtClean="0">
              <a:effectLst/>
              <a:latin typeface="Encode Sans"/>
            </a:endParaRPr>
          </a:p>
          <a:p>
            <a:endParaRPr lang="fr-FR" dirty="0"/>
          </a:p>
        </p:txBody>
      </p:sp>
    </p:spTree>
    <p:extLst>
      <p:ext uri="{BB962C8B-B14F-4D97-AF65-F5344CB8AC3E}">
        <p14:creationId xmlns:p14="http://schemas.microsoft.com/office/powerpoint/2010/main" val="1338475249"/>
      </p:ext>
    </p:extLst>
  </p:cSld>
  <p:clrMapOvr>
    <a:masterClrMapping/>
  </p:clrMapOvr>
  <mc:AlternateContent xmlns:mc="http://schemas.openxmlformats.org/markup-compatibility/2006" xmlns:p14="http://schemas.microsoft.com/office/powerpoint/2010/main">
    <mc:Choice Requires="p14">
      <p:transition spd="slow" p14:dur="2000" advTm="17532"/>
    </mc:Choice>
    <mc:Fallback xmlns="">
      <p:transition spd="slow" advTm="1753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06400"/>
            <a:ext cx="6084000" cy="27378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05200"/>
            <a:ext cx="6084000" cy="27378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0000" y="406400"/>
            <a:ext cx="6012000" cy="27054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4000" y="3502500"/>
            <a:ext cx="6084000" cy="2737800"/>
          </a:xfrm>
          <a:prstGeom prst="rect">
            <a:avLst/>
          </a:prstGeom>
        </p:spPr>
      </p:pic>
    </p:spTree>
    <p:extLst>
      <p:ext uri="{BB962C8B-B14F-4D97-AF65-F5344CB8AC3E}">
        <p14:creationId xmlns:p14="http://schemas.microsoft.com/office/powerpoint/2010/main" val="1016127791"/>
      </p:ext>
    </p:extLst>
  </p:cSld>
  <p:clrMapOvr>
    <a:masterClrMapping/>
  </p:clrMapOvr>
  <mc:AlternateContent xmlns:mc="http://schemas.openxmlformats.org/markup-compatibility/2006" xmlns:p14="http://schemas.microsoft.com/office/powerpoint/2010/main">
    <mc:Choice Requires="p14">
      <p:transition spd="slow" p14:dur="2000" advTm="8670"/>
    </mc:Choice>
    <mc:Fallback xmlns="">
      <p:transition spd="slow" advTm="867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228031260"/>
      </p:ext>
    </p:extLst>
  </p:cSld>
  <p:clrMapOvr>
    <a:masterClrMapping/>
  </p:clrMapOvr>
  <mc:AlternateContent xmlns:mc="http://schemas.openxmlformats.org/markup-compatibility/2006" xmlns:p14="http://schemas.microsoft.com/office/powerpoint/2010/main">
    <mc:Choice Requires="p14">
      <p:transition spd="slow" p14:dur="2000" advTm="5038"/>
    </mc:Choice>
    <mc:Fallback xmlns="">
      <p:transition spd="slow" advTm="503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3250073413"/>
      </p:ext>
    </p:extLst>
  </p:cSld>
  <p:clrMapOvr>
    <a:masterClrMapping/>
  </p:clrMapOvr>
  <mc:AlternateContent xmlns:mc="http://schemas.openxmlformats.org/markup-compatibility/2006" xmlns:p14="http://schemas.microsoft.com/office/powerpoint/2010/main">
    <mc:Choice Requires="p14">
      <p:transition spd="slow" p14:dur="2000" advTm="5056"/>
    </mc:Choice>
    <mc:Fallback xmlns="">
      <p:transition spd="slow" advTm="50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00" y="609600"/>
            <a:ext cx="6084000" cy="27378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000" y="609600"/>
            <a:ext cx="6084000" cy="27378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46500"/>
            <a:ext cx="6084000" cy="27378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8000" y="3746500"/>
            <a:ext cx="6084000" cy="2737800"/>
          </a:xfrm>
          <a:prstGeom prst="rect">
            <a:avLst/>
          </a:prstGeom>
        </p:spPr>
      </p:pic>
      <p:sp>
        <p:nvSpPr>
          <p:cNvPr id="6" name="Rectangle 5"/>
          <p:cNvSpPr/>
          <p:nvPr/>
        </p:nvSpPr>
        <p:spPr>
          <a:xfrm>
            <a:off x="-12700" y="3254563"/>
            <a:ext cx="12180700" cy="584775"/>
          </a:xfrm>
          <a:prstGeom prst="rect">
            <a:avLst/>
          </a:prstGeom>
        </p:spPr>
        <p:txBody>
          <a:bodyPr wrap="square">
            <a:spAutoFit/>
          </a:bodyPr>
          <a:lstStyle/>
          <a:p>
            <a:r>
              <a:rPr lang="fr-FR" sz="1600" dirty="0">
                <a:latin typeface="Alegreya Sans"/>
              </a:rPr>
              <a:t>Paraît-il que des cheminots ont utilisé ces abris troglodytes lors de la grande époque de l’extraction du fer. Puis, des hippies sont venus y loger.</a:t>
            </a:r>
            <a:endParaRPr lang="fr-FR" sz="1600" dirty="0"/>
          </a:p>
        </p:txBody>
      </p:sp>
    </p:spTree>
    <p:extLst>
      <p:ext uri="{BB962C8B-B14F-4D97-AF65-F5344CB8AC3E}">
        <p14:creationId xmlns:p14="http://schemas.microsoft.com/office/powerpoint/2010/main" val="3809328852"/>
      </p:ext>
    </p:extLst>
  </p:cSld>
  <p:clrMapOvr>
    <a:masterClrMapping/>
  </p:clrMapOvr>
  <mc:AlternateContent xmlns:mc="http://schemas.openxmlformats.org/markup-compatibility/2006" xmlns:p14="http://schemas.microsoft.com/office/powerpoint/2010/main">
    <mc:Choice Requires="p14">
      <p:transition spd="slow" p14:dur="2000" advTm="11557"/>
    </mc:Choice>
    <mc:Fallback xmlns="">
      <p:transition spd="slow" advTm="1155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180172940"/>
      </p:ext>
    </p:extLst>
  </p:cSld>
  <p:clrMapOvr>
    <a:masterClrMapping/>
  </p:clrMapOvr>
  <mc:AlternateContent xmlns:mc="http://schemas.openxmlformats.org/markup-compatibility/2006" xmlns:p14="http://schemas.microsoft.com/office/powerpoint/2010/main">
    <mc:Choice Requires="p14">
      <p:transition spd="slow" p14:dur="2000" advTm="6023"/>
    </mc:Choice>
    <mc:Fallback xmlns="">
      <p:transition spd="slow" advTm="602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55600"/>
            <a:ext cx="6048000" cy="27216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9400" y="355600"/>
            <a:ext cx="6048000" cy="27216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92220"/>
            <a:ext cx="6048000" cy="27216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25300" y="3792220"/>
            <a:ext cx="6048000" cy="2721600"/>
          </a:xfrm>
          <a:prstGeom prst="rect">
            <a:avLst/>
          </a:prstGeom>
        </p:spPr>
      </p:pic>
    </p:spTree>
    <p:extLst>
      <p:ext uri="{BB962C8B-B14F-4D97-AF65-F5344CB8AC3E}">
        <p14:creationId xmlns:p14="http://schemas.microsoft.com/office/powerpoint/2010/main" val="3877948461"/>
      </p:ext>
    </p:extLst>
  </p:cSld>
  <p:clrMapOvr>
    <a:masterClrMapping/>
  </p:clrMapOvr>
  <mc:AlternateContent xmlns:mc="http://schemas.openxmlformats.org/markup-compatibility/2006" xmlns:p14="http://schemas.microsoft.com/office/powerpoint/2010/main">
    <mc:Choice Requires="p14">
      <p:transition spd="slow" p14:dur="2000" advTm="7166"/>
    </mc:Choice>
    <mc:Fallback xmlns="">
      <p:transition spd="slow" advTm="716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610942819"/>
      </p:ext>
    </p:extLst>
  </p:cSld>
  <p:clrMapOvr>
    <a:masterClrMapping/>
  </p:clrMapOvr>
  <mc:AlternateContent xmlns:mc="http://schemas.openxmlformats.org/markup-compatibility/2006" xmlns:p14="http://schemas.microsoft.com/office/powerpoint/2010/main">
    <mc:Choice Requires="p14">
      <p:transition spd="slow" p14:dur="2000" advTm="7574"/>
    </mc:Choice>
    <mc:Fallback xmlns="">
      <p:transition spd="slow" advTm="757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174154724"/>
      </p:ext>
    </p:extLst>
  </p:cSld>
  <p:clrMapOvr>
    <a:masterClrMapping/>
  </p:clrMapOvr>
  <mc:AlternateContent xmlns:mc="http://schemas.openxmlformats.org/markup-compatibility/2006" xmlns:p14="http://schemas.microsoft.com/office/powerpoint/2010/main">
    <mc:Choice Requires="p14">
      <p:transition spd="slow" p14:dur="2000" advTm="6774"/>
    </mc:Choice>
    <mc:Fallback xmlns="">
      <p:transition spd="slow" advTm="67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4264" y="0"/>
            <a:ext cx="5660289"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104" y="0"/>
            <a:ext cx="5141485" cy="6858000"/>
          </a:xfrm>
          <a:prstGeom prst="rect">
            <a:avLst/>
          </a:prstGeom>
        </p:spPr>
      </p:pic>
    </p:spTree>
    <p:extLst>
      <p:ext uri="{BB962C8B-B14F-4D97-AF65-F5344CB8AC3E}">
        <p14:creationId xmlns:p14="http://schemas.microsoft.com/office/powerpoint/2010/main" val="103557609"/>
      </p:ext>
    </p:extLst>
  </p:cSld>
  <p:clrMapOvr>
    <a:masterClrMapping/>
  </p:clrMapOvr>
  <mc:AlternateContent xmlns:mc="http://schemas.openxmlformats.org/markup-compatibility/2006" xmlns:p14="http://schemas.microsoft.com/office/powerpoint/2010/main">
    <mc:Choice Requires="p14">
      <p:transition spd="slow" p14:dur="2000" advTm="9422"/>
    </mc:Choice>
    <mc:Fallback xmlns="">
      <p:transition spd="slow" advTm="94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8209" y="0"/>
            <a:ext cx="5100992"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741" y="0"/>
            <a:ext cx="5736110" cy="6858000"/>
          </a:xfrm>
          <a:prstGeom prst="rect">
            <a:avLst/>
          </a:prstGeom>
        </p:spPr>
      </p:pic>
    </p:spTree>
    <p:extLst>
      <p:ext uri="{BB962C8B-B14F-4D97-AF65-F5344CB8AC3E}">
        <p14:creationId xmlns:p14="http://schemas.microsoft.com/office/powerpoint/2010/main" val="721493497"/>
      </p:ext>
    </p:extLst>
  </p:cSld>
  <p:clrMapOvr>
    <a:masterClrMapping/>
  </p:clrMapOvr>
  <mc:AlternateContent xmlns:mc="http://schemas.openxmlformats.org/markup-compatibility/2006" xmlns:p14="http://schemas.microsoft.com/office/powerpoint/2010/main">
    <mc:Choice Requires="p14">
      <p:transition spd="slow" p14:dur="2000" advTm="5234"/>
    </mc:Choice>
    <mc:Fallback xmlns="">
      <p:transition spd="slow" advTm="523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5707" y="0"/>
            <a:ext cx="6486293"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49705"/>
          <a:stretch/>
        </p:blipFill>
        <p:spPr>
          <a:xfrm>
            <a:off x="0" y="7"/>
            <a:ext cx="2808000" cy="3735459"/>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49615"/>
          <a:stretch/>
        </p:blipFill>
        <p:spPr>
          <a:xfrm>
            <a:off x="2852853" y="6683"/>
            <a:ext cx="2808000" cy="3728783"/>
          </a:xfrm>
          <a:prstGeom prst="rect">
            <a:avLst/>
          </a:prstGeom>
        </p:spPr>
      </p:pic>
      <p:sp>
        <p:nvSpPr>
          <p:cNvPr id="5" name="Rectangle 4"/>
          <p:cNvSpPr/>
          <p:nvPr/>
        </p:nvSpPr>
        <p:spPr>
          <a:xfrm>
            <a:off x="213360" y="4128300"/>
            <a:ext cx="5281353" cy="369332"/>
          </a:xfrm>
          <a:prstGeom prst="rect">
            <a:avLst/>
          </a:prstGeom>
        </p:spPr>
        <p:txBody>
          <a:bodyPr wrap="square">
            <a:spAutoFit/>
          </a:bodyPr>
          <a:lstStyle/>
          <a:p>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506" y="3848793"/>
            <a:ext cx="4860000" cy="3009207"/>
          </a:xfrm>
          <a:prstGeom prst="rect">
            <a:avLst/>
          </a:prstGeom>
        </p:spPr>
      </p:pic>
      <p:sp>
        <p:nvSpPr>
          <p:cNvPr id="7" name="Rectangle 6"/>
          <p:cNvSpPr/>
          <p:nvPr/>
        </p:nvSpPr>
        <p:spPr>
          <a:xfrm>
            <a:off x="0" y="3748471"/>
            <a:ext cx="5028506" cy="584775"/>
          </a:xfrm>
          <a:prstGeom prst="rect">
            <a:avLst/>
          </a:prstGeom>
        </p:spPr>
        <p:txBody>
          <a:bodyPr wrap="square">
            <a:spAutoFit/>
          </a:bodyPr>
          <a:lstStyle/>
          <a:p>
            <a:r>
              <a:rPr lang="fr-FR" sz="1600" b="1" i="0" dirty="0" smtClean="0">
                <a:solidFill>
                  <a:srgbClr val="111111"/>
                </a:solidFill>
                <a:effectLst/>
                <a:latin typeface="Calibri" panose="020F0502020204030204" pitchFamily="34" charset="0"/>
                <a:cs typeface="Calibri" panose="020F0502020204030204" pitchFamily="34" charset="0"/>
              </a:rPr>
              <a:t>Le Bar la Plaza </a:t>
            </a:r>
            <a:r>
              <a:rPr lang="fr-FR" sz="1600" b="0" i="0" dirty="0" smtClean="0">
                <a:solidFill>
                  <a:srgbClr val="111111"/>
                </a:solidFill>
                <a:effectLst/>
                <a:latin typeface="Calibri" panose="020F0502020204030204" pitchFamily="34" charset="0"/>
                <a:cs typeface="Calibri" panose="020F0502020204030204" pitchFamily="34" charset="0"/>
              </a:rPr>
              <a:t>est au cœur du village et sert des tapas et des fruits de mer</a:t>
            </a:r>
            <a:endParaRPr lang="fr-FR"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3810671"/>
      </p:ext>
    </p:extLst>
  </p:cSld>
  <p:clrMapOvr>
    <a:masterClrMapping/>
  </p:clrMapOvr>
  <mc:AlternateContent xmlns:mc="http://schemas.openxmlformats.org/markup-compatibility/2006" xmlns:p14="http://schemas.microsoft.com/office/powerpoint/2010/main">
    <mc:Choice Requires="p14">
      <p:transition spd="slow" p14:dur="2000" advTm="11397"/>
    </mc:Choice>
    <mc:Fallback xmlns="">
      <p:transition spd="slow" advTm="1139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8318" y="551011"/>
            <a:ext cx="1864613" cy="369332"/>
          </a:xfrm>
          <a:prstGeom prst="rect">
            <a:avLst/>
          </a:prstGeom>
        </p:spPr>
        <p:txBody>
          <a:bodyPr wrap="none">
            <a:spAutoFit/>
          </a:bodyPr>
          <a:lstStyle/>
          <a:p>
            <a:r>
              <a:rPr lang="fr-FR" b="0" i="0" dirty="0" smtClean="0">
                <a:solidFill>
                  <a:srgbClr val="0A0A0A"/>
                </a:solidFill>
                <a:effectLst/>
                <a:latin typeface="novelaregular"/>
              </a:rPr>
              <a:t>La </a:t>
            </a:r>
            <a:r>
              <a:rPr lang="fr-FR" b="0" i="0" dirty="0" smtClean="0">
                <a:solidFill>
                  <a:srgbClr val="0A0A0A"/>
                </a:solidFill>
                <a:effectLst/>
                <a:latin typeface="novelasemibold"/>
              </a:rPr>
              <a:t>Mesa </a:t>
            </a:r>
            <a:r>
              <a:rPr lang="fr-FR" b="0" i="0" dirty="0" err="1" smtClean="0">
                <a:solidFill>
                  <a:srgbClr val="0A0A0A"/>
                </a:solidFill>
                <a:effectLst/>
                <a:latin typeface="novelasemibold"/>
              </a:rPr>
              <a:t>Roldán</a:t>
            </a:r>
            <a:endParaRPr lang="fr-FR" dirty="0"/>
          </a:p>
        </p:txBody>
      </p:sp>
      <p:sp>
        <p:nvSpPr>
          <p:cNvPr id="3" name="Rectangle 2"/>
          <p:cNvSpPr/>
          <p:nvPr/>
        </p:nvSpPr>
        <p:spPr>
          <a:xfrm>
            <a:off x="146860" y="1349447"/>
            <a:ext cx="2737656" cy="5262979"/>
          </a:xfrm>
          <a:prstGeom prst="rect">
            <a:avLst/>
          </a:prstGeom>
        </p:spPr>
        <p:txBody>
          <a:bodyPr wrap="square">
            <a:spAutoFit/>
          </a:bodyPr>
          <a:lstStyle/>
          <a:p>
            <a:r>
              <a:rPr lang="fr-FR" sz="1600" b="0" i="0" dirty="0" smtClean="0">
                <a:solidFill>
                  <a:srgbClr val="0A0A0A"/>
                </a:solidFill>
                <a:effectLst/>
                <a:latin typeface="novelaregular"/>
              </a:rPr>
              <a:t>En plus du </a:t>
            </a:r>
            <a:r>
              <a:rPr lang="fr-FR" sz="1600" b="0" i="0" dirty="0" smtClean="0">
                <a:solidFill>
                  <a:srgbClr val="0A0A0A"/>
                </a:solidFill>
                <a:effectLst/>
                <a:latin typeface="novelasemibold"/>
              </a:rPr>
              <a:t>phare</a:t>
            </a:r>
            <a:r>
              <a:rPr lang="fr-FR" sz="1600" b="0" i="0" dirty="0" smtClean="0">
                <a:solidFill>
                  <a:srgbClr val="0A0A0A"/>
                </a:solidFill>
                <a:effectLst/>
                <a:latin typeface="novelaregular"/>
              </a:rPr>
              <a:t>, il y a également une </a:t>
            </a:r>
            <a:r>
              <a:rPr lang="fr-FR" sz="1600" b="0" i="0" dirty="0" smtClean="0">
                <a:solidFill>
                  <a:srgbClr val="0A0A0A"/>
                </a:solidFill>
                <a:effectLst/>
                <a:latin typeface="novelasemibold"/>
              </a:rPr>
              <a:t>tour du 18</a:t>
            </a:r>
            <a:r>
              <a:rPr lang="fr-FR" sz="1600" b="0" i="0" baseline="30000" dirty="0" smtClean="0">
                <a:solidFill>
                  <a:srgbClr val="0A0A0A"/>
                </a:solidFill>
                <a:effectLst/>
                <a:latin typeface="novelasemibold"/>
              </a:rPr>
              <a:t>ème</a:t>
            </a:r>
            <a:r>
              <a:rPr lang="fr-FR" sz="1600" b="0" i="0" dirty="0" smtClean="0">
                <a:solidFill>
                  <a:srgbClr val="0A0A0A"/>
                </a:solidFill>
                <a:effectLst/>
                <a:latin typeface="novelasemibold"/>
              </a:rPr>
              <a:t> siècle</a:t>
            </a:r>
            <a:r>
              <a:rPr lang="fr-FR" sz="1600" b="0" i="0" dirty="0" smtClean="0">
                <a:solidFill>
                  <a:srgbClr val="0A0A0A"/>
                </a:solidFill>
                <a:effectLst/>
                <a:latin typeface="novelaregular"/>
              </a:rPr>
              <a:t> construite par le roi Charles III. La tour originale, qui n'existe plus, a été construite au 9</a:t>
            </a:r>
            <a:r>
              <a:rPr lang="fr-FR" sz="1600" b="0" i="0" baseline="30000" dirty="0" smtClean="0">
                <a:solidFill>
                  <a:srgbClr val="0A0A0A"/>
                </a:solidFill>
                <a:effectLst/>
                <a:latin typeface="novelaregular"/>
              </a:rPr>
              <a:t>e</a:t>
            </a:r>
            <a:r>
              <a:rPr lang="fr-FR" sz="1600" b="0" i="0" dirty="0" smtClean="0">
                <a:solidFill>
                  <a:srgbClr val="0A0A0A"/>
                </a:solidFill>
                <a:effectLst/>
                <a:latin typeface="novelaregular"/>
              </a:rPr>
              <a:t> siècle par </a:t>
            </a:r>
            <a:r>
              <a:rPr lang="fr-FR" sz="1600" b="0" i="0" dirty="0" err="1" smtClean="0">
                <a:solidFill>
                  <a:srgbClr val="0A0A0A"/>
                </a:solidFill>
                <a:effectLst/>
                <a:latin typeface="novelaregular"/>
              </a:rPr>
              <a:t>Abd</a:t>
            </a:r>
            <a:r>
              <a:rPr lang="fr-FR" sz="1600" b="0" i="0" dirty="0" smtClean="0">
                <a:solidFill>
                  <a:srgbClr val="0A0A0A"/>
                </a:solidFill>
                <a:effectLst/>
                <a:latin typeface="novelaregular"/>
              </a:rPr>
              <a:t>-el-Rahman II, l'émir maure de </a:t>
            </a:r>
            <a:r>
              <a:rPr lang="fr-FR" sz="1600" b="0" i="0" u="none" strike="noStrike" dirty="0" smtClean="0">
                <a:solidFill>
                  <a:srgbClr val="000000"/>
                </a:solidFill>
                <a:effectLst/>
                <a:latin typeface="novelasemibold"/>
                <a:hlinkClick r:id="rId2"/>
              </a:rPr>
              <a:t>Cordoue</a:t>
            </a:r>
            <a:r>
              <a:rPr lang="fr-FR" sz="1600" b="0" i="0" dirty="0" smtClean="0">
                <a:solidFill>
                  <a:srgbClr val="0A0A0A"/>
                </a:solidFill>
                <a:effectLst/>
                <a:latin typeface="novelaregular"/>
              </a:rPr>
              <a:t>, pour se protéger des attaques des Vikings.</a:t>
            </a:r>
          </a:p>
          <a:p>
            <a:endParaRPr lang="fr-FR" sz="1600" b="0" i="0" dirty="0" smtClean="0">
              <a:solidFill>
                <a:srgbClr val="0A0A0A"/>
              </a:solidFill>
              <a:effectLst/>
              <a:latin typeface="novelaregular"/>
            </a:endParaRPr>
          </a:p>
          <a:p>
            <a:r>
              <a:rPr lang="fr-FR" sz="1600" b="0" i="0" dirty="0" smtClean="0">
                <a:solidFill>
                  <a:srgbClr val="0A0A0A"/>
                </a:solidFill>
                <a:effectLst/>
                <a:latin typeface="novelaregular"/>
              </a:rPr>
              <a:t>Les fans de </a:t>
            </a:r>
            <a:r>
              <a:rPr lang="fr-FR" sz="1600" b="0" i="0" dirty="0" smtClean="0">
                <a:solidFill>
                  <a:srgbClr val="0A0A0A"/>
                </a:solidFill>
                <a:effectLst/>
                <a:latin typeface="novelasemibold"/>
              </a:rPr>
              <a:t>Game of </a:t>
            </a:r>
            <a:r>
              <a:rPr lang="fr-FR" sz="1600" b="0" i="0" dirty="0" err="1" smtClean="0">
                <a:solidFill>
                  <a:srgbClr val="0A0A0A"/>
                </a:solidFill>
                <a:effectLst/>
                <a:latin typeface="novelasemibold"/>
              </a:rPr>
              <a:t>Thrones</a:t>
            </a:r>
            <a:r>
              <a:rPr lang="fr-FR" sz="1600" b="0" i="0" dirty="0" smtClean="0">
                <a:solidFill>
                  <a:srgbClr val="0A0A0A"/>
                </a:solidFill>
                <a:effectLst/>
                <a:latin typeface="novelaregular"/>
              </a:rPr>
              <a:t> reconnaîtront peut-être cet endroit dans la </a:t>
            </a:r>
            <a:r>
              <a:rPr lang="fr-FR" sz="1600" b="0" i="0" dirty="0" smtClean="0">
                <a:solidFill>
                  <a:srgbClr val="0A0A0A"/>
                </a:solidFill>
                <a:effectLst/>
                <a:latin typeface="novelasemibold"/>
              </a:rPr>
              <a:t>saison 6</a:t>
            </a:r>
            <a:r>
              <a:rPr lang="fr-FR" sz="1600" b="0" i="0" dirty="0" smtClean="0">
                <a:solidFill>
                  <a:srgbClr val="0A0A0A"/>
                </a:solidFill>
                <a:effectLst/>
                <a:latin typeface="novelaregular"/>
              </a:rPr>
              <a:t>, lorsque </a:t>
            </a:r>
            <a:r>
              <a:rPr lang="fr-FR" sz="1600" b="0" i="0" dirty="0" smtClean="0">
                <a:solidFill>
                  <a:srgbClr val="0A0A0A"/>
                </a:solidFill>
                <a:effectLst/>
                <a:latin typeface="novelasemibold"/>
              </a:rPr>
              <a:t>la ville de </a:t>
            </a:r>
            <a:r>
              <a:rPr lang="fr-FR" sz="1600" b="0" i="0" dirty="0" err="1" smtClean="0">
                <a:solidFill>
                  <a:srgbClr val="0A0A0A"/>
                </a:solidFill>
                <a:effectLst/>
                <a:latin typeface="novelasemibold"/>
              </a:rPr>
              <a:t>Meereen</a:t>
            </a:r>
            <a:r>
              <a:rPr lang="fr-FR" sz="1600" b="0" i="0" dirty="0" smtClean="0">
                <a:solidFill>
                  <a:srgbClr val="0A0A0A"/>
                </a:solidFill>
                <a:effectLst/>
                <a:latin typeface="novelaregular"/>
              </a:rPr>
              <a:t> était attaquée.</a:t>
            </a:r>
          </a:p>
          <a:p>
            <a:endParaRPr lang="fr-FR" sz="1600" b="0" i="0" dirty="0" smtClean="0">
              <a:solidFill>
                <a:srgbClr val="0A0A0A"/>
              </a:solidFill>
              <a:effectLst/>
              <a:latin typeface="novelaregular"/>
            </a:endParaRPr>
          </a:p>
          <a:p>
            <a:r>
              <a:rPr lang="fr-FR" sz="1600" b="0" i="0" dirty="0" smtClean="0">
                <a:solidFill>
                  <a:srgbClr val="0A0A0A"/>
                </a:solidFill>
                <a:effectLst/>
                <a:latin typeface="novelaregular"/>
              </a:rPr>
              <a:t>Mesa </a:t>
            </a:r>
            <a:r>
              <a:rPr lang="fr-FR" sz="1600" b="0" i="0" dirty="0" err="1" smtClean="0">
                <a:solidFill>
                  <a:srgbClr val="0A0A0A"/>
                </a:solidFill>
                <a:effectLst/>
                <a:latin typeface="novelaregular"/>
              </a:rPr>
              <a:t>Roldán</a:t>
            </a:r>
            <a:r>
              <a:rPr lang="fr-FR" sz="1600" b="0" i="0" dirty="0" smtClean="0">
                <a:solidFill>
                  <a:srgbClr val="0A0A0A"/>
                </a:solidFill>
                <a:effectLst/>
                <a:latin typeface="novelaregular"/>
              </a:rPr>
              <a:t> se trouve </a:t>
            </a:r>
            <a:r>
              <a:rPr lang="fr-FR" sz="1600" b="0" i="0" dirty="0" smtClean="0">
                <a:solidFill>
                  <a:srgbClr val="0A0A0A"/>
                </a:solidFill>
                <a:effectLst/>
                <a:latin typeface="novelasemibold"/>
              </a:rPr>
              <a:t>à 10 minutes de route à l'est d'Agua </a:t>
            </a:r>
            <a:r>
              <a:rPr lang="fr-FR" sz="1600" b="0" i="0" dirty="0" err="1" smtClean="0">
                <a:solidFill>
                  <a:srgbClr val="0A0A0A"/>
                </a:solidFill>
                <a:effectLst/>
                <a:latin typeface="novelasemibold"/>
              </a:rPr>
              <a:t>Amarga</a:t>
            </a:r>
            <a:r>
              <a:rPr lang="fr-FR" sz="1600" b="0" i="0" dirty="0" smtClean="0">
                <a:solidFill>
                  <a:srgbClr val="0A0A0A"/>
                </a:solidFill>
                <a:effectLst/>
                <a:latin typeface="novelaregular"/>
              </a:rPr>
              <a:t>, presque à mi-chemin de </a:t>
            </a:r>
            <a:r>
              <a:rPr lang="fr-FR" sz="1600" b="0" i="0" dirty="0" err="1" smtClean="0">
                <a:solidFill>
                  <a:srgbClr val="0A0A0A"/>
                </a:solidFill>
                <a:effectLst/>
                <a:latin typeface="novelaregular"/>
              </a:rPr>
              <a:t>Carboneras</a:t>
            </a:r>
            <a:r>
              <a:rPr lang="fr-FR" sz="1600" b="0" i="0" dirty="0" smtClean="0">
                <a:solidFill>
                  <a:srgbClr val="0A0A0A"/>
                </a:solidFill>
                <a:effectLst/>
                <a:latin typeface="novelaregular"/>
              </a:rPr>
              <a:t>. </a:t>
            </a:r>
            <a:endParaRPr lang="fr-FR" sz="1600" b="0" i="0" dirty="0">
              <a:solidFill>
                <a:srgbClr val="0A0A0A"/>
              </a:solidFill>
              <a:effectLst/>
              <a:latin typeface="novelaregular"/>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0039" y="752610"/>
            <a:ext cx="9211961" cy="5487166"/>
          </a:xfrm>
          <a:prstGeom prst="rect">
            <a:avLst/>
          </a:prstGeom>
        </p:spPr>
      </p:pic>
    </p:spTree>
    <p:extLst>
      <p:ext uri="{BB962C8B-B14F-4D97-AF65-F5344CB8AC3E}">
        <p14:creationId xmlns:p14="http://schemas.microsoft.com/office/powerpoint/2010/main" val="4294081294"/>
      </p:ext>
    </p:extLst>
  </p:cSld>
  <p:clrMapOvr>
    <a:masterClrMapping/>
  </p:clrMapOvr>
  <mc:AlternateContent xmlns:mc="http://schemas.openxmlformats.org/markup-compatibility/2006" xmlns:p14="http://schemas.microsoft.com/office/powerpoint/2010/main">
    <mc:Choice Requires="p14">
      <p:transition spd="slow" p14:dur="2000" advTm="17769"/>
    </mc:Choice>
    <mc:Fallback xmlns="">
      <p:transition spd="slow" advTm="177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9"/>
            <a:ext cx="12168000" cy="6858079"/>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9597" y="4984311"/>
            <a:ext cx="1298448" cy="144475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0" y="2502131"/>
            <a:ext cx="2646218" cy="1629294"/>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1359" y="1566250"/>
            <a:ext cx="1404847" cy="1720158"/>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54332" y="5081682"/>
            <a:ext cx="952500" cy="714375"/>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75041" y="5673477"/>
            <a:ext cx="952500" cy="714375"/>
          </a:xfrm>
          <a:prstGeom prst="rect">
            <a:avLst/>
          </a:prstGeom>
        </p:spPr>
      </p:pic>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8664" y="4730502"/>
            <a:ext cx="952500" cy="714375"/>
          </a:xfrm>
          <a:prstGeom prst="rect">
            <a:avLst/>
          </a:prstGeom>
        </p:spPr>
      </p:pic>
    </p:spTree>
    <p:extLst>
      <p:ext uri="{BB962C8B-B14F-4D97-AF65-F5344CB8AC3E}">
        <p14:creationId xmlns:p14="http://schemas.microsoft.com/office/powerpoint/2010/main" val="2941097083"/>
      </p:ext>
    </p:extLst>
  </p:cSld>
  <p:clrMapOvr>
    <a:masterClrMapping/>
  </p:clrMapOvr>
  <mc:AlternateContent xmlns:mc="http://schemas.openxmlformats.org/markup-compatibility/2006" xmlns:p14="http://schemas.microsoft.com/office/powerpoint/2010/main">
    <mc:Choice Requires="p14">
      <p:transition spd="slow" p14:dur="2000" advTm="5573"/>
    </mc:Choice>
    <mc:Fallback xmlns="">
      <p:transition spd="slow" advTm="5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1.25E-6 -3.7037E-6 L 0.63516 0.00973 " pathEditMode="relative" rAng="0" ptsTypes="AA">
                                      <p:cBhvr>
                                        <p:cTn id="6" dur="2000" fill="hold"/>
                                        <p:tgtEl>
                                          <p:spTgt spid="6"/>
                                        </p:tgtEl>
                                        <p:attrNameLst>
                                          <p:attrName>ppt_x</p:attrName>
                                          <p:attrName>ppt_y</p:attrName>
                                        </p:attrNameLst>
                                      </p:cBhvr>
                                      <p:rCtr x="31758" y="4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1103</Words>
  <Application>Microsoft Office PowerPoint</Application>
  <PresentationFormat>Grand écran</PresentationFormat>
  <Paragraphs>22</Paragraphs>
  <Slides>27</Slides>
  <Notes>0</Notes>
  <HiddenSlides>0</HiddenSlides>
  <MMClips>1</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27</vt:i4>
      </vt:variant>
    </vt:vector>
  </HeadingPairs>
  <TitlesOfParts>
    <vt:vector size="38" baseType="lpstr">
      <vt:lpstr>Alegreya Sans</vt:lpstr>
      <vt:lpstr>Arial</vt:lpstr>
      <vt:lpstr>Arial</vt:lpstr>
      <vt:lpstr>Calibri</vt:lpstr>
      <vt:lpstr>Calibri Light</vt:lpstr>
      <vt:lpstr>Comic Sans MS</vt:lpstr>
      <vt:lpstr>Encode Sans</vt:lpstr>
      <vt:lpstr>novelaregular</vt:lpstr>
      <vt:lpstr>novelasemibold</vt:lpstr>
      <vt:lpstr>system-ui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2025-01-23T21:12:22Z</dcterms:created>
  <dcterms:modified xsi:type="dcterms:W3CDTF">2025-01-24T19:27:40Z</dcterms:modified>
</cp:coreProperties>
</file>