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5" r:id="rId3"/>
    <p:sldId id="258" r:id="rId4"/>
    <p:sldId id="257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24" autoAdjust="0"/>
    <p:restoredTop sz="94660"/>
  </p:normalViewPr>
  <p:slideViewPr>
    <p:cSldViewPr snapToGrid="0">
      <p:cViewPr varScale="1">
        <p:scale>
          <a:sx n="81" d="100"/>
          <a:sy n="81" d="100"/>
        </p:scale>
        <p:origin x="660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BB8E8D1-CB64-4210-C4DB-89FA91BE8A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663C8E53-A927-1C84-AC25-796CB8E6F8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1AC7877-C996-8A54-0718-17CE80CB3E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027D9-C724-4E63-9991-2DA84046B8B3}" type="datetimeFigureOut">
              <a:rPr lang="fr-FR" smtClean="0"/>
              <a:t>21/02/2025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00D1C20-AB49-EDA8-04B6-B9F6E8B277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24EFA3E-3125-2DE8-6C6D-DD9127F66F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8929B-CAC7-4678-B607-38447B0748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937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D2A4BB-7069-5445-BAE9-7AF16DAE2A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A0FAACB-F486-478F-222C-36AFD6002C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EB6CFFC-B7B1-BE75-CD60-6CCD4F3EEF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027D9-C724-4E63-9991-2DA84046B8B3}" type="datetimeFigureOut">
              <a:rPr lang="fr-FR" smtClean="0"/>
              <a:t>21/02/2025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03E9E1B-9ADB-25EE-04AB-7DD4B6703F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D3E65EB-4897-BCC5-6D04-CE1D919898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8929B-CAC7-4678-B607-38447B0748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3721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2520FE7-27E7-1B36-7987-B6C02F8A26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711ED1E-60DC-DF8D-5067-B5DFCA68D4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C667187-4181-C0A7-3AE0-41B6C4518A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027D9-C724-4E63-9991-2DA84046B8B3}" type="datetimeFigureOut">
              <a:rPr lang="fr-FR" smtClean="0"/>
              <a:t>21/02/2025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1214C1D-79EF-3CB4-D320-E2999FE3A3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46ACC17-C5A5-82D0-16EA-F9717D9622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8929B-CAC7-4678-B607-38447B0748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0051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EE57439-8987-1A58-C608-44F0981407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3C2B1C0-D99A-CF4B-36D6-84413F09794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1FA5315-0634-2CB0-B545-7BD72659B34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2DA5536-FA5C-5C06-C0A3-CC77EDCADA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027D9-C724-4E63-9991-2DA84046B8B3}" type="datetimeFigureOut">
              <a:rPr lang="fr-FR" smtClean="0"/>
              <a:t>21/02/2025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E973472-9388-B407-624F-6B90FCC84B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EC72A86-7B55-81E2-CFC9-698873D41D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8929B-CAC7-4678-B607-38447B0748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8175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13816F-F103-6875-C7E1-8E6A3C6B00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E176D1F-6FA0-9F6F-C8EB-57F80E624F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D2F47EB-2A93-8EFA-EC71-02962A29911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64F2088-8159-99CE-4F11-B2C52F0A46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F9BE5AEC-C6B2-74BF-F712-DFE4F3D14C5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F439AB7C-F93A-C8A2-921E-A62F7C7ACC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027D9-C724-4E63-9991-2DA84046B8B3}" type="datetimeFigureOut">
              <a:rPr lang="fr-FR" smtClean="0"/>
              <a:t>21/02/2025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CC71612E-BE1E-2C63-4016-A91E98DD93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F3D41C2-686A-A103-4375-029791F3EE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8929B-CAC7-4678-B607-38447B0748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5807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6277809-3DA0-3E5A-E0DA-A54B43DCCD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15244532-90AF-CD7E-E2C7-B70A36F1EF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027D9-C724-4E63-9991-2DA84046B8B3}" type="datetimeFigureOut">
              <a:rPr lang="fr-FR" smtClean="0"/>
              <a:t>21/02/2025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2F48C968-D30A-29D2-66A0-B3DF319583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ABFAA763-5937-1ADB-D334-F4F36B1532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8929B-CAC7-4678-B607-38447B0748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5263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A47B882-D77D-AEA7-CB46-58F61F4716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027D9-C724-4E63-9991-2DA84046B8B3}" type="datetimeFigureOut">
              <a:rPr lang="fr-FR" smtClean="0"/>
              <a:t>21/02/2025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B124F28-40B7-7534-B499-920815D723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098886B5-2379-4CA4-DFE0-9FBC7C24D0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8929B-CAC7-4678-B607-38447B0748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6193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395C52-3C40-4480-F9E5-BEE5F84E07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90BCD35-0DE7-B37C-AB6E-9F98AE9D33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188A80E-D017-5B7F-60AE-1A2353AB61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05C4B72-0F44-7998-0C9C-8C8507D604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027D9-C724-4E63-9991-2DA84046B8B3}" type="datetimeFigureOut">
              <a:rPr lang="fr-FR" smtClean="0"/>
              <a:t>21/02/2025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375CEC1-F731-7603-B9E6-FD1ED9864E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5931991-43E1-5CC2-AB30-F02FBE175E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8929B-CAC7-4678-B607-38447B0748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4165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3D2279-5B89-715B-4E6A-051F0D04EC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85D29969-CC29-2FEF-B0F6-A275FAD3DA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6331E0F7-2944-1D88-4367-D34773B737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376D8BD-6A0C-97BA-C814-662411B926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027D9-C724-4E63-9991-2DA84046B8B3}" type="datetimeFigureOut">
              <a:rPr lang="fr-FR" smtClean="0"/>
              <a:t>21/02/2025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E653053-F2A0-41E9-1B86-540C28A610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2308FE3-CC69-733E-0719-29D5B7E091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8929B-CAC7-4678-B607-38447B0748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9213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84D541-120E-88FB-3718-6A22E90291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D713E69-C019-586C-1411-08007BABACD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529E5BC-C65A-2AB5-CDE4-B49DC76CEF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027D9-C724-4E63-9991-2DA84046B8B3}" type="datetimeFigureOut">
              <a:rPr lang="fr-FR" smtClean="0"/>
              <a:t>21/02/2025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D827941-6D08-49D9-FB77-8198B88260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E998094-4F84-28EE-8480-20EFE72489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8929B-CAC7-4678-B607-38447B0748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0949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D96F3032-A147-F2C1-C2D7-CD14D54C78E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114F371-D542-4FDB-818F-EBCCD2F8F18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8955241-4521-69A5-C8C1-410468513B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027D9-C724-4E63-9991-2DA84046B8B3}" type="datetimeFigureOut">
              <a:rPr lang="fr-FR" smtClean="0"/>
              <a:t>21/02/2025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1103418-AE38-9701-A644-C18FE5BA60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EB0B93-E360-A49F-9772-A8A301658C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8929B-CAC7-4678-B607-38447B0748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2551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00AA0B54-7934-7A19-CC7A-3F9C972DB2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E65B1D3-2D69-31F8-5843-C7FE727E20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68888C5-A7FE-BC25-CB18-E08AB1F9E56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1F027D9-C724-4E63-9991-2DA84046B8B3}" type="datetimeFigureOut">
              <a:rPr lang="fr-FR" smtClean="0"/>
              <a:t>21/02/2025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41BF928-39ED-2D4B-20F7-6984B5F5BA6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346C89B-1EED-199F-1BEF-1E8F5A8A4F0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1F8929B-CAC7-4678-B607-38447B0748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33305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nature&#10;&#10;Le contenu généré par l’IA peut être incorrect.">
            <a:extLst>
              <a:ext uri="{FF2B5EF4-FFF2-40B4-BE49-F238E27FC236}">
                <a16:creationId xmlns:a16="http://schemas.microsoft.com/office/drawing/2014/main" id="{E4560247-B384-D31D-F189-DFF2D32EF5C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4000" y="472500"/>
            <a:ext cx="7884000" cy="5913000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2CC8FDD-D9BB-F702-9EDE-0C8DF661C030}"/>
              </a:ext>
            </a:extLst>
          </p:cNvPr>
          <p:cNvSpPr txBox="1"/>
          <p:nvPr/>
        </p:nvSpPr>
        <p:spPr>
          <a:xfrm>
            <a:off x="7768138" y="5912440"/>
            <a:ext cx="25769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lac Rose.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3B792CB7-6060-5DA7-AA50-66054044443C}"/>
              </a:ext>
            </a:extLst>
          </p:cNvPr>
          <p:cNvSpPr txBox="1"/>
          <p:nvPr/>
        </p:nvSpPr>
        <p:spPr>
          <a:xfrm>
            <a:off x="5153890" y="547737"/>
            <a:ext cx="54982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Sénégal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E0BBB227-C227-5FEF-0CD7-17D6AE5CD539}"/>
              </a:ext>
            </a:extLst>
          </p:cNvPr>
          <p:cNvSpPr txBox="1"/>
          <p:nvPr/>
        </p:nvSpPr>
        <p:spPr>
          <a:xfrm>
            <a:off x="2154000" y="5629740"/>
            <a:ext cx="31780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Cliquez Gauche PPS En Manuel Merci</a:t>
            </a:r>
          </a:p>
        </p:txBody>
      </p:sp>
    </p:spTree>
    <p:extLst>
      <p:ext uri="{BB962C8B-B14F-4D97-AF65-F5344CB8AC3E}">
        <p14:creationId xmlns:p14="http://schemas.microsoft.com/office/powerpoint/2010/main" val="2982459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  <p:sndAc>
          <p:stSnd loop="1">
            <p:snd r:embed="rId2" name="A Comme Amour - Richard Clayderman (Official Video).wav"/>
          </p:stSnd>
        </p:sndAc>
      </p:transition>
    </mc:Choice>
    <mc:Fallback xmlns="">
      <p:transition spd="slow">
        <p:fade/>
        <p:sndAc>
          <p:stSnd loop="1">
            <p:snd r:embed="rId4" name="A Comme Amour - Richard Clayderman (Official Video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BB5F44-8523-C586-E742-B83632AD0C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491F4A9-E718-7CBC-99B3-07CE090D0867}"/>
              </a:ext>
            </a:extLst>
          </p:cNvPr>
          <p:cNvSpPr/>
          <p:nvPr/>
        </p:nvSpPr>
        <p:spPr>
          <a:xfrm>
            <a:off x="7917" y="0"/>
            <a:ext cx="12184083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b="1" dirty="0"/>
              <a:t>Le Sénégal , en forme longue la République du Sénégal , est le pays le plus occidental d' Afrique de l'Ouest , situé sur la côte de l'océan Atlantique . Il est bordé au nord par la Mauritanie , à l'est par le Mali , au sud-est par la Guinée et au sud-ouest par la Guinée-Bissau . Le Sénégal entoure presque entièrement la Gambie , un pays occupant une étroite bande de terre le long des rives du fleuve Gambie , qui sépare la région sud du Sénégal, la Casamance , du reste du pays. [ 12 ] [ 13 ] Il partage également une frontière maritime avec le Cap-Vert . La capitale économique et politique du Sénégal est Dakar </a:t>
            </a:r>
          </a:p>
        </p:txBody>
      </p:sp>
    </p:spTree>
    <p:extLst>
      <p:ext uri="{BB962C8B-B14F-4D97-AF65-F5344CB8AC3E}">
        <p14:creationId xmlns:p14="http://schemas.microsoft.com/office/powerpoint/2010/main" val="1151828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8B63D74-0D34-9E6E-8A53-AB6DF0B646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lac, ciel&#10;&#10;Le contenu généré par l’IA peut être incorrect.">
            <a:extLst>
              <a:ext uri="{FF2B5EF4-FFF2-40B4-BE49-F238E27FC236}">
                <a16:creationId xmlns:a16="http://schemas.microsoft.com/office/drawing/2014/main" id="{14C21385-2EBF-84DB-1ABC-5D89CC36DBB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79431" y="369000"/>
            <a:ext cx="4588567" cy="6120000"/>
          </a:xfrm>
          <a:prstGeom prst="rect">
            <a:avLst/>
          </a:prstGeom>
          <a:ln w="2286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30F9A7F-EB48-1BC4-7EF0-AA8E2E1AFBD3}"/>
              </a:ext>
            </a:extLst>
          </p:cNvPr>
          <p:cNvSpPr txBox="1"/>
          <p:nvPr/>
        </p:nvSpPr>
        <p:spPr>
          <a:xfrm>
            <a:off x="4560125" y="5288671"/>
            <a:ext cx="35150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Homme grattant le fond du lac Rose pour en extraire le sel.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6204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690DE84-57D7-1C8D-1076-F865642943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ol, ciel, herbe&#10;&#10;Le contenu généré par l’IA peut être incorrect.">
            <a:extLst>
              <a:ext uri="{FF2B5EF4-FFF2-40B4-BE49-F238E27FC236}">
                <a16:creationId xmlns:a16="http://schemas.microsoft.com/office/drawing/2014/main" id="{8F2C1665-E545-F65F-CF2B-60BC9F67D5D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43E3443-6BE4-AF37-CC1A-6510AC69B4D4}"/>
              </a:ext>
            </a:extLst>
          </p:cNvPr>
          <p:cNvSpPr txBox="1"/>
          <p:nvPr/>
        </p:nvSpPr>
        <p:spPr>
          <a:xfrm>
            <a:off x="3716977" y="6027335"/>
            <a:ext cx="58901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Réserve naturelle de Popenguine.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6261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8F24122-EED3-15C3-E719-904A6DA401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ol, mammifère, plage&#10;&#10;Le contenu généré par l’IA peut être incorrect.">
            <a:extLst>
              <a:ext uri="{FF2B5EF4-FFF2-40B4-BE49-F238E27FC236}">
                <a16:creationId xmlns:a16="http://schemas.microsoft.com/office/drawing/2014/main" id="{539F77D5-7871-8E87-AA62-731609FC4FC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0419" y="369000"/>
            <a:ext cx="9183607" cy="6120000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1F631B0-BDC3-5FDB-56D1-D40BE3530854}"/>
              </a:ext>
            </a:extLst>
          </p:cNvPr>
          <p:cNvSpPr txBox="1"/>
          <p:nvPr/>
        </p:nvSpPr>
        <p:spPr>
          <a:xfrm>
            <a:off x="10088095" y="2416040"/>
            <a:ext cx="200098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Vache se nourrissant de déchets dans une décharge sauvage à Guédiawaye.</a:t>
            </a:r>
          </a:p>
        </p:txBody>
      </p:sp>
    </p:spTree>
    <p:extLst>
      <p:ext uri="{BB962C8B-B14F-4D97-AF65-F5344CB8AC3E}">
        <p14:creationId xmlns:p14="http://schemas.microsoft.com/office/powerpoint/2010/main" val="1433259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5AD75C1-2AE3-5D74-4236-DC37E17464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texte, lac, signe&#10;&#10;Le contenu généré par l’IA peut être incorrect.">
            <a:extLst>
              <a:ext uri="{FF2B5EF4-FFF2-40B4-BE49-F238E27FC236}">
                <a16:creationId xmlns:a16="http://schemas.microsoft.com/office/drawing/2014/main" id="{63C553F9-2417-AEA4-1B83-EA46C2E1D24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ln w="2286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781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820D2CB-8CAA-2406-BECC-41061171BB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éhicule, transport, Véhicule terrestre, roue&#10;&#10;Le contenu généré par l’IA peut être incorrect.">
            <a:extLst>
              <a:ext uri="{FF2B5EF4-FFF2-40B4-BE49-F238E27FC236}">
                <a16:creationId xmlns:a16="http://schemas.microsoft.com/office/drawing/2014/main" id="{29BADD71-A604-304C-246E-D1E235C4380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2233" y="369000"/>
            <a:ext cx="8160000" cy="612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bg2">
                <a:lumMod val="75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EE1972C-E081-AA82-8027-56E17C5B9F18}"/>
              </a:ext>
            </a:extLst>
          </p:cNvPr>
          <p:cNvSpPr txBox="1"/>
          <p:nvPr/>
        </p:nvSpPr>
        <p:spPr>
          <a:xfrm>
            <a:off x="8775865" y="3598223"/>
            <a:ext cx="33013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Transport en commun appelé « car rapide ».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2772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8E15780-231C-6FDC-23ED-608E55DE9C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éhicule terrestre, véhicule, plein air, ciel&#10;&#10;Le contenu généré par l’IA peut être incorrect.">
            <a:extLst>
              <a:ext uri="{FF2B5EF4-FFF2-40B4-BE49-F238E27FC236}">
                <a16:creationId xmlns:a16="http://schemas.microsoft.com/office/drawing/2014/main" id="{3565ABE3-EC4D-F1E4-9D43-82BF9570FCE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45123" y="279000"/>
            <a:ext cx="4179105" cy="630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75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58B2DF3-4C08-5123-8A7F-837E205FEF69}"/>
              </a:ext>
            </a:extLst>
          </p:cNvPr>
          <p:cNvSpPr txBox="1"/>
          <p:nvPr/>
        </p:nvSpPr>
        <p:spPr>
          <a:xfrm>
            <a:off x="1318161" y="3307278"/>
            <a:ext cx="32300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Transport de marchandises.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8732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9A7BBC5-FA3B-E52F-4F83-D4FFC62E56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ransport, embarcation, plein air, ciel&#10;&#10;Le contenu généré par l’IA peut être incorrect.">
            <a:extLst>
              <a:ext uri="{FF2B5EF4-FFF2-40B4-BE49-F238E27FC236}">
                <a16:creationId xmlns:a16="http://schemas.microsoft.com/office/drawing/2014/main" id="{EB608E78-0873-36D4-CBAF-DF8C4B3AA87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35079" y="682075"/>
            <a:ext cx="8244000" cy="549385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2">
                <a:lumMod val="40000"/>
                <a:lumOff val="6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E2712FC-37B8-A471-88FF-9545CAA8D371}"/>
              </a:ext>
            </a:extLst>
          </p:cNvPr>
          <p:cNvSpPr txBox="1"/>
          <p:nvPr/>
        </p:nvSpPr>
        <p:spPr>
          <a:xfrm>
            <a:off x="1935679" y="1073961"/>
            <a:ext cx="218506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ferry Aline </a:t>
            </a:r>
            <a:r>
              <a:rPr lang="fr-FR" sz="2400" b="1" dirty="0" err="1">
                <a:solidFill>
                  <a:schemeClr val="bg1"/>
                </a:solidFill>
              </a:rPr>
              <a:t>Sitoé</a:t>
            </a:r>
            <a:r>
              <a:rPr lang="fr-FR" sz="2400" b="1" dirty="0">
                <a:solidFill>
                  <a:schemeClr val="bg1"/>
                </a:solidFill>
              </a:rPr>
              <a:t> Diatta qui assure la liaison Dakar-Ziguinchor.</a:t>
            </a:r>
          </a:p>
        </p:txBody>
      </p:sp>
    </p:spTree>
    <p:extLst>
      <p:ext uri="{BB962C8B-B14F-4D97-AF65-F5344CB8AC3E}">
        <p14:creationId xmlns:p14="http://schemas.microsoft.com/office/powerpoint/2010/main" val="254249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4A8BB3C-8185-D048-CB75-3E035FAD66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sol, arbre&#10;&#10;Le contenu généré par l’IA peut être incorrect.">
            <a:extLst>
              <a:ext uri="{FF2B5EF4-FFF2-40B4-BE49-F238E27FC236}">
                <a16:creationId xmlns:a16="http://schemas.microsoft.com/office/drawing/2014/main" id="{70ABCC9F-66C0-B1CB-86F8-3D51AC86A6B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9123" y="654627"/>
            <a:ext cx="6768000" cy="5076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5">
                <a:lumMod val="60000"/>
                <a:lumOff val="40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96DC207-9FBA-04F1-6119-3C7932D8000C}"/>
              </a:ext>
            </a:extLst>
          </p:cNvPr>
          <p:cNvSpPr txBox="1"/>
          <p:nvPr/>
        </p:nvSpPr>
        <p:spPr>
          <a:xfrm>
            <a:off x="9155875" y="3610099"/>
            <a:ext cx="30361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	Cercles de pierres de Wassu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0188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19D4417-80F6-CA93-F7C6-14F5D4EF79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voiture, arbre&#10;&#10;Le contenu généré par l’IA peut être incorrect.">
            <a:extLst>
              <a:ext uri="{FF2B5EF4-FFF2-40B4-BE49-F238E27FC236}">
                <a16:creationId xmlns:a16="http://schemas.microsoft.com/office/drawing/2014/main" id="{56AB7DAE-7A12-828F-9AC5-C5F2038E5F2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1284" y="369000"/>
            <a:ext cx="9188960" cy="612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607EEDD-300B-B7BF-11FF-EC5AB2B338F0}"/>
              </a:ext>
            </a:extLst>
          </p:cNvPr>
          <p:cNvSpPr txBox="1"/>
          <p:nvPr/>
        </p:nvSpPr>
        <p:spPr>
          <a:xfrm>
            <a:off x="234968" y="3429000"/>
            <a:ext cx="256507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Place de l'indépendance à Dakar.</a:t>
            </a:r>
          </a:p>
        </p:txBody>
      </p:sp>
    </p:spTree>
    <p:extLst>
      <p:ext uri="{BB962C8B-B14F-4D97-AF65-F5344CB8AC3E}">
        <p14:creationId xmlns:p14="http://schemas.microsoft.com/office/powerpoint/2010/main" val="1872538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0C97575-AF6F-EFC5-CBB8-2F54A9E4F5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port, personne, plein air, homme&#10;&#10;Le contenu généré par l’IA peut être incorrect.">
            <a:extLst>
              <a:ext uri="{FF2B5EF4-FFF2-40B4-BE49-F238E27FC236}">
                <a16:creationId xmlns:a16="http://schemas.microsoft.com/office/drawing/2014/main" id="{81FC03EF-469D-782C-9F5A-BB67674129E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0466" y="369000"/>
            <a:ext cx="9183617" cy="612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7030A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412F8FB-025B-5C87-7402-EC1353E9EDD8}"/>
              </a:ext>
            </a:extLst>
          </p:cNvPr>
          <p:cNvSpPr txBox="1"/>
          <p:nvPr/>
        </p:nvSpPr>
        <p:spPr>
          <a:xfrm>
            <a:off x="9785268" y="3051958"/>
            <a:ext cx="219693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Lutte sénégalaise.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10618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A5087AB-3356-6E03-304D-E3E6274F17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bâtiment, chaussures&#10;&#10;Le contenu généré par l’IA peut être incorrect.">
            <a:extLst>
              <a:ext uri="{FF2B5EF4-FFF2-40B4-BE49-F238E27FC236}">
                <a16:creationId xmlns:a16="http://schemas.microsoft.com/office/drawing/2014/main" id="{613703CE-45E8-CE44-FC0C-CC719C2F71A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59678" y="279000"/>
            <a:ext cx="8400000" cy="630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1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2A5E6AC-45FC-C20C-9FE9-C40B28DC8956}"/>
              </a:ext>
            </a:extLst>
          </p:cNvPr>
          <p:cNvSpPr txBox="1"/>
          <p:nvPr/>
        </p:nvSpPr>
        <p:spPr>
          <a:xfrm>
            <a:off x="617517" y="3111335"/>
            <a:ext cx="35744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Lutte sénégalaise.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754753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A618EDA-F2E7-9716-79DB-68836B5DEC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personne, ciel&#10;&#10;Le contenu généré par l’IA peut être incorrect.">
            <a:extLst>
              <a:ext uri="{FF2B5EF4-FFF2-40B4-BE49-F238E27FC236}">
                <a16:creationId xmlns:a16="http://schemas.microsoft.com/office/drawing/2014/main" id="{FE526FB1-1BB6-2100-138D-4DB570CD8B0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290" y="279000"/>
            <a:ext cx="9453706" cy="6300000"/>
          </a:xfrm>
          <a:prstGeom prst="rect">
            <a:avLst/>
          </a:prstGeom>
          <a:ln w="127000" cap="rnd">
            <a:solidFill>
              <a:schemeClr val="accent5">
                <a:lumMod val="40000"/>
                <a:lumOff val="6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7499DC4-288C-4DB5-E18A-27CEAFE5304F}"/>
              </a:ext>
            </a:extLst>
          </p:cNvPr>
          <p:cNvSpPr txBox="1"/>
          <p:nvPr/>
        </p:nvSpPr>
        <p:spPr>
          <a:xfrm>
            <a:off x="9946996" y="3161212"/>
            <a:ext cx="212924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Pêche au filet à </a:t>
            </a:r>
            <a:r>
              <a:rPr lang="fr-FR" sz="2400" b="1" dirty="0" err="1">
                <a:solidFill>
                  <a:schemeClr val="bg1"/>
                </a:solidFill>
              </a:rPr>
              <a:t>Boucotte</a:t>
            </a:r>
            <a:r>
              <a:rPr lang="fr-FR" sz="2400" b="1" dirty="0">
                <a:solidFill>
                  <a:schemeClr val="bg1"/>
                </a:solidFill>
              </a:rPr>
              <a:t> (Casamance).</a:t>
            </a:r>
          </a:p>
        </p:txBody>
      </p:sp>
    </p:spTree>
    <p:extLst>
      <p:ext uri="{BB962C8B-B14F-4D97-AF65-F5344CB8AC3E}">
        <p14:creationId xmlns:p14="http://schemas.microsoft.com/office/powerpoint/2010/main" val="2729976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EE0DB2E-F707-F851-6A11-B619CB9BE2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homme, art&#10;&#10;Le contenu généré par l’IA peut être incorrect.">
            <a:extLst>
              <a:ext uri="{FF2B5EF4-FFF2-40B4-BE49-F238E27FC236}">
                <a16:creationId xmlns:a16="http://schemas.microsoft.com/office/drawing/2014/main" id="{977E3FAB-8002-F434-FAEF-7081F175AF7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5609" y="279000"/>
            <a:ext cx="11220781" cy="6300000"/>
          </a:xfrm>
          <a:prstGeom prst="rect">
            <a:avLst/>
          </a:prstGeom>
          <a:ln w="127000" cap="sq">
            <a:solidFill>
              <a:srgbClr val="FF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AC2C9C9-F51F-97F3-1E37-DB66C5EDB23B}"/>
              </a:ext>
            </a:extLst>
          </p:cNvPr>
          <p:cNvSpPr txBox="1"/>
          <p:nvPr/>
        </p:nvSpPr>
        <p:spPr>
          <a:xfrm>
            <a:off x="3305297" y="279000"/>
            <a:ext cx="48174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Créateur de mode à Saint-Louis 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2140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392D420-4190-2E0F-C04B-38771EDB42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ourriture, intérieur, Cuisine, ustensile de cuisine&#10;&#10;Le contenu généré par l’IA peut être incorrect.">
            <a:extLst>
              <a:ext uri="{FF2B5EF4-FFF2-40B4-BE49-F238E27FC236}">
                <a16:creationId xmlns:a16="http://schemas.microsoft.com/office/drawing/2014/main" id="{1CBD4936-5298-3C00-81BC-AF509D4AC09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4675" y="279000"/>
            <a:ext cx="84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0DD588B-3203-63EC-B88A-0F9F5E9EC495}"/>
              </a:ext>
            </a:extLst>
          </p:cNvPr>
          <p:cNvSpPr txBox="1"/>
          <p:nvPr/>
        </p:nvSpPr>
        <p:spPr>
          <a:xfrm>
            <a:off x="795647" y="3777826"/>
            <a:ext cx="30400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Yassa de poulet.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6985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A0D009D-3DF3-6BE4-FF55-529793A95A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homme, personne, meubles&#10;&#10;Le contenu généré par l’IA peut être incorrect.">
            <a:extLst>
              <a:ext uri="{FF2B5EF4-FFF2-40B4-BE49-F238E27FC236}">
                <a16:creationId xmlns:a16="http://schemas.microsoft.com/office/drawing/2014/main" id="{DDF57914-B59D-08A0-C3EF-C67A45B9AF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1685" y="369000"/>
            <a:ext cx="9185739" cy="612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89E986E-8304-3113-D2BC-07F59967AC8F}"/>
              </a:ext>
            </a:extLst>
          </p:cNvPr>
          <p:cNvSpPr txBox="1"/>
          <p:nvPr/>
        </p:nvSpPr>
        <p:spPr>
          <a:xfrm>
            <a:off x="10094026" y="3538847"/>
            <a:ext cx="209797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Salle de classe dans un village.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1808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3FE1645-28B2-97CA-310D-3C9A665136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mbarcation, transport, ciel&#10;&#10;Le contenu généré par l’IA peut être incorrect.">
            <a:extLst>
              <a:ext uri="{FF2B5EF4-FFF2-40B4-BE49-F238E27FC236}">
                <a16:creationId xmlns:a16="http://schemas.microsoft.com/office/drawing/2014/main" id="{0FECBC77-BCFC-834B-EA12-F56C2708539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9522" y="3325091"/>
            <a:ext cx="5076000" cy="321903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Image 4" descr="Une image contenant plein air, ciel, Ressources d’eau, plante&#10;&#10;Le contenu généré par l’IA peut être incorrect.">
            <a:extLst>
              <a:ext uri="{FF2B5EF4-FFF2-40B4-BE49-F238E27FC236}">
                <a16:creationId xmlns:a16="http://schemas.microsoft.com/office/drawing/2014/main" id="{D9DECB95-08BE-2CD0-0527-14A3BB0C354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76255" y="256745"/>
            <a:ext cx="4572000" cy="3048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BDCBD46-1D70-0D53-4B4C-90E21808522A}"/>
              </a:ext>
            </a:extLst>
          </p:cNvPr>
          <p:cNvSpPr txBox="1"/>
          <p:nvPr/>
        </p:nvSpPr>
        <p:spPr>
          <a:xfrm>
            <a:off x="1926556" y="33701"/>
            <a:ext cx="29569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Parc National du </a:t>
            </a:r>
            <a:r>
              <a:rPr lang="fr-FR" sz="2400" b="1" dirty="0" err="1">
                <a:solidFill>
                  <a:schemeClr val="bg1"/>
                </a:solidFill>
              </a:rPr>
              <a:t>Niokolo-Koba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8" name="Image 7" descr="Une image contenant plein air, palmier, ciel, Arecales&#10;&#10;Le contenu généré par l’IA peut être incorrect.">
            <a:extLst>
              <a:ext uri="{FF2B5EF4-FFF2-40B4-BE49-F238E27FC236}">
                <a16:creationId xmlns:a16="http://schemas.microsoft.com/office/drawing/2014/main" id="{EA54D8C1-AB8A-99FC-B087-D287218C67C7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85078" y="3532910"/>
            <a:ext cx="4608000" cy="306834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1096372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937D73C-48BF-5CB3-4964-DE59A315B5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transport, eau, embarcation&#10;&#10;Le contenu généré par l’IA peut être incorrect.">
            <a:extLst>
              <a:ext uri="{FF2B5EF4-FFF2-40B4-BE49-F238E27FC236}">
                <a16:creationId xmlns:a16="http://schemas.microsoft.com/office/drawing/2014/main" id="{E2B1FF5E-B56B-72F3-73EB-C5BD19169DA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4012" y="448774"/>
            <a:ext cx="4500000" cy="2980226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D28063F-E14E-A151-E01B-70079795CC24}"/>
              </a:ext>
            </a:extLst>
          </p:cNvPr>
          <p:cNvSpPr txBox="1"/>
          <p:nvPr/>
        </p:nvSpPr>
        <p:spPr>
          <a:xfrm>
            <a:off x="1959428" y="3515097"/>
            <a:ext cx="38119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Saint-Louis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palmier, ciel, Arecales&#10;&#10;Le contenu généré par l’IA peut être incorrect.">
            <a:extLst>
              <a:ext uri="{FF2B5EF4-FFF2-40B4-BE49-F238E27FC236}">
                <a16:creationId xmlns:a16="http://schemas.microsoft.com/office/drawing/2014/main" id="{F91C5688-361F-AD32-286F-FD80977626C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78208" y="3515097"/>
            <a:ext cx="4595483" cy="306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DC59F9E-C786-F52C-62EA-9E9C827052EB}"/>
              </a:ext>
            </a:extLst>
          </p:cNvPr>
          <p:cNvSpPr txBox="1"/>
          <p:nvPr/>
        </p:nvSpPr>
        <p:spPr>
          <a:xfrm>
            <a:off x="8170223" y="2967335"/>
            <a:ext cx="39307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La Casamance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2057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289E2DF-B87E-47AA-0896-9F989E43AB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ersonne, arbre, habits&#10;&#10;Le contenu généré par l’IA peut être incorrect.">
            <a:extLst>
              <a:ext uri="{FF2B5EF4-FFF2-40B4-BE49-F238E27FC236}">
                <a16:creationId xmlns:a16="http://schemas.microsoft.com/office/drawing/2014/main" id="{14CB0899-F572-80E1-3D7B-5EAE5C9E173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4000" y="3250870"/>
            <a:ext cx="5472000" cy="308026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plage, eau&#10;&#10;Le contenu généré par l’IA peut être incorrect.">
            <a:extLst>
              <a:ext uri="{FF2B5EF4-FFF2-40B4-BE49-F238E27FC236}">
                <a16:creationId xmlns:a16="http://schemas.microsoft.com/office/drawing/2014/main" id="{77FE961C-D2D8-1C35-3342-F268C2215EC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52000" y="553687"/>
            <a:ext cx="4716000" cy="314815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65047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927822E-8BD4-EB29-0670-40818106BF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nte, bâtiment&#10;&#10;Le contenu généré par l’IA peut être incorrect.">
            <a:extLst>
              <a:ext uri="{FF2B5EF4-FFF2-40B4-BE49-F238E27FC236}">
                <a16:creationId xmlns:a16="http://schemas.microsoft.com/office/drawing/2014/main" id="{C18D7767-753B-D6B9-00BB-286EB6C5712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9626" y="436542"/>
            <a:ext cx="4513981" cy="3384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5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ciel, masque, peint&#10;&#10;Le contenu généré par l’IA peut être incorrect.">
            <a:extLst>
              <a:ext uri="{FF2B5EF4-FFF2-40B4-BE49-F238E27FC236}">
                <a16:creationId xmlns:a16="http://schemas.microsoft.com/office/drawing/2014/main" id="{ED3925C8-E61C-67A4-817A-EE854F4EAE5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30265" y="2785011"/>
            <a:ext cx="4590000" cy="3672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5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16632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CB5573B-3C09-FA79-4E4D-53663CD43F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bâtiment, ciel, plein air&#10;&#10;Le contenu généré par l’IA peut être incorrect.">
            <a:extLst>
              <a:ext uri="{FF2B5EF4-FFF2-40B4-BE49-F238E27FC236}">
                <a16:creationId xmlns:a16="http://schemas.microsoft.com/office/drawing/2014/main" id="{F81AB6C1-27E9-29B9-1FC8-59D04515351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668" y="3091480"/>
            <a:ext cx="4801041" cy="3384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Image 4" descr="Une image contenant ville, Photographie aérienne, paysage urbain, horizon&#10;&#10;Le contenu généré par l’IA peut être incorrect.">
            <a:extLst>
              <a:ext uri="{FF2B5EF4-FFF2-40B4-BE49-F238E27FC236}">
                <a16:creationId xmlns:a16="http://schemas.microsoft.com/office/drawing/2014/main" id="{25BE8789-84CB-6650-DE31-F8725EAB132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91350" y="413843"/>
            <a:ext cx="4717982" cy="3528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EE42A84-C2EE-E33A-3734-80D2C60F8C0C}"/>
              </a:ext>
            </a:extLst>
          </p:cNvPr>
          <p:cNvSpPr txBox="1"/>
          <p:nvPr/>
        </p:nvSpPr>
        <p:spPr>
          <a:xfrm>
            <a:off x="5842660" y="4321815"/>
            <a:ext cx="56645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Ville De Dakar </a:t>
            </a:r>
          </a:p>
        </p:txBody>
      </p:sp>
    </p:spTree>
    <p:extLst>
      <p:ext uri="{BB962C8B-B14F-4D97-AF65-F5344CB8AC3E}">
        <p14:creationId xmlns:p14="http://schemas.microsoft.com/office/powerpoint/2010/main" val="3569611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4E5D709-D093-B212-2CAF-7A12DD749D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bâtiment&#10;&#10;Le contenu généré par l’IA peut être incorrect.">
            <a:extLst>
              <a:ext uri="{FF2B5EF4-FFF2-40B4-BE49-F238E27FC236}">
                <a16:creationId xmlns:a16="http://schemas.microsoft.com/office/drawing/2014/main" id="{A457360B-B7C3-4BFF-EAEB-C5D75FFFE32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3369" y="279000"/>
            <a:ext cx="5021741" cy="6300000"/>
          </a:xfrm>
          <a:prstGeom prst="ellipse">
            <a:avLst/>
          </a:prstGeom>
          <a:ln w="63500" cap="rnd">
            <a:solidFill>
              <a:schemeClr val="accent5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ACA4007-AE77-938B-192C-5CF1F3E30FD4}"/>
              </a:ext>
            </a:extLst>
          </p:cNvPr>
          <p:cNvSpPr txBox="1"/>
          <p:nvPr/>
        </p:nvSpPr>
        <p:spPr>
          <a:xfrm>
            <a:off x="2529444" y="4107390"/>
            <a:ext cx="33864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Dakar</a:t>
            </a:r>
          </a:p>
        </p:txBody>
      </p:sp>
    </p:spTree>
    <p:extLst>
      <p:ext uri="{BB962C8B-B14F-4D97-AF65-F5344CB8AC3E}">
        <p14:creationId xmlns:p14="http://schemas.microsoft.com/office/powerpoint/2010/main" val="3464294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DC53D85-5B74-FC6C-D473-0D9786F617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arrefour sans signalisation, carrefour, infrastructure&#10;&#10;Le contenu généré par l’IA peut être incorrect.">
            <a:extLst>
              <a:ext uri="{FF2B5EF4-FFF2-40B4-BE49-F238E27FC236}">
                <a16:creationId xmlns:a16="http://schemas.microsoft.com/office/drawing/2014/main" id="{622E9FB6-DF49-4D54-EAF6-EAD467D9001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74156"/>
            <a:ext cx="5004000" cy="303367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bg2">
                <a:lumMod val="75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5" name="Image 4" descr="Une image contenant plein air, eau, ciel, rive&#10;&#10;Le contenu généré par l’IA peut être incorrect.">
            <a:extLst>
              <a:ext uri="{FF2B5EF4-FFF2-40B4-BE49-F238E27FC236}">
                <a16:creationId xmlns:a16="http://schemas.microsoft.com/office/drawing/2014/main" id="{5D9905A6-DC37-BF9D-A155-6F31B140EC3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23783" y="2489611"/>
            <a:ext cx="4638736" cy="3492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2">
                <a:lumMod val="75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712296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498D401-5146-2428-D279-41F1862B4E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orizon, coucher de soleil, ciel&#10;&#10;Le contenu généré par l’IA peut être incorrect.">
            <a:extLst>
              <a:ext uri="{FF2B5EF4-FFF2-40B4-BE49-F238E27FC236}">
                <a16:creationId xmlns:a16="http://schemas.microsoft.com/office/drawing/2014/main" id="{398FD092-24B9-7D01-1CF7-D52A2F65812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2367" y="3310246"/>
            <a:ext cx="4572000" cy="3075133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Image 4" descr="Une image contenant ciel, ville, plein air, maison&#10;&#10;Le contenu généré par l’IA peut être incorrect.">
            <a:extLst>
              <a:ext uri="{FF2B5EF4-FFF2-40B4-BE49-F238E27FC236}">
                <a16:creationId xmlns:a16="http://schemas.microsoft.com/office/drawing/2014/main" id="{7C938399-D33D-3ADF-055E-0E13AB0CD40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47634" y="542788"/>
            <a:ext cx="4572000" cy="316172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38128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5A1E8A2-1C5A-7A7A-9B04-5B8E1572EE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it, plein air, ciel, Zone métropolitaine&#10;&#10;Le contenu généré par l’IA peut être incorrect.">
            <a:extLst>
              <a:ext uri="{FF2B5EF4-FFF2-40B4-BE49-F238E27FC236}">
                <a16:creationId xmlns:a16="http://schemas.microsoft.com/office/drawing/2014/main" id="{2BC9CB66-8FFF-1777-14A2-7A5EEF28B36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7726" y="502228"/>
            <a:ext cx="4788000" cy="31521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tx2">
                <a:lumMod val="50000"/>
                <a:lumOff val="5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arbre, ciel, palmier&#10;&#10;Le contenu généré par l’IA peut être incorrect.">
            <a:extLst>
              <a:ext uri="{FF2B5EF4-FFF2-40B4-BE49-F238E27FC236}">
                <a16:creationId xmlns:a16="http://schemas.microsoft.com/office/drawing/2014/main" id="{1DAE2186-690A-23E2-C66C-87FB0E02D9B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34151" y="3323793"/>
            <a:ext cx="4644000" cy="308632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bg1">
                <a:lumMod val="85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05860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34654B5-8A05-95F1-1098-4BDD5B5C39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ciel, nuage&#10;&#10;Le contenu généré par l’IA peut être incorrect.">
            <a:extLst>
              <a:ext uri="{FF2B5EF4-FFF2-40B4-BE49-F238E27FC236}">
                <a16:creationId xmlns:a16="http://schemas.microsoft.com/office/drawing/2014/main" id="{604564E0-8F4D-0948-2E8B-4CD4487F3C7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3332" y="3313214"/>
            <a:ext cx="5256000" cy="2956500"/>
          </a:xfrm>
          <a:prstGeom prst="rect">
            <a:avLst/>
          </a:prstGeom>
          <a:ln w="228600" cap="sq" cmpd="thickThin">
            <a:solidFill>
              <a:schemeClr val="accent1">
                <a:lumMod val="40000"/>
                <a:lumOff val="6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eau, plage, océan&#10;&#10;Le contenu généré par l’IA peut être incorrect.">
            <a:extLst>
              <a:ext uri="{FF2B5EF4-FFF2-40B4-BE49-F238E27FC236}">
                <a16:creationId xmlns:a16="http://schemas.microsoft.com/office/drawing/2014/main" id="{7E73244A-EA12-E17C-77B8-5B1CD364957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90668" y="585257"/>
            <a:ext cx="5148000" cy="3151827"/>
          </a:xfrm>
          <a:prstGeom prst="rect">
            <a:avLst/>
          </a:prstGeom>
          <a:ln w="228600" cap="sq" cmpd="thickThin">
            <a:solidFill>
              <a:srgbClr val="92D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4532418-8EFB-A872-5E84-211763969014}"/>
              </a:ext>
            </a:extLst>
          </p:cNvPr>
          <p:cNvSpPr txBox="1"/>
          <p:nvPr/>
        </p:nvSpPr>
        <p:spPr>
          <a:xfrm>
            <a:off x="6759842" y="3895106"/>
            <a:ext cx="54321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au lac Rose sa fameuse coloration 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7651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8917DDF-FE01-C28D-E440-54ED622C92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bateau&#10;&#10;Le contenu généré par l’IA peut être incorrect.">
            <a:extLst>
              <a:ext uri="{FF2B5EF4-FFF2-40B4-BE49-F238E27FC236}">
                <a16:creationId xmlns:a16="http://schemas.microsoft.com/office/drawing/2014/main" id="{80415CD9-E5E7-6B67-22E4-7BE1D5F3CF1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7954" y="434127"/>
            <a:ext cx="5472000" cy="307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tx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2F7A60D-9D68-E651-32B1-A16FCD0556DA}"/>
              </a:ext>
            </a:extLst>
          </p:cNvPr>
          <p:cNvSpPr txBox="1"/>
          <p:nvPr/>
        </p:nvSpPr>
        <p:spPr>
          <a:xfrm>
            <a:off x="665018" y="3664273"/>
            <a:ext cx="59376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au lac Rose sa fameuse coloration </a:t>
            </a:r>
            <a:endParaRPr lang="fr-FR" sz="2400" b="1" dirty="0"/>
          </a:p>
        </p:txBody>
      </p:sp>
      <p:pic>
        <p:nvPicPr>
          <p:cNvPr id="6" name="Image 5" descr="Une image contenant plein air, ciel, eau, bateau&#10;&#10;Le contenu généré par l’IA peut être incorrect.">
            <a:extLst>
              <a:ext uri="{FF2B5EF4-FFF2-40B4-BE49-F238E27FC236}">
                <a16:creationId xmlns:a16="http://schemas.microsoft.com/office/drawing/2014/main" id="{2231A345-8C07-E4D3-1F46-11FC5F56899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00046" y="3051223"/>
            <a:ext cx="4464000" cy="334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7030A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79136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8CB3172-C147-2F0C-508B-B2693FD8E7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maison, arbre&#10;&#10;Le contenu généré par l’IA peut être incorrect.">
            <a:extLst>
              <a:ext uri="{FF2B5EF4-FFF2-40B4-BE49-F238E27FC236}">
                <a16:creationId xmlns:a16="http://schemas.microsoft.com/office/drawing/2014/main" id="{DEABD94D-2EA6-8CE0-943F-23B3BBEA7D5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0646" y="3196565"/>
            <a:ext cx="4590000" cy="3060000"/>
          </a:xfrm>
          <a:prstGeom prst="rect">
            <a:avLst/>
          </a:prstGeom>
          <a:ln w="228600" cap="sq" cmpd="thickThin">
            <a:solidFill>
              <a:schemeClr val="accent6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Photographie aérienne, plage, eau&#10;&#10;Le contenu généré par l’IA peut être incorrect.">
            <a:extLst>
              <a:ext uri="{FF2B5EF4-FFF2-40B4-BE49-F238E27FC236}">
                <a16:creationId xmlns:a16="http://schemas.microsoft.com/office/drawing/2014/main" id="{A0477787-8EF3-4105-A996-B9E9CC8EE28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41354" y="607745"/>
            <a:ext cx="4680000" cy="3120000"/>
          </a:xfrm>
          <a:prstGeom prst="rect">
            <a:avLst/>
          </a:prstGeom>
          <a:ln w="2286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607771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C39A1B0-8140-C323-1DFA-EA3BD3C6F8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eau, transport, lac&#10;&#10;Le contenu généré par l’IA peut être incorrect.">
            <a:extLst>
              <a:ext uri="{FF2B5EF4-FFF2-40B4-BE49-F238E27FC236}">
                <a16:creationId xmlns:a16="http://schemas.microsoft.com/office/drawing/2014/main" id="{EDF019D8-0C24-470D-B4BB-F8C1C9987F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8142" y="1130258"/>
            <a:ext cx="7858125" cy="5238750"/>
          </a:xfrm>
          <a:prstGeom prst="ellipse">
            <a:avLst/>
          </a:prstGeom>
          <a:ln w="63500" cap="rnd">
            <a:solidFill>
              <a:srgbClr val="00B0F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193698B-9851-A77A-1364-5A86FFE15195}"/>
              </a:ext>
            </a:extLst>
          </p:cNvPr>
          <p:cNvSpPr txBox="1"/>
          <p:nvPr/>
        </p:nvSpPr>
        <p:spPr>
          <a:xfrm>
            <a:off x="1798801" y="53040"/>
            <a:ext cx="562327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A Présenté Le Sénégal (Afrique  De L’ouest )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384C2D51-2D56-80E6-F19E-85FD5D160569}"/>
              </a:ext>
            </a:extLst>
          </p:cNvPr>
          <p:cNvSpPr txBox="1"/>
          <p:nvPr/>
        </p:nvSpPr>
        <p:spPr>
          <a:xfrm>
            <a:off x="8386267" y="2719449"/>
            <a:ext cx="3805733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</a:t>
            </a:r>
          </a:p>
          <a:p>
            <a:endParaRPr lang="fr-FR" sz="3200" b="1" dirty="0">
              <a:solidFill>
                <a:srgbClr val="FFFF00"/>
              </a:solidFill>
            </a:endParaRPr>
          </a:p>
          <a:p>
            <a:r>
              <a:rPr lang="fr-FR" sz="3200" b="1" dirty="0">
                <a:solidFill>
                  <a:srgbClr val="FFFF00"/>
                </a:solidFill>
              </a:rPr>
              <a:t>           Daniel</a:t>
            </a:r>
          </a:p>
        </p:txBody>
      </p:sp>
    </p:spTree>
    <p:extLst>
      <p:ext uri="{BB962C8B-B14F-4D97-AF65-F5344CB8AC3E}">
        <p14:creationId xmlns:p14="http://schemas.microsoft.com/office/powerpoint/2010/main" val="3216897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</TotalTime>
  <Words>278</Words>
  <Application>Microsoft Office PowerPoint</Application>
  <PresentationFormat>Grand écran</PresentationFormat>
  <Paragraphs>29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4</cp:revision>
  <dcterms:created xsi:type="dcterms:W3CDTF">2025-02-21T07:02:45Z</dcterms:created>
  <dcterms:modified xsi:type="dcterms:W3CDTF">2025-02-21T09:09:00Z</dcterms:modified>
</cp:coreProperties>
</file>