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7" r:id="rId3"/>
    <p:sldId id="281" r:id="rId4"/>
    <p:sldId id="256" r:id="rId5"/>
    <p:sldId id="259" r:id="rId6"/>
    <p:sldId id="260" r:id="rId7"/>
    <p:sldId id="261" r:id="rId8"/>
    <p:sldId id="262" r:id="rId9"/>
    <p:sldId id="267" r:id="rId10"/>
    <p:sldId id="271" r:id="rId11"/>
    <p:sldId id="263" r:id="rId12"/>
    <p:sldId id="264" r:id="rId13"/>
    <p:sldId id="265" r:id="rId14"/>
    <p:sldId id="266" r:id="rId15"/>
    <p:sldId id="280" r:id="rId16"/>
    <p:sldId id="268" r:id="rId17"/>
    <p:sldId id="270" r:id="rId18"/>
    <p:sldId id="269" r:id="rId19"/>
    <p:sldId id="272" r:id="rId20"/>
    <p:sldId id="277" r:id="rId21"/>
    <p:sldId id="274" r:id="rId22"/>
    <p:sldId id="273" r:id="rId23"/>
    <p:sldId id="275" r:id="rId24"/>
    <p:sldId id="278" r:id="rId25"/>
    <p:sldId id="279" r:id="rId26"/>
    <p:sldId id="282" r:id="rId27"/>
    <p:sldId id="283" r:id="rId2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 showGuides="1">
      <p:cViewPr varScale="1">
        <p:scale>
          <a:sx n="59" d="100"/>
          <a:sy n="59" d="100"/>
        </p:scale>
        <p:origin x="710" y="27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4B5280B-B5E1-065F-69F7-23B2E4DF2CE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5C2D7898-A180-C9B3-35CC-EAC578B7C3E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AEEAA00-63C4-F37F-61A5-8A9BEBE94C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C883E-EEE6-4484-8F6E-0E55231A0437}" type="datetimeFigureOut">
              <a:rPr lang="fr-FR" smtClean="0"/>
              <a:t>11/02/2025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38F4940-8E49-A61A-93BB-633FBE2090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965398D-B8E2-3E45-0D25-DEEBCB1BB7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05A41-8D20-4C01-B469-3928C393CA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97769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/>
    </mc:Choice>
    <mc:Fallback>
      <p:transition spd="slow" advClick="0" advTm="16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B67EAD6-5543-A163-8DB1-306CA3338F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CD90211-750B-96AB-BCF5-55079824E1D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FDC5925-0A13-A41F-98BF-5D8E606719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C883E-EEE6-4484-8F6E-0E55231A0437}" type="datetimeFigureOut">
              <a:rPr lang="fr-FR" smtClean="0"/>
              <a:t>11/02/2025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9D4A397-3BA0-71B2-BBE0-E57B11A85A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F16E339-0E1E-D210-61B2-055E59F9E4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05A41-8D20-4C01-B469-3928C393CA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4057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/>
    </mc:Choice>
    <mc:Fallback>
      <p:transition spd="slow" advClick="0" advTm="16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4B51C8B-CD99-5350-6AC3-5CC7A3B9CE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96F837C-DD11-2EDC-EAB4-795F947410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A1784AB-9F3D-4CC0-BA4E-2E44AB00C4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C883E-EEE6-4484-8F6E-0E55231A0437}" type="datetimeFigureOut">
              <a:rPr lang="fr-FR" smtClean="0"/>
              <a:t>11/02/2025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EBA5AD6-78DC-336A-60C3-CCAF6E1237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5ACAA41-9AF6-43DF-F527-1678A981DD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05A41-8D20-4C01-B469-3928C393CA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40892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/>
    </mc:Choice>
    <mc:Fallback>
      <p:transition spd="slow" advClick="0" advTm="16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FC63D6A-0D66-72F6-5FBC-AB78362BCB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D4DC5D6-A991-DB86-B060-BEAA67EB07C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D1EFB1F9-921B-A8F2-E86D-A754E423F41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0517124-8263-BEE7-4FAC-35E90FC2CC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C883E-EEE6-4484-8F6E-0E55231A0437}" type="datetimeFigureOut">
              <a:rPr lang="fr-FR" smtClean="0"/>
              <a:t>11/02/2025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72DC2B1-E6BA-B452-D00F-E908C54664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EF292B2-DEFA-72E0-9268-4CA4EE35FC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05A41-8D20-4C01-B469-3928C393CA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2388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/>
    </mc:Choice>
    <mc:Fallback>
      <p:transition spd="slow" advClick="0" advTm="16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89B919C-3ABB-BD96-26C2-0E16C7AD45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E9333E0-8020-0B95-CE19-06C2F34F43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3BF9689-EB11-F843-E4B2-5FCAE01F847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A564E618-9886-A04E-4755-B9421E7B8C0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5614AEF9-1494-5E83-D795-657ADB595B4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54B18797-F402-4D26-1A96-0715DC88BE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C883E-EEE6-4484-8F6E-0E55231A0437}" type="datetimeFigureOut">
              <a:rPr lang="fr-FR" smtClean="0"/>
              <a:t>11/02/2025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CE8E7850-348D-AAC4-B98E-1F859D60A1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50CF656F-B923-62B5-6818-ED245DFBC4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05A41-8D20-4C01-B469-3928C393CA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3535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/>
    </mc:Choice>
    <mc:Fallback>
      <p:transition spd="slow" advClick="0" advTm="16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BC4615A-8480-18F6-4383-1F9F77002C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68F67583-9EDF-923F-47FF-1BE602913C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C883E-EEE6-4484-8F6E-0E55231A0437}" type="datetimeFigureOut">
              <a:rPr lang="fr-FR" smtClean="0"/>
              <a:t>11/02/2025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51ACF314-6A33-9E0A-6B08-92B74BEE6C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D0324D2B-98B4-D8B8-4334-632C1C0167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05A41-8D20-4C01-B469-3928C393CA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7342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/>
    </mc:Choice>
    <mc:Fallback>
      <p:transition spd="slow" advClick="0" advTm="16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EEAF9CA9-B5D9-9D55-6C96-575BAC86D2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C883E-EEE6-4484-8F6E-0E55231A0437}" type="datetimeFigureOut">
              <a:rPr lang="fr-FR" smtClean="0"/>
              <a:t>11/02/2025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B79D7B1C-55D1-3C2C-81B8-301A2ACC63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5DFF711-BBA9-8C2D-E106-9C2B876990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05A41-8D20-4C01-B469-3928C393CA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85957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/>
    </mc:Choice>
    <mc:Fallback>
      <p:transition spd="slow" advClick="0" advTm="16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5B32B9A-C6A6-AC4B-2624-7F21A88F8D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AC42BC2-1CCB-A8B9-C673-7051F4EB96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D0F9C0A6-621E-92DE-E323-B685D083CE3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8107A03-7F01-B352-E6B3-D722595F42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C883E-EEE6-4484-8F6E-0E55231A0437}" type="datetimeFigureOut">
              <a:rPr lang="fr-FR" smtClean="0"/>
              <a:t>11/02/2025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D7D2D96-7DFE-2599-F92F-4982AC7E83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EE05353-9B9E-66DF-76C3-6A13B390DA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05A41-8D20-4C01-B469-3928C393CA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36184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/>
    </mc:Choice>
    <mc:Fallback>
      <p:transition spd="slow" advClick="0" advTm="16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3825A4-B7DC-8C95-34FA-3C807B0066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5D6DAD20-A8F6-F381-B7FB-32B9DF18CF6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06CCA3F0-43A8-B9CC-6D99-FA41195C0DB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7840502-6FF7-6C81-3531-48EA992C21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C883E-EEE6-4484-8F6E-0E55231A0437}" type="datetimeFigureOut">
              <a:rPr lang="fr-FR" smtClean="0"/>
              <a:t>11/02/2025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9603FAE-6442-3CF9-5BD1-CB81F60F22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0A44FA5-4E4D-36FA-00C9-0FFD8FAB3B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05A41-8D20-4C01-B469-3928C393CA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72272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/>
    </mc:Choice>
    <mc:Fallback>
      <p:transition spd="slow" advClick="0" advTm="16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D34593A-48CB-8708-282F-3597534CA5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8150661-0E1D-0CC8-3C62-B8C5E845DF0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5D09AE9-ED76-E187-9AE9-A1AE8C91C9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C883E-EEE6-4484-8F6E-0E55231A0437}" type="datetimeFigureOut">
              <a:rPr lang="fr-FR" smtClean="0"/>
              <a:t>11/02/2025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EE4DA88-6340-31F3-EDAE-59FEB9F8C5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0CB3502-8C0A-7402-5112-9FF4BB2EC0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05A41-8D20-4C01-B469-3928C393CA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100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/>
    </mc:Choice>
    <mc:Fallback>
      <p:transition spd="slow" advClick="0" advTm="16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7A6B142A-F420-9CEC-D461-99ABCCD172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B9432E3E-3379-A17E-2965-6177E64A9A8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9C242A9-3E43-0FFD-A6C1-403CB05750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C883E-EEE6-4484-8F6E-0E55231A0437}" type="datetimeFigureOut">
              <a:rPr lang="fr-FR" smtClean="0"/>
              <a:t>11/02/2025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3372C66-A775-05EA-EECE-5608157DDC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A3899A2-496B-F4AA-753E-411D96EF1B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05A41-8D20-4C01-B469-3928C393CA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1750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/>
    </mc:Choice>
    <mc:Fallback>
      <p:transition spd="slow" advClick="0" advTm="16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1A2451DF-BA6E-0F66-51A1-CFC62C4A13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C779D7C-C986-B9C2-C118-166BE661A9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A7E2F97-72B4-F073-5AE1-583118FCCF6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9C883E-EEE6-4484-8F6E-0E55231A0437}" type="datetimeFigureOut">
              <a:rPr lang="fr-FR" smtClean="0"/>
              <a:t>11/02/2025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E3A3A0A-FCCC-21E5-D6FC-A7244BBED6F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5CC4829-925D-5AC2-F3C5-91A0FF98477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605A41-8D20-4C01-B469-3928C393CA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47926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16000"/>
    </mc:Choice>
    <mc:Fallback>
      <p:transition spd="slow" advClick="0" advTm="16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A3FAA2C-EDCC-0B56-4215-AF11FB61282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1957" y="279000"/>
            <a:ext cx="3968506" cy="630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9A5595DF-3409-19DF-5E50-951AE9D5721A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50043" y="999000"/>
            <a:ext cx="5580000" cy="558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D1A05929-FD02-F4A4-4422-5140F05BE76C}"/>
              </a:ext>
            </a:extLst>
          </p:cNvPr>
          <p:cNvSpPr/>
          <p:nvPr/>
        </p:nvSpPr>
        <p:spPr>
          <a:xfrm>
            <a:off x="5040916" y="75670"/>
            <a:ext cx="679825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Festival Campo Santo</a:t>
            </a:r>
            <a:endParaRPr lang="fr-FR" sz="54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772538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sndAc>
          <p:stSnd loop="1">
            <p:snd r:embed="rId2" name="Dionysos - Perpignan - Campo Santo -  Philippe katerine et Cali -.wav"/>
          </p:stSnd>
        </p:sndAc>
      </p:transition>
    </mc:Choice>
    <mc:Fallback>
      <p:transition spd="slow" advClick="0" advTm="16000">
        <p:sndAc>
          <p:stSnd loop="1">
            <p:snd r:embed="rId2" name="Dionysos - Perpignan - Campo Santo -  Philippe katerine et Cali -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A5737CF-6DBD-5E08-18D9-E02B7B617F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8046" y="279000"/>
            <a:ext cx="9455907" cy="63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984E622A-810A-BB13-F1DE-8390CC1E2096}"/>
              </a:ext>
            </a:extLst>
          </p:cNvPr>
          <p:cNvSpPr txBox="1"/>
          <p:nvPr/>
        </p:nvSpPr>
        <p:spPr>
          <a:xfrm>
            <a:off x="1489023" y="5485898"/>
            <a:ext cx="90040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Cour du Campo Santo – église Saint Jean le Vieux – Cathédrale Saint Jean-Baptiste</a:t>
            </a:r>
          </a:p>
          <a:p>
            <a:r>
              <a:rPr lang="fr-FR" sz="2400" b="1" i="1" dirty="0"/>
              <a:t>                                            et Chapelle Funéraria</a:t>
            </a:r>
          </a:p>
        </p:txBody>
      </p:sp>
    </p:spTree>
    <p:extLst>
      <p:ext uri="{BB962C8B-B14F-4D97-AF65-F5344CB8AC3E}">
        <p14:creationId xmlns:p14="http://schemas.microsoft.com/office/powerpoint/2010/main" val="421203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/>
    </mc:Choice>
    <mc:Fallback>
      <p:transition spd="slow" advClick="0" advTm="1600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A3B3E19A-9898-4820-5200-0CFC8B6299A2}"/>
              </a:ext>
            </a:extLst>
          </p:cNvPr>
          <p:cNvSpPr txBox="1"/>
          <p:nvPr/>
        </p:nvSpPr>
        <p:spPr>
          <a:xfrm>
            <a:off x="2799533" y="243512"/>
            <a:ext cx="9658350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FESTIVAL AU CAMPO SANTO de PERPIGNAN</a:t>
            </a:r>
          </a:p>
          <a:p>
            <a:endParaRPr lang="fr-FR" sz="2400" b="1" i="1" dirty="0"/>
          </a:p>
          <a:p>
            <a:r>
              <a:rPr lang="fr-FR" sz="2400" b="1" i="1" dirty="0"/>
              <a:t> DU DEBUT MARS à MILIEU DU MOIS DE MAI 2025</a:t>
            </a:r>
          </a:p>
          <a:p>
            <a:endParaRPr lang="fr-FR" sz="2400" b="1" i="1" dirty="0"/>
          </a:p>
          <a:p>
            <a:r>
              <a:rPr lang="fr-FR" sz="2400" b="1" i="1" dirty="0"/>
              <a:t>Dans le cloître cimetière Saint Jean dit ‘CAMPO SANTO’</a:t>
            </a:r>
          </a:p>
          <a:p>
            <a:endParaRPr lang="fr-FR" sz="2400" b="1" i="1" dirty="0"/>
          </a:p>
          <a:p>
            <a:r>
              <a:rPr lang="fr-FR" sz="2400" b="1" i="1" dirty="0"/>
              <a:t> Spectacles – Concerts en plein air</a:t>
            </a:r>
          </a:p>
          <a:p>
            <a:endParaRPr lang="fr-FR" sz="2400" b="1" i="1" dirty="0"/>
          </a:p>
          <a:p>
            <a:r>
              <a:rPr lang="fr-FR" sz="2400" b="1" i="1" dirty="0"/>
              <a:t>Les 4 et 8 MARS :  Festival LES INROKS</a:t>
            </a:r>
          </a:p>
          <a:p>
            <a:endParaRPr lang="fr-FR" sz="2400" b="1" i="1" dirty="0"/>
          </a:p>
          <a:p>
            <a:r>
              <a:rPr lang="fr-FR" sz="2400" b="1" i="1" dirty="0"/>
              <a:t>Les 12 et 15 MARS : Avec le TEMPS</a:t>
            </a:r>
          </a:p>
          <a:p>
            <a:endParaRPr lang="fr-FR" sz="2400" b="1" i="1" dirty="0"/>
          </a:p>
          <a:p>
            <a:r>
              <a:rPr lang="fr-FR" sz="2400" b="1" i="1" dirty="0"/>
              <a:t>Les 16 et 22 MARS  : ROCK THE PISTES</a:t>
            </a:r>
          </a:p>
          <a:p>
            <a:endParaRPr lang="fr-FR" sz="2400" b="1" i="1" dirty="0"/>
          </a:p>
          <a:p>
            <a:r>
              <a:rPr lang="fr-FR" sz="2400" b="1" i="1" dirty="0"/>
              <a:t>Les 28 Mars et 6 Avril : FESTIVAL MYTHOS</a:t>
            </a:r>
          </a:p>
          <a:p>
            <a:endParaRPr lang="fr-FR" sz="2400" b="1" i="1" dirty="0"/>
          </a:p>
          <a:p>
            <a:r>
              <a:rPr lang="fr-FR" sz="2400" b="1" i="1" dirty="0"/>
              <a:t>Le 7 Avril et 18 Mai : HIP OPSESSION</a:t>
            </a:r>
          </a:p>
        </p:txBody>
      </p:sp>
    </p:spTree>
    <p:extLst>
      <p:ext uri="{BB962C8B-B14F-4D97-AF65-F5344CB8AC3E}">
        <p14:creationId xmlns:p14="http://schemas.microsoft.com/office/powerpoint/2010/main" val="14273722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/>
    </mc:Choice>
    <mc:Fallback>
      <p:transition spd="slow" advClick="0" advTm="1600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3392FF74-78C5-215F-5DA9-A2AA37C44D8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0508" y="459000"/>
            <a:ext cx="4453614" cy="5940000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52DA76C0-8621-ED8C-A93A-0ECF6121CCEA}"/>
              </a:ext>
            </a:extLst>
          </p:cNvPr>
          <p:cNvSpPr txBox="1"/>
          <p:nvPr/>
        </p:nvSpPr>
        <p:spPr>
          <a:xfrm>
            <a:off x="8674368" y="3749857"/>
            <a:ext cx="33289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Cathédrale Saint Jean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14A992B1-A532-9948-E301-E065F561EB11}"/>
              </a:ext>
            </a:extLst>
          </p:cNvPr>
          <p:cNvSpPr txBox="1"/>
          <p:nvPr/>
        </p:nvSpPr>
        <p:spPr>
          <a:xfrm>
            <a:off x="8531493" y="2338161"/>
            <a:ext cx="347186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QUELQUES LIEUX DE</a:t>
            </a:r>
          </a:p>
          <a:p>
            <a:r>
              <a:rPr lang="fr-FR" sz="2400" b="1" i="1" dirty="0"/>
              <a:t> </a:t>
            </a:r>
          </a:p>
          <a:p>
            <a:r>
              <a:rPr lang="fr-FR" sz="2400" b="1" i="1" dirty="0"/>
              <a:t> PERPIGNAN….</a:t>
            </a:r>
          </a:p>
        </p:txBody>
      </p:sp>
    </p:spTree>
    <p:extLst>
      <p:ext uri="{BB962C8B-B14F-4D97-AF65-F5344CB8AC3E}">
        <p14:creationId xmlns:p14="http://schemas.microsoft.com/office/powerpoint/2010/main" val="8063988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/>
    </mc:Choice>
    <mc:Fallback>
      <p:transition spd="slow" advClick="0" advTm="160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ADCB20E-FE9D-EE2A-323B-168D9FB7BD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803854"/>
            <a:ext cx="7620000" cy="52197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tx1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B7A04BA-6C62-CA8C-1E8F-2B130CCEE516}"/>
              </a:ext>
            </a:extLst>
          </p:cNvPr>
          <p:cNvSpPr txBox="1"/>
          <p:nvPr/>
        </p:nvSpPr>
        <p:spPr>
          <a:xfrm>
            <a:off x="2547257" y="6077839"/>
            <a:ext cx="82094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 </a:t>
            </a:r>
            <a:r>
              <a:rPr lang="fr-FR" sz="2400" b="1" i="1" dirty="0"/>
              <a:t>La Pensée – sculpture de Maillol – cour de l’Hôtel de Ville</a:t>
            </a:r>
          </a:p>
        </p:txBody>
      </p:sp>
    </p:spTree>
    <p:extLst>
      <p:ext uri="{BB962C8B-B14F-4D97-AF65-F5344CB8AC3E}">
        <p14:creationId xmlns:p14="http://schemas.microsoft.com/office/powerpoint/2010/main" val="10721737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/>
    </mc:Choice>
    <mc:Fallback>
      <p:transition spd="slow" advClick="0" advTm="1600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963BCBB-0A3F-4AD1-BA90-0AC50B4427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49120" y="381000"/>
            <a:ext cx="8128000" cy="6096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B63AD3E-81C8-EB1A-C5B4-2AB8D8D1C292}"/>
              </a:ext>
            </a:extLst>
          </p:cNvPr>
          <p:cNvSpPr txBox="1"/>
          <p:nvPr/>
        </p:nvSpPr>
        <p:spPr>
          <a:xfrm>
            <a:off x="10075318" y="3553954"/>
            <a:ext cx="26382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Loge de mer</a:t>
            </a:r>
          </a:p>
        </p:txBody>
      </p:sp>
    </p:spTree>
    <p:extLst>
      <p:ext uri="{BB962C8B-B14F-4D97-AF65-F5344CB8AC3E}">
        <p14:creationId xmlns:p14="http://schemas.microsoft.com/office/powerpoint/2010/main" val="20800833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/>
    </mc:Choice>
    <mc:Fallback>
      <p:transition spd="slow" advClick="0" advTm="1600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C8B490F-44BC-010B-8EEE-28852DFBBF5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36722" y="736200"/>
            <a:ext cx="5112000" cy="557208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accent2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EF893B7-DEEE-7BC4-0E08-A5DC1576F846}"/>
              </a:ext>
            </a:extLst>
          </p:cNvPr>
          <p:cNvSpPr txBox="1"/>
          <p:nvPr/>
        </p:nvSpPr>
        <p:spPr>
          <a:xfrm>
            <a:off x="8851174" y="3187883"/>
            <a:ext cx="301302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le Castillet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 porte de Perpignan</a:t>
            </a:r>
          </a:p>
        </p:txBody>
      </p:sp>
    </p:spTree>
    <p:extLst>
      <p:ext uri="{BB962C8B-B14F-4D97-AF65-F5344CB8AC3E}">
        <p14:creationId xmlns:p14="http://schemas.microsoft.com/office/powerpoint/2010/main" val="3087928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/>
    </mc:Choice>
    <mc:Fallback>
      <p:transition spd="slow" advClick="0" advTm="1600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CA5E610-F901-2AC3-1C03-74E8A0DF4F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64585" y="502587"/>
            <a:ext cx="8062830" cy="558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F17091C-C7C7-5C87-072B-53F04CA43FDD}"/>
              </a:ext>
            </a:extLst>
          </p:cNvPr>
          <p:cNvSpPr txBox="1"/>
          <p:nvPr/>
        </p:nvSpPr>
        <p:spPr>
          <a:xfrm>
            <a:off x="4371132" y="6263973"/>
            <a:ext cx="45570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Palais des Rois de Majorque</a:t>
            </a:r>
          </a:p>
        </p:txBody>
      </p:sp>
    </p:spTree>
    <p:extLst>
      <p:ext uri="{BB962C8B-B14F-4D97-AF65-F5344CB8AC3E}">
        <p14:creationId xmlns:p14="http://schemas.microsoft.com/office/powerpoint/2010/main" val="30253887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/>
    </mc:Choice>
    <mc:Fallback>
      <p:transition spd="slow" advClick="0" advTm="1600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03066B3-23C8-9F56-AC66-CD77A0BA8A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3000" y="408107"/>
            <a:ext cx="9906000" cy="5715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E3AD892-04CD-DB4C-5C92-7B91B489AA40}"/>
              </a:ext>
            </a:extLst>
          </p:cNvPr>
          <p:cNvSpPr txBox="1"/>
          <p:nvPr/>
        </p:nvSpPr>
        <p:spPr>
          <a:xfrm>
            <a:off x="993419" y="6310500"/>
            <a:ext cx="111027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Chapelle La Funéraria dédiée à Saint Jean l’Evangéliste – Vitraux de Shirley Jaffé</a:t>
            </a:r>
          </a:p>
        </p:txBody>
      </p:sp>
    </p:spTree>
    <p:extLst>
      <p:ext uri="{BB962C8B-B14F-4D97-AF65-F5344CB8AC3E}">
        <p14:creationId xmlns:p14="http://schemas.microsoft.com/office/powerpoint/2010/main" val="40021571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/>
    </mc:Choice>
    <mc:Fallback>
      <p:transition spd="slow" advClick="0" advTm="1600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0BC9535-4807-38C4-C5DC-07D7491DF5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19706" y="419100"/>
            <a:ext cx="4514850" cy="60198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00A13BF-0A27-29A6-8FF9-2CFBFEA78CD2}"/>
              </a:ext>
            </a:extLst>
          </p:cNvPr>
          <p:cNvSpPr txBox="1"/>
          <p:nvPr/>
        </p:nvSpPr>
        <p:spPr>
          <a:xfrm>
            <a:off x="8170140" y="2983624"/>
            <a:ext cx="402186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Chapelle Funeraria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 destinée aux cérémonies funéraires</a:t>
            </a:r>
          </a:p>
        </p:txBody>
      </p:sp>
    </p:spTree>
    <p:extLst>
      <p:ext uri="{BB962C8B-B14F-4D97-AF65-F5344CB8AC3E}">
        <p14:creationId xmlns:p14="http://schemas.microsoft.com/office/powerpoint/2010/main" val="21133987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/>
    </mc:Choice>
    <mc:Fallback>
      <p:transition spd="slow" advClick="0" advTm="1600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071CB581-98F7-7E12-2D04-2AE5227BC0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7723" y="639000"/>
            <a:ext cx="8396554" cy="558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797118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/>
    </mc:Choice>
    <mc:Fallback>
      <p:transition spd="slow" advClick="0" advTm="1600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40470F7-FC89-1269-E4B1-13941238F2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11000" y="639000"/>
            <a:ext cx="8370000" cy="5580000"/>
          </a:xfrm>
          <a:prstGeom prst="rect">
            <a:avLst/>
          </a:prstGeom>
          <a:ln w="127000" cap="rnd">
            <a:solidFill>
              <a:srgbClr val="0070C0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1121121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/>
    </mc:Choice>
    <mc:Fallback>
      <p:transition spd="slow" advClick="0" advTm="1600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11C0AAE-09E4-2241-06B3-15B1A4C877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11000" y="639000"/>
            <a:ext cx="8370000" cy="5580000"/>
          </a:xfrm>
          <a:prstGeom prst="rect">
            <a:avLst/>
          </a:prstGeom>
          <a:pattFill prst="pct5">
            <a:fgClr>
              <a:srgbClr val="92D050"/>
            </a:fgClr>
            <a:bgClr>
              <a:schemeClr val="bg1"/>
            </a:bgClr>
          </a:pattFill>
          <a:ln w="114300" cmpd="tri">
            <a:solidFill>
              <a:srgbClr val="FF0000"/>
            </a:solidFill>
            <a:prstDash val="dash"/>
          </a:ln>
        </p:spPr>
      </p:pic>
    </p:spTree>
    <p:extLst>
      <p:ext uri="{BB962C8B-B14F-4D97-AF65-F5344CB8AC3E}">
        <p14:creationId xmlns:p14="http://schemas.microsoft.com/office/powerpoint/2010/main" val="32486941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/>
    </mc:Choice>
    <mc:Fallback>
      <p:transition spd="slow" advClick="0" advTm="1600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7DF8DA3-48C9-E9E2-42E6-2897514819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11000" y="639000"/>
            <a:ext cx="8370000" cy="5580000"/>
          </a:xfrm>
          <a:prstGeom prst="rect">
            <a:avLst/>
          </a:prstGeom>
          <a:ln w="114300" cmpd="tri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32600148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/>
    </mc:Choice>
    <mc:Fallback>
      <p:transition spd="slow" advClick="0" advTm="1600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ADF772B2-E81A-464F-8D9A-6C4B9779BAFF}"/>
              </a:ext>
            </a:extLst>
          </p:cNvPr>
          <p:cNvSpPr txBox="1"/>
          <p:nvPr/>
        </p:nvSpPr>
        <p:spPr>
          <a:xfrm>
            <a:off x="1367068" y="548580"/>
            <a:ext cx="9929812" cy="63094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LE CLOÏTRE CIMETIERE SAINT JEAN ou «  CAMPO SANTO »</a:t>
            </a:r>
          </a:p>
          <a:p>
            <a:endParaRPr lang="fr-FR" sz="2400" b="1" i="1" dirty="0"/>
          </a:p>
          <a:p>
            <a:r>
              <a:rPr lang="fr-FR" sz="2400" b="1" i="1" dirty="0"/>
              <a:t> a été édifié au début du 14eme siècle</a:t>
            </a:r>
          </a:p>
          <a:p>
            <a:endParaRPr lang="fr-FR" sz="2400" b="1" i="1" dirty="0"/>
          </a:p>
          <a:p>
            <a:r>
              <a:rPr lang="fr-FR" sz="2400" b="1" i="1" dirty="0"/>
              <a:t>Galeries couvertes d’un appentis de bois, soutenu par des colonnes à chapiteaux sculptés</a:t>
            </a:r>
          </a:p>
          <a:p>
            <a:endParaRPr lang="fr-FR" sz="2400" b="1" i="1" dirty="0"/>
          </a:p>
          <a:p>
            <a:r>
              <a:rPr lang="fr-FR" sz="2400" b="1" i="1" dirty="0"/>
              <a:t>Chaque Enfeu, de style gothique, est marqué d’un écusson aux armes des Familles</a:t>
            </a:r>
          </a:p>
          <a:p>
            <a:endParaRPr lang="fr-FR" sz="2400" b="1" i="1" dirty="0"/>
          </a:p>
          <a:p>
            <a:r>
              <a:rPr lang="fr-FR" sz="2400" b="1" i="1" dirty="0"/>
              <a:t>Un ossuaire central a été creusé en 1321</a:t>
            </a:r>
          </a:p>
          <a:p>
            <a:endParaRPr lang="fr-FR" sz="2400" b="1" i="1" dirty="0"/>
          </a:p>
          <a:p>
            <a:r>
              <a:rPr lang="fr-FR" sz="2400" b="1" i="1" dirty="0"/>
              <a:t>La Funéraria Chapelle dédiée à Saint Jean l’Evangéliste a été édifié fin du 14eme siècle</a:t>
            </a:r>
          </a:p>
          <a:p>
            <a:r>
              <a:rPr lang="fr-FR" sz="2400" b="1" i="1" dirty="0"/>
              <a:t>  elle est ornée de vitraux de Shirley JAFFE, le lieu était destiné aux cérémonies funéraires</a:t>
            </a:r>
          </a:p>
          <a:p>
            <a:endParaRPr lang="fr-FR" sz="2000" b="1" i="1" dirty="0"/>
          </a:p>
        </p:txBody>
      </p:sp>
    </p:spTree>
    <p:extLst>
      <p:ext uri="{BB962C8B-B14F-4D97-AF65-F5344CB8AC3E}">
        <p14:creationId xmlns:p14="http://schemas.microsoft.com/office/powerpoint/2010/main" val="21990944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/>
    </mc:Choice>
    <mc:Fallback>
      <p:transition spd="slow" advClick="0" advTm="1600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4099474-8D6E-2592-C415-EF0B42F6F74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4374" y="462720"/>
            <a:ext cx="5366399" cy="3096000"/>
          </a:xfrm>
          <a:prstGeom prst="rect">
            <a:avLst/>
          </a:prstGeom>
          <a:ln w="95250" cmpd="tri">
            <a:solidFill>
              <a:srgbClr val="FFFF00"/>
            </a:solidFill>
          </a:ln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8E3DC167-F0E7-43C8-4371-CAC4C9245DC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73626" y="3249004"/>
            <a:ext cx="5364000" cy="3094617"/>
          </a:xfrm>
          <a:prstGeom prst="rect">
            <a:avLst/>
          </a:prstGeom>
          <a:ln w="92075" cmpd="tri"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36979839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/>
    </mc:Choice>
    <mc:Fallback>
      <p:transition spd="slow" advClick="0" advTm="1600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EEBF1F7-EE5B-7D2D-7C39-296E445428E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08831" y="431330"/>
            <a:ext cx="5616000" cy="3240004"/>
          </a:xfrm>
          <a:prstGeom prst="rect">
            <a:avLst/>
          </a:prstGeom>
          <a:ln w="92075" cmpd="tri">
            <a:solidFill>
              <a:schemeClr val="bg1"/>
            </a:solidFill>
          </a:ln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02CFB914-8E66-F6A4-B513-3DDD8CAFF84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7170" y="3239634"/>
            <a:ext cx="5616000" cy="3240004"/>
          </a:xfrm>
          <a:prstGeom prst="rect">
            <a:avLst/>
          </a:prstGeom>
          <a:ln w="95250" cmpd="tri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8277985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/>
    </mc:Choice>
    <mc:Fallback>
      <p:transition spd="slow" advClick="0" advTm="1600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C4FE89E5-39D7-4B55-5B5C-E1A50AACEE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9739" y="339854"/>
            <a:ext cx="5417136" cy="3600000"/>
          </a:xfrm>
          <a:prstGeom prst="rect">
            <a:avLst/>
          </a:prstGeom>
          <a:ln w="92075" cmpd="tri">
            <a:solidFill>
              <a:srgbClr val="FFFF00"/>
            </a:solidFill>
          </a:ln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CEAA4246-07C2-9E25-4438-3A023E41209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25127" y="2984371"/>
            <a:ext cx="5396150" cy="3600000"/>
          </a:xfrm>
          <a:prstGeom prst="rect">
            <a:avLst/>
          </a:prstGeom>
          <a:ln w="88900" cmpd="tri"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4030044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/>
    </mc:Choice>
    <mc:Fallback>
      <p:transition spd="slow" advClick="0" advTm="1600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1C88825-C394-C1C2-93B8-BDB8D0FF1CA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571500"/>
            <a:ext cx="7440000" cy="5580000"/>
          </a:xfrm>
          <a:prstGeom prst="rect">
            <a:avLst/>
          </a:prstGeom>
          <a:ln w="95250" cmpd="tri">
            <a:solidFill>
              <a:srgbClr val="00B0F0"/>
            </a:solidFill>
          </a:ln>
        </p:spPr>
      </p:pic>
    </p:spTree>
    <p:extLst>
      <p:ext uri="{BB962C8B-B14F-4D97-AF65-F5344CB8AC3E}">
        <p14:creationId xmlns:p14="http://schemas.microsoft.com/office/powerpoint/2010/main" val="20173181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/>
    </mc:Choice>
    <mc:Fallback>
      <p:transition spd="slow" advClick="0" advTm="1600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FF09D77-C4AB-6FFB-68CD-A7DAFE2E6FB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64000" y="297000"/>
            <a:ext cx="6264000" cy="6264000"/>
          </a:xfrm>
          <a:prstGeom prst="rect">
            <a:avLst/>
          </a:prstGeom>
          <a:ln w="92075" cmpd="tri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21156024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/>
    </mc:Choice>
    <mc:Fallback>
      <p:transition spd="slow" advClick="0" advTm="1600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6EBE83BA-EC60-F0B9-0914-5707F11EA26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4820" y="459000"/>
            <a:ext cx="10482359" cy="5940000"/>
          </a:xfrm>
          <a:prstGeom prst="rect">
            <a:avLst/>
          </a:prstGeom>
          <a:ln w="57150">
            <a:solidFill>
              <a:srgbClr val="7030A0"/>
            </a:solidFill>
            <a:prstDash val="sysDash"/>
          </a:ln>
        </p:spPr>
      </p:pic>
    </p:spTree>
    <p:extLst>
      <p:ext uri="{BB962C8B-B14F-4D97-AF65-F5344CB8AC3E}">
        <p14:creationId xmlns:p14="http://schemas.microsoft.com/office/powerpoint/2010/main" val="39256657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/>
    </mc:Choice>
    <mc:Fallback>
      <p:transition spd="slow" advClick="0" advTm="16000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90C529E-B90F-6364-9C6F-BCA1ABEA8DE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8837" y="473594"/>
            <a:ext cx="11314286" cy="5940000"/>
          </a:xfrm>
          <a:prstGeom prst="rect">
            <a:avLst/>
          </a:prstGeom>
          <a:ln w="57150">
            <a:solidFill>
              <a:srgbClr val="FFFF00"/>
            </a:solidFill>
            <a:prstDash val="sysDash"/>
          </a:ln>
        </p:spPr>
      </p:pic>
    </p:spTree>
    <p:extLst>
      <p:ext uri="{BB962C8B-B14F-4D97-AF65-F5344CB8AC3E}">
        <p14:creationId xmlns:p14="http://schemas.microsoft.com/office/powerpoint/2010/main" val="26577855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/>
    </mc:Choice>
    <mc:Fallback>
      <p:transition spd="slow" advClick="0" advTm="16000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CA96A97-5B92-BE8B-938D-E509B36FAF8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4820" y="459000"/>
            <a:ext cx="10482359" cy="5940000"/>
          </a:xfrm>
          <a:prstGeom prst="rect">
            <a:avLst/>
          </a:prstGeom>
          <a:ln w="57150">
            <a:solidFill>
              <a:schemeClr val="bg1"/>
            </a:solidFill>
            <a:prstDash val="sysDash"/>
          </a:ln>
        </p:spPr>
      </p:pic>
    </p:spTree>
    <p:extLst>
      <p:ext uri="{BB962C8B-B14F-4D97-AF65-F5344CB8AC3E}">
        <p14:creationId xmlns:p14="http://schemas.microsoft.com/office/powerpoint/2010/main" val="5185321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/>
    </mc:Choice>
    <mc:Fallback>
      <p:transition spd="slow" advClick="0" advTm="16000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0DA7DEC-E8E6-9FA4-DA47-2FC607909F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000" y="279000"/>
            <a:ext cx="9450000" cy="630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24022224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/>
    </mc:Choice>
    <mc:Fallback>
      <p:transition spd="slow" advClick="0" advTm="16000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FC262E8-F1AA-040B-4A22-1C4E1F1BBB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9100" y="459000"/>
            <a:ext cx="10513800" cy="594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153379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/>
    </mc:Choice>
    <mc:Fallback>
      <p:transition spd="slow" advClick="0" advTm="16000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BD3C8D0-E92C-6CBB-DBD3-AABA5D50C1D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60731" y="531000"/>
            <a:ext cx="5796000" cy="5796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218BBC5-CE7E-11DD-F177-CEF6EDF6EE1D}"/>
              </a:ext>
            </a:extLst>
          </p:cNvPr>
          <p:cNvSpPr txBox="1"/>
          <p:nvPr/>
        </p:nvSpPr>
        <p:spPr>
          <a:xfrm>
            <a:off x="7944144" y="1073724"/>
            <a:ext cx="3597640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Festival Musical</a:t>
            </a:r>
          </a:p>
          <a:p>
            <a:endParaRPr lang="fr-FR" sz="2400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Au CAMPO SANTO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 de PERPIGNAN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Clichés de la Ville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 Photos du Cloître Saint Jean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  lieu des spectacles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Reportage sur l’événement</a:t>
            </a:r>
          </a:p>
        </p:txBody>
      </p:sp>
    </p:spTree>
    <p:extLst>
      <p:ext uri="{BB962C8B-B14F-4D97-AF65-F5344CB8AC3E}">
        <p14:creationId xmlns:p14="http://schemas.microsoft.com/office/powerpoint/2010/main" val="6455795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/>
    </mc:Choice>
    <mc:Fallback>
      <p:transition spd="slow" advClick="0" advTm="16000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BADDE7E7-E1CB-F843-09C9-3BC375925DCF}"/>
              </a:ext>
            </a:extLst>
          </p:cNvPr>
          <p:cNvSpPr txBox="1"/>
          <p:nvPr/>
        </p:nvSpPr>
        <p:spPr>
          <a:xfrm>
            <a:off x="1789611" y="1449977"/>
            <a:ext cx="1149531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Sur Une Suggestion De </a:t>
            </a:r>
            <a:r>
              <a:rPr lang="fr-FR" sz="2800" b="1" dirty="0" err="1">
                <a:solidFill>
                  <a:srgbClr val="FFFF00"/>
                </a:solidFill>
              </a:rPr>
              <a:t>JackDidier</a:t>
            </a:r>
            <a:r>
              <a:rPr lang="fr-FR" sz="2800" b="1" dirty="0">
                <a:solidFill>
                  <a:srgbClr val="FFFF00"/>
                </a:solidFill>
              </a:rPr>
              <a:t> Lorient Vous A Présenté </a:t>
            </a:r>
          </a:p>
          <a:p>
            <a:r>
              <a:rPr lang="fr-FR" sz="2800" b="1" dirty="0">
                <a:solidFill>
                  <a:srgbClr val="FFFF00"/>
                </a:solidFill>
              </a:rPr>
              <a:t>Festival Campo Santo à Perpignan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F3247A4E-CD22-A70B-684C-D1D79311DB28}"/>
              </a:ext>
            </a:extLst>
          </p:cNvPr>
          <p:cNvSpPr txBox="1"/>
          <p:nvPr/>
        </p:nvSpPr>
        <p:spPr>
          <a:xfrm>
            <a:off x="3892731" y="3429000"/>
            <a:ext cx="96142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DF53413C-77FF-B58E-B6BF-BF4768173AD7}"/>
              </a:ext>
            </a:extLst>
          </p:cNvPr>
          <p:cNvSpPr txBox="1"/>
          <p:nvPr/>
        </p:nvSpPr>
        <p:spPr>
          <a:xfrm>
            <a:off x="5577840" y="4885509"/>
            <a:ext cx="88566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34043733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/>
    </mc:Choice>
    <mc:Fallback>
      <p:transition spd="slow" advClick="0" advTm="16000"/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83</TotalTime>
  <Words>295</Words>
  <Application>Microsoft Office PowerPoint</Application>
  <PresentationFormat>Grand écran</PresentationFormat>
  <Paragraphs>62</Paragraphs>
  <Slides>27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27</vt:i4>
      </vt:variant>
    </vt:vector>
  </HeadingPairs>
  <TitlesOfParts>
    <vt:vector size="31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micro</dc:creator>
  <cp:lastModifiedBy>Daniel Moulac</cp:lastModifiedBy>
  <cp:revision>6</cp:revision>
  <dcterms:created xsi:type="dcterms:W3CDTF">2025-02-10T19:56:51Z</dcterms:created>
  <dcterms:modified xsi:type="dcterms:W3CDTF">2025-02-11T10:19:25Z</dcterms:modified>
</cp:coreProperties>
</file>