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61" r:id="rId4"/>
    <p:sldId id="262" r:id="rId5"/>
    <p:sldId id="263" r:id="rId6"/>
    <p:sldId id="264" r:id="rId7"/>
    <p:sldId id="265" r:id="rId8"/>
    <p:sldId id="266" r:id="rId9"/>
    <p:sldId id="267" r:id="rId10"/>
    <p:sldId id="268" r:id="rId11"/>
    <p:sldId id="269" r:id="rId12"/>
    <p:sldId id="270" r:id="rId13"/>
    <p:sldId id="271" r:id="rId14"/>
    <p:sldId id="273" r:id="rId15"/>
    <p:sldId id="258" r:id="rId16"/>
    <p:sldId id="259" r:id="rId17"/>
    <p:sldId id="272" r:id="rId18"/>
    <p:sldId id="274" r:id="rId19"/>
    <p:sldId id="275"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Pd8OQ3i5pwDAKK72UoByQ==" hashData="LSmUA4Nnyx8wLzWqqUmuCtlUH/NFkg6vNHaWuQbPkT5BWFFCognOUNCoRY1x3U3g/DLtNbUDiEX1zvJFqRaGX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1994829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418235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844215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DDBB6A0-B73B-44B0-B0F8-31F0F6DF18B2}"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42361684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DDBB6A0-B73B-44B0-B0F8-31F0F6DF18B2}" type="datetimeFigureOut">
              <a:rPr lang="fr-FR" smtClean="0"/>
              <a:t>27/01/2025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14064603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7DDBB6A0-B73B-44B0-B0F8-31F0F6DF18B2}" type="datetimeFigureOut">
              <a:rPr lang="fr-FR" smtClean="0"/>
              <a:t>27/01/2025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16601205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DDBB6A0-B73B-44B0-B0F8-31F0F6DF18B2}" type="datetimeFigureOut">
              <a:rPr lang="fr-FR" smtClean="0"/>
              <a:t>27/01/2025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3238279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DDBB6A0-B73B-44B0-B0F8-31F0F6DF18B2}"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2440478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7DDBB6A0-B73B-44B0-B0F8-31F0F6DF18B2}" type="datetimeFigureOut">
              <a:rPr lang="fr-FR" smtClean="0"/>
              <a:t>27/01/2025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40066832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117665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0A4F236-2E24-4996-8BD3-2EA3B7F03140}" type="slidenum">
              <a:rPr lang="fr-FR" smtClean="0"/>
              <a:t>‹N°›</a:t>
            </a:fld>
            <a:endParaRPr lang="fr-FR"/>
          </a:p>
        </p:txBody>
      </p:sp>
    </p:spTree>
    <p:extLst>
      <p:ext uri="{BB962C8B-B14F-4D97-AF65-F5344CB8AC3E}">
        <p14:creationId xmlns:p14="http://schemas.microsoft.com/office/powerpoint/2010/main" val="1042779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54000">
              <a:srgbClr val="FFFF00"/>
            </a:gs>
            <a:gs pos="100000">
              <a:srgbClr val="FF0000"/>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DBB6A0-B73B-44B0-B0F8-31F0F6DF18B2}" type="datetimeFigureOut">
              <a:rPr lang="fr-FR" smtClean="0"/>
              <a:t>27/01/2025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A4F236-2E24-4996-8BD3-2EA3B7F03140}" type="slidenum">
              <a:rPr lang="fr-FR" smtClean="0"/>
              <a:t>‹N°›</a:t>
            </a:fld>
            <a:endParaRPr lang="fr-FR"/>
          </a:p>
        </p:txBody>
      </p:sp>
    </p:spTree>
    <p:extLst>
      <p:ext uri="{BB962C8B-B14F-4D97-AF65-F5344CB8AC3E}">
        <p14:creationId xmlns:p14="http://schemas.microsoft.com/office/powerpoint/2010/main" val="23357635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1.wdp"/><Relationship Id="rId5" Type="http://schemas.openxmlformats.org/officeDocument/2006/relationships/image" Target="../media/image2.png"/><Relationship Id="rId10" Type="http://schemas.openxmlformats.org/officeDocument/2006/relationships/image" Target="../media/image6.png"/><Relationship Id="rId4" Type="http://schemas.openxmlformats.org/officeDocument/2006/relationships/image" Target="../media/image1.jpg"/><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20.png"/><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hyperlink" Target="https://es.wikipedia.org/wiki/Valladolid" TargetMode="External"/><Relationship Id="rId3" Type="http://schemas.openxmlformats.org/officeDocument/2006/relationships/hyperlink" Target="https://es.wikipedia.org/wiki/Modernismo_en_Cartagena_y_La_Uni%C3%B3n" TargetMode="External"/><Relationship Id="rId7" Type="http://schemas.openxmlformats.org/officeDocument/2006/relationships/hyperlink" Target="https://es.wikipedia.org/wiki/Arquitecto" TargetMode="External"/><Relationship Id="rId12"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hyperlink" Target="https://es.wikipedia.org/wiki/Espa%C3%B1a" TargetMode="External"/><Relationship Id="rId11" Type="http://schemas.openxmlformats.org/officeDocument/2006/relationships/hyperlink" Target="https://es.wikipedia.org/wiki/Zinc" TargetMode="External"/><Relationship Id="rId5" Type="http://schemas.openxmlformats.org/officeDocument/2006/relationships/hyperlink" Target="https://es.wikipedia.org/wiki/Regi%C3%B3n_de_Murcia" TargetMode="External"/><Relationship Id="rId10" Type="http://schemas.openxmlformats.org/officeDocument/2006/relationships/hyperlink" Target="https://es.wikipedia.org/wiki/M%C3%A1rmol" TargetMode="External"/><Relationship Id="rId4" Type="http://schemas.openxmlformats.org/officeDocument/2006/relationships/hyperlink" Target="https://es.wikipedia.org/wiki/Cartagena_(Espa%C3%B1a)" TargetMode="External"/><Relationship Id="rId9" Type="http://schemas.openxmlformats.org/officeDocument/2006/relationships/hyperlink" Target="https://es.wikipedia.org/w/index.php?title=Tom%C3%A1s_Rico_Valarino&amp;action=edit&amp;redlink=1"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36.png"/><Relationship Id="rId1" Type="http://schemas.openxmlformats.org/officeDocument/2006/relationships/slideLayout" Target="../slideLayouts/slideLayout7.xml"/><Relationship Id="rId5" Type="http://schemas.openxmlformats.org/officeDocument/2006/relationships/hyperlink" Target="https://en.wikipedia.org/wiki/en:Miguel_Primo_de_Rivera" TargetMode="External"/><Relationship Id="rId4" Type="http://schemas.openxmlformats.org/officeDocument/2006/relationships/hyperlink" Target="https://en.wikipedia.org/wiki/fr:Carthag%C3%A8ne_(Espagn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g"/><Relationship Id="rId1" Type="http://schemas.openxmlformats.org/officeDocument/2006/relationships/slideLayout" Target="../slideLayouts/slideLayout7.xml"/><Relationship Id="rId5" Type="http://schemas.openxmlformats.org/officeDocument/2006/relationships/image" Target="../media/image39.gif"/><Relationship Id="rId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26" name="Picture 2" descr="Spain Cartagena Fridge Magnet Fridge Sticker Collection Decorative Magnet  Travel Souvenir Heart Shape Crystal Glass : Amazon.de: Home &amp; Kitchen"/>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9780" b="94511" l="599" r="96707"/>
                    </a14:imgEffect>
                  </a14:imgLayer>
                </a14:imgProps>
              </a:ext>
              <a:ext uri="{28A0092B-C50C-407E-A947-70E740481C1C}">
                <a14:useLocalDpi xmlns:a14="http://schemas.microsoft.com/office/drawing/2010/main" val="0"/>
              </a:ext>
            </a:extLst>
          </a:blip>
          <a:srcRect/>
          <a:stretch>
            <a:fillRect/>
          </a:stretch>
        </p:blipFill>
        <p:spPr bwMode="auto">
          <a:xfrm rot="229932">
            <a:off x="3215174" y="261025"/>
            <a:ext cx="5508000" cy="5508001"/>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7">
            <a:biLevel thresh="75000"/>
            <a:extLst>
              <a:ext uri="{28A0092B-C50C-407E-A947-70E740481C1C}">
                <a14:useLocalDpi xmlns:a14="http://schemas.microsoft.com/office/drawing/2010/main" val="0"/>
              </a:ext>
            </a:extLst>
          </a:blip>
          <a:stretch>
            <a:fillRect/>
          </a:stretch>
        </p:blipFill>
        <p:spPr>
          <a:xfrm>
            <a:off x="407394" y="1396396"/>
            <a:ext cx="3237257" cy="3237257"/>
          </a:xfrm>
          <a:prstGeom prst="rect">
            <a:avLst/>
          </a:prstGeom>
        </p:spPr>
      </p:pic>
      <p:pic>
        <p:nvPicPr>
          <p:cNvPr id="4" name="Image 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056960" y="4034175"/>
            <a:ext cx="1980000" cy="2238868"/>
          </a:xfrm>
          <a:prstGeom prst="rect">
            <a:avLst/>
          </a:prstGeom>
          <a:effectLst>
            <a:softEdge rad="127000"/>
          </a:effectLst>
        </p:spPr>
      </p:pic>
      <p:pic>
        <p:nvPicPr>
          <p:cNvPr id="5" name="Imag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81430" y="241330"/>
            <a:ext cx="1298448" cy="1444752"/>
          </a:xfrm>
          <a:prstGeom prst="rect">
            <a:avLst/>
          </a:prstGeom>
        </p:spPr>
      </p:pic>
      <p:pic>
        <p:nvPicPr>
          <p:cNvPr id="6" name="10 - Senorita XXX (Remastered) [Bonus Track] - Rodrigo y Gabriela - 201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748375738"/>
      </p:ext>
    </p:extLst>
  </p:cSld>
  <p:clrMapOvr>
    <a:masterClrMapping/>
  </p:clrMapOvr>
  <mc:AlternateContent xmlns:mc="http://schemas.openxmlformats.org/markup-compatibility/2006" xmlns:p14="http://schemas.microsoft.com/office/powerpoint/2010/main">
    <mc:Choice Requires="p14">
      <p:transition spd="slow" p14:dur="2000" advTm="5615"/>
    </mc:Choice>
    <mc:Fallback xmlns="">
      <p:transition spd="slow" advTm="56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repeatCount="indefinite" fill="hold" nodeType="withEffect">
                                  <p:stCondLst>
                                    <p:cond delay="0"/>
                                  </p:stCondLst>
                                  <p:childTnLst>
                                    <p:animEffect transition="out" filter="fade">
                                      <p:cBhvr>
                                        <p:cTn id="6" dur="1000" tmFilter="0, 0; .2, .5; .8, .5; 1, 0"/>
                                        <p:tgtEl>
                                          <p:spTgt spid="1026"/>
                                        </p:tgtEl>
                                      </p:cBhvr>
                                    </p:animEffect>
                                    <p:animScale>
                                      <p:cBhvr>
                                        <p:cTn id="7" dur="500" autoRev="1" fill="hold"/>
                                        <p:tgtEl>
                                          <p:spTgt spid="1026"/>
                                        </p:tgtEl>
                                      </p:cBhvr>
                                      <p:by x="105000" y="105000"/>
                                    </p:animScale>
                                  </p:childTnLst>
                                </p:cTn>
                              </p:par>
                            </p:childTnLst>
                          </p:cTn>
                        </p:par>
                        <p:par>
                          <p:cTn id="8" fill="hold">
                            <p:stCondLst>
                              <p:cond delay="1000"/>
                            </p:stCondLst>
                            <p:childTnLst>
                              <p:par>
                                <p:cTn id="9" presetID="1" presetClass="mediacall" presetSubtype="0" fill="hold" nodeType="afterEffect">
                                  <p:stCondLst>
                                    <p:cond delay="0"/>
                                  </p:stCondLst>
                                  <p:childTnLst>
                                    <p:cmd type="call" cmd="playFrom(0.0)">
                                      <p:cBhvr>
                                        <p:cTn id="10"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1065"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5" name="ZoneTexte 4"/>
          <p:cNvSpPr txBox="1"/>
          <p:nvPr/>
        </p:nvSpPr>
        <p:spPr>
          <a:xfrm>
            <a:off x="4437530" y="519954"/>
            <a:ext cx="2393577" cy="369332"/>
          </a:xfrm>
          <a:prstGeom prst="rect">
            <a:avLst/>
          </a:prstGeom>
          <a:noFill/>
        </p:spPr>
        <p:txBody>
          <a:bodyPr wrap="square" rtlCol="0">
            <a:spAutoFit/>
          </a:bodyPr>
          <a:lstStyle/>
          <a:p>
            <a:r>
              <a:rPr lang="fr-FR" dirty="0" smtClean="0"/>
              <a:t>Place Alfonso XII</a:t>
            </a:r>
            <a:endParaRPr lang="fr-FR" dirty="0"/>
          </a:p>
        </p:txBody>
      </p:sp>
    </p:spTree>
    <p:extLst>
      <p:ext uri="{BB962C8B-B14F-4D97-AF65-F5344CB8AC3E}">
        <p14:creationId xmlns:p14="http://schemas.microsoft.com/office/powerpoint/2010/main" val="192072762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1366200"/>
            <a:ext cx="12204000" cy="5491800"/>
          </a:xfrm>
          <a:prstGeom prst="rect">
            <a:avLst/>
          </a:prstGeom>
        </p:spPr>
      </p:pic>
      <p:sp>
        <p:nvSpPr>
          <p:cNvPr id="3" name="Rectangle 2"/>
          <p:cNvSpPr/>
          <p:nvPr/>
        </p:nvSpPr>
        <p:spPr>
          <a:xfrm>
            <a:off x="0" y="288982"/>
            <a:ext cx="12192000" cy="1077218"/>
          </a:xfrm>
          <a:prstGeom prst="rect">
            <a:avLst/>
          </a:prstGeom>
        </p:spPr>
        <p:txBody>
          <a:bodyPr wrap="square">
            <a:spAutoFit/>
          </a:bodyPr>
          <a:lstStyle/>
          <a:p>
            <a:r>
              <a:rPr lang="fr-FR" sz="1600" i="1" dirty="0">
                <a:solidFill>
                  <a:srgbClr val="3A3A3A"/>
                </a:solidFill>
                <a:latin typeface="Martel"/>
              </a:rPr>
              <a:t>Carthagène est l’une des villes les plus étonnantes de la côte méditerranéenne, en particulier pour ceux qui s’intéressent à l’histoire. Elle possède de nombreuses ruines romaines et un riche passé maritime. Avec l’un des plus grands ports naturels au monde et de riches mines de minéraux, Carthagène est un lieu prisé depuis des millénaires. Aujourd’hui, cette ville de la région de Murcie est réputée pour son impressionnant théâtre romain, son architecture moderniste, son port naturel ou encore sa magnifique vieille ville.</a:t>
            </a:r>
            <a:endParaRPr lang="fr-FR" sz="1600" dirty="0"/>
          </a:p>
        </p:txBody>
      </p:sp>
    </p:spTree>
    <p:extLst>
      <p:ext uri="{BB962C8B-B14F-4D97-AF65-F5344CB8AC3E}">
        <p14:creationId xmlns:p14="http://schemas.microsoft.com/office/powerpoint/2010/main" val="3254014778"/>
      </p:ext>
    </p:extLst>
  </p:cSld>
  <p:clrMapOvr>
    <a:masterClrMapping/>
  </p:clrMapOvr>
  <mc:AlternateContent xmlns:mc="http://schemas.openxmlformats.org/markup-compatibility/2006" xmlns:p14="http://schemas.microsoft.com/office/powerpoint/2010/main">
    <mc:Choice Requires="p14">
      <p:transition spd="slow" p14:dur="2000" advTm="19000"/>
    </mc:Choice>
    <mc:Fallback xmlns="">
      <p:transition spd="slow" advTm="19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07121" y="0"/>
            <a:ext cx="3072384"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81" y="1917000"/>
            <a:ext cx="8784000" cy="4941000"/>
          </a:xfrm>
          <a:prstGeom prst="rect">
            <a:avLst/>
          </a:prstGeom>
        </p:spPr>
      </p:pic>
      <p:sp>
        <p:nvSpPr>
          <p:cNvPr id="4" name="ZoneTexte 3"/>
          <p:cNvSpPr txBox="1"/>
          <p:nvPr/>
        </p:nvSpPr>
        <p:spPr>
          <a:xfrm>
            <a:off x="939338" y="432262"/>
            <a:ext cx="7464829" cy="646331"/>
          </a:xfrm>
          <a:prstGeom prst="rect">
            <a:avLst/>
          </a:prstGeom>
          <a:noFill/>
        </p:spPr>
        <p:txBody>
          <a:bodyPr wrap="square" rtlCol="0">
            <a:spAutoFit/>
          </a:bodyPr>
          <a:lstStyle/>
          <a:p>
            <a:r>
              <a:rPr lang="fr-FR" dirty="0" smtClean="0"/>
              <a:t>EL ZULO: statue de Victor Ochoa à Cartagena la statue est un hommage aux victimes du terrorisme.</a:t>
            </a:r>
            <a:endParaRPr lang="fr-FR" dirty="0"/>
          </a:p>
        </p:txBody>
      </p:sp>
    </p:spTree>
    <p:extLst>
      <p:ext uri="{BB962C8B-B14F-4D97-AF65-F5344CB8AC3E}">
        <p14:creationId xmlns:p14="http://schemas.microsoft.com/office/powerpoint/2010/main" val="3579344566"/>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0"/>
            <a:ext cx="12204000" cy="6858000"/>
          </a:xfrm>
          <a:prstGeom prst="rect">
            <a:avLst/>
          </a:prstGeom>
        </p:spPr>
      </p:pic>
    </p:spTree>
    <p:extLst>
      <p:ext uri="{BB962C8B-B14F-4D97-AF65-F5344CB8AC3E}">
        <p14:creationId xmlns:p14="http://schemas.microsoft.com/office/powerpoint/2010/main" val="125399143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13128"/>
          <a:stretch/>
        </p:blipFill>
        <p:spPr>
          <a:xfrm>
            <a:off x="74815" y="1596044"/>
            <a:ext cx="8609524" cy="5261956"/>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40368" y="0"/>
            <a:ext cx="3072384" cy="6858000"/>
          </a:xfrm>
          <a:prstGeom prst="rect">
            <a:avLst/>
          </a:prstGeom>
        </p:spPr>
      </p:pic>
      <p:sp>
        <p:nvSpPr>
          <p:cNvPr id="4" name="Rectangle 3"/>
          <p:cNvSpPr/>
          <p:nvPr/>
        </p:nvSpPr>
        <p:spPr>
          <a:xfrm>
            <a:off x="0" y="58295"/>
            <a:ext cx="9069185" cy="1569660"/>
          </a:xfrm>
          <a:prstGeom prst="rect">
            <a:avLst/>
          </a:prstGeom>
        </p:spPr>
        <p:txBody>
          <a:bodyPr wrap="square">
            <a:spAutoFit/>
          </a:bodyPr>
          <a:lstStyle/>
          <a:p>
            <a:r>
              <a:rPr lang="fr-FR" sz="1600" dirty="0">
                <a:latin typeface="Montserrat" panose="02000505000000020004" pitchFamily="2" charset="0"/>
              </a:rPr>
              <a:t>Les </a:t>
            </a:r>
            <a:r>
              <a:rPr lang="fr-FR" sz="1600" b="1" dirty="0">
                <a:latin typeface="Montserrat" panose="02000505000000020004" pitchFamily="2" charset="0"/>
              </a:rPr>
              <a:t>douze pièces d'artillerie</a:t>
            </a:r>
            <a:r>
              <a:rPr lang="fr-FR" sz="1600" dirty="0">
                <a:latin typeface="Montserrat" panose="02000505000000020004" pitchFamily="2" charset="0"/>
              </a:rPr>
              <a:t> sont installées sur des socles en béton devant la façade de l'ancienne Caserne d'Entraînement de la Marine. Les canons font partie de l'exposition permanente du </a:t>
            </a:r>
            <a:r>
              <a:rPr lang="fr-FR" sz="1600" dirty="0" smtClean="0">
                <a:latin typeface="Montserrat" panose="02000505000000020004" pitchFamily="2" charset="0"/>
              </a:rPr>
              <a:t>musée. Il </a:t>
            </a:r>
            <a:r>
              <a:rPr lang="fr-FR" sz="1600" dirty="0">
                <a:latin typeface="Montserrat" panose="02000505000000020004" pitchFamily="2" charset="0"/>
              </a:rPr>
              <a:t>s'agit de pièces pesant des centaines de kilos qui ont été retirées de la flotte espagnole. Ces douze pièces sont issues d'une </a:t>
            </a:r>
            <a:r>
              <a:rPr lang="fr-FR" sz="1600" b="1" dirty="0">
                <a:latin typeface="Montserrat" panose="02000505000000020004" pitchFamily="2" charset="0"/>
              </a:rPr>
              <a:t>collection de canons navals des XVIIIe et XIXe siècles</a:t>
            </a:r>
            <a:r>
              <a:rPr lang="fr-FR" sz="1600" dirty="0">
                <a:latin typeface="Montserrat" panose="02000505000000020004" pitchFamily="2" charset="0"/>
              </a:rPr>
              <a:t> d'origines différentes, comme en témoignent les boucliers gravés sur leurs </a:t>
            </a:r>
            <a:r>
              <a:rPr lang="fr-FR" sz="1600" dirty="0" smtClean="0">
                <a:latin typeface="Montserrat" panose="02000505000000020004" pitchFamily="2" charset="0"/>
              </a:rPr>
              <a:t>canons</a:t>
            </a:r>
            <a:r>
              <a:rPr lang="fr-FR" sz="1600" dirty="0">
                <a:latin typeface="Montserrat" panose="02000505000000020004" pitchFamily="2" charset="0"/>
              </a:rPr>
              <a:t>.</a:t>
            </a:r>
            <a:endParaRPr lang="fr-FR" sz="1600" b="0" i="0" dirty="0">
              <a:effectLst/>
              <a:latin typeface="Montserrat" panose="02000505000000020004" pitchFamily="2" charset="0"/>
            </a:endParaRPr>
          </a:p>
        </p:txBody>
      </p:sp>
    </p:spTree>
    <p:extLst>
      <p:ext uri="{BB962C8B-B14F-4D97-AF65-F5344CB8AC3E}">
        <p14:creationId xmlns:p14="http://schemas.microsoft.com/office/powerpoint/2010/main" val="2361785193"/>
      </p:ext>
    </p:extLst>
  </p:cSld>
  <p:clrMapOvr>
    <a:masterClrMapping/>
  </p:clrMapOvr>
  <mc:AlternateContent xmlns:mc="http://schemas.openxmlformats.org/markup-compatibility/2006" xmlns:p14="http://schemas.microsoft.com/office/powerpoint/2010/main">
    <mc:Choice Requires="p14">
      <p:transition spd="slow" p14:dur="2000" advTm="15876"/>
    </mc:Choice>
    <mc:Fallback xmlns="">
      <p:transition spd="slow" advTm="1587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colorTemperature colorTemp="72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3164712" y="2730419"/>
            <a:ext cx="3600000" cy="3872857"/>
          </a:xfrm>
          <a:prstGeom prst="rect">
            <a:avLst/>
          </a:prstGeom>
          <a:ln w="88900" cap="sq" cmpd="thickThin">
            <a:solidFill>
              <a:srgbClr val="000000"/>
            </a:solidFill>
            <a:prstDash val="solid"/>
            <a:miter lim="800000"/>
          </a:ln>
          <a:effectLst>
            <a:innerShdw blurRad="76200">
              <a:srgbClr val="000000"/>
            </a:innerShdw>
          </a:effectLst>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86590" y="83131"/>
            <a:ext cx="5220000" cy="6597602"/>
          </a:xfrm>
          <a:prstGeom prst="rect">
            <a:avLst/>
          </a:prstGeom>
          <a:ln w="88900" cap="sq" cmpd="thickThin">
            <a:solidFill>
              <a:srgbClr val="000000"/>
            </a:solidFill>
            <a:prstDash val="solid"/>
            <a:miter lim="800000"/>
          </a:ln>
          <a:effectLst>
            <a:innerShdw blurRad="76200">
              <a:srgbClr val="000000"/>
            </a:innerShdw>
          </a:effectLst>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31967" y="91447"/>
            <a:ext cx="2736000" cy="2494041"/>
          </a:xfrm>
          <a:prstGeom prst="rect">
            <a:avLst/>
          </a:prstGeom>
          <a:ln w="88900" cap="sq" cmpd="thickThin">
            <a:solidFill>
              <a:srgbClr val="000000"/>
            </a:solidFill>
            <a:prstDash val="solid"/>
            <a:miter lim="800000"/>
          </a:ln>
          <a:effectLst>
            <a:innerShdw blurRad="76200">
              <a:srgbClr val="000000"/>
            </a:innerShdw>
          </a:effectLst>
        </p:spPr>
      </p:pic>
      <p:pic>
        <p:nvPicPr>
          <p:cNvPr id="6" name="Imag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1344" y="91447"/>
            <a:ext cx="2952000" cy="6589286"/>
          </a:xfrm>
          <a:prstGeom prst="rect">
            <a:avLst/>
          </a:prstGeom>
          <a:ln w="88900" cap="sq" cmpd="thickThin">
            <a:solidFill>
              <a:srgbClr val="000000"/>
            </a:solidFill>
            <a:prstDash val="solid"/>
            <a:miter lim="800000"/>
          </a:ln>
          <a:effectLst>
            <a:innerShdw blurRad="76200">
              <a:srgbClr val="000000"/>
            </a:innerShdw>
          </a:effectLst>
        </p:spPr>
      </p:pic>
      <p:sp>
        <p:nvSpPr>
          <p:cNvPr id="7" name="Rectangle 6"/>
          <p:cNvSpPr/>
          <p:nvPr/>
        </p:nvSpPr>
        <p:spPr>
          <a:xfrm>
            <a:off x="1210886" y="5879451"/>
            <a:ext cx="8897390" cy="646331"/>
          </a:xfrm>
          <a:prstGeom prst="rect">
            <a:avLst/>
          </a:prstGeom>
        </p:spPr>
        <p:txBody>
          <a:bodyPr wrap="square">
            <a:spAutoFit/>
          </a:bodyPr>
          <a:lstStyle/>
          <a:p>
            <a:r>
              <a:rPr lang="fr-FR" b="1" i="1" dirty="0">
                <a:solidFill>
                  <a:schemeClr val="bg1"/>
                </a:solidFill>
                <a:latin typeface="Arial" panose="020B0604020202020204" pitchFamily="34" charset="0"/>
              </a:rPr>
              <a:t>Dans la ville, on trouve des personnages sculptures au beau milieu de la rue piétonne, ou ici sur la promenade qui longe la mer</a:t>
            </a:r>
            <a:r>
              <a:rPr lang="fr-FR" b="1" dirty="0">
                <a:solidFill>
                  <a:schemeClr val="bg1"/>
                </a:solidFill>
                <a:latin typeface="Arial" panose="020B0604020202020204" pitchFamily="34" charset="0"/>
              </a:rPr>
              <a:t>. </a:t>
            </a:r>
            <a:endParaRPr lang="fr-FR" b="1" dirty="0">
              <a:solidFill>
                <a:schemeClr val="bg1"/>
              </a:solidFill>
            </a:endParaRPr>
          </a:p>
        </p:txBody>
      </p:sp>
    </p:spTree>
    <p:extLst>
      <p:ext uri="{BB962C8B-B14F-4D97-AF65-F5344CB8AC3E}">
        <p14:creationId xmlns:p14="http://schemas.microsoft.com/office/powerpoint/2010/main" val="336696812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005" y="2"/>
            <a:ext cx="5580000" cy="3453943"/>
          </a:xfrm>
          <a:prstGeom prst="rect">
            <a:avLst/>
          </a:prstGeom>
        </p:spPr>
      </p:pic>
      <p:pic>
        <p:nvPicPr>
          <p:cNvPr id="3" name="Image 2"/>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r="10152"/>
          <a:stretch/>
        </p:blipFill>
        <p:spPr>
          <a:xfrm>
            <a:off x="7415232" y="0"/>
            <a:ext cx="4610234" cy="6858000"/>
          </a:xfrm>
          <a:prstGeom prst="rect">
            <a:avLst/>
          </a:prstGeom>
        </p:spPr>
      </p:pic>
      <p:sp>
        <p:nvSpPr>
          <p:cNvPr id="4" name="Rectangle 3"/>
          <p:cNvSpPr/>
          <p:nvPr/>
        </p:nvSpPr>
        <p:spPr>
          <a:xfrm>
            <a:off x="5713001" y="1116276"/>
            <a:ext cx="1702231" cy="1815882"/>
          </a:xfrm>
          <a:prstGeom prst="rect">
            <a:avLst/>
          </a:prstGeom>
        </p:spPr>
        <p:txBody>
          <a:bodyPr wrap="square">
            <a:spAutoFit/>
          </a:bodyPr>
          <a:lstStyle/>
          <a:p>
            <a:r>
              <a:rPr lang="fr-FR" sz="1600" b="1" dirty="0">
                <a:solidFill>
                  <a:srgbClr val="4A4A4A"/>
                </a:solidFill>
                <a:latin typeface="Montserrat" panose="02000505000000020004" pitchFamily="2" charset="0"/>
              </a:rPr>
              <a:t>Le sous-marin d'Isaac </a:t>
            </a:r>
            <a:r>
              <a:rPr lang="fr-FR" sz="1600" b="1" dirty="0" err="1" smtClean="0">
                <a:solidFill>
                  <a:srgbClr val="4A4A4A"/>
                </a:solidFill>
                <a:latin typeface="Montserrat" panose="02000505000000020004" pitchFamily="2" charset="0"/>
              </a:rPr>
              <a:t>Peral</a:t>
            </a:r>
            <a:r>
              <a:rPr lang="fr-FR" sz="1600" b="1" dirty="0" smtClean="0">
                <a:solidFill>
                  <a:srgbClr val="4A4A4A"/>
                </a:solidFill>
                <a:latin typeface="Montserrat" panose="02000505000000020004" pitchFamily="2" charset="0"/>
              </a:rPr>
              <a:t>:</a:t>
            </a:r>
          </a:p>
          <a:p>
            <a:endParaRPr lang="fr-FR" sz="1600" b="1" dirty="0" smtClean="0">
              <a:solidFill>
                <a:srgbClr val="4A4A4A"/>
              </a:solidFill>
              <a:latin typeface="Montserrat" panose="02000505000000020004" pitchFamily="2" charset="0"/>
            </a:endParaRPr>
          </a:p>
          <a:p>
            <a:r>
              <a:rPr lang="fr-FR" sz="1600" b="1" dirty="0" smtClean="0">
                <a:solidFill>
                  <a:srgbClr val="4A4A4A"/>
                </a:solidFill>
                <a:latin typeface="Montserrat" panose="02000505000000020004" pitchFamily="2" charset="0"/>
              </a:rPr>
              <a:t>Celui-ci se trouve maintenant au musée naval.</a:t>
            </a:r>
            <a:endParaRPr lang="fr-FR" sz="1600" dirty="0"/>
          </a:p>
        </p:txBody>
      </p:sp>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001" y="3484691"/>
            <a:ext cx="5580000" cy="3373309"/>
          </a:xfrm>
          <a:prstGeom prst="rect">
            <a:avLst/>
          </a:prstGeom>
        </p:spPr>
      </p:pic>
    </p:spTree>
    <p:extLst>
      <p:ext uri="{BB962C8B-B14F-4D97-AF65-F5344CB8AC3E}">
        <p14:creationId xmlns:p14="http://schemas.microsoft.com/office/powerpoint/2010/main" val="107391307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67444"/>
            <a:ext cx="12204000" cy="5491800"/>
          </a:xfrm>
          <a:prstGeom prst="rect">
            <a:avLst/>
          </a:prstGeom>
        </p:spPr>
      </p:pic>
      <p:sp>
        <p:nvSpPr>
          <p:cNvPr id="3" name="Rectangle 2"/>
          <p:cNvSpPr/>
          <p:nvPr/>
        </p:nvSpPr>
        <p:spPr>
          <a:xfrm>
            <a:off x="4086163" y="526072"/>
            <a:ext cx="4031674" cy="369332"/>
          </a:xfrm>
          <a:prstGeom prst="rect">
            <a:avLst/>
          </a:prstGeom>
        </p:spPr>
        <p:txBody>
          <a:bodyPr wrap="square">
            <a:spAutoFit/>
          </a:bodyPr>
          <a:lstStyle/>
          <a:p>
            <a:pPr fontAlgn="base"/>
            <a:r>
              <a:rPr lang="fr-FR" dirty="0" smtClean="0">
                <a:solidFill>
                  <a:srgbClr val="1F1F1F"/>
                </a:solidFill>
                <a:latin typeface="Google Sans"/>
              </a:rPr>
              <a:t>Monument aux Héros de </a:t>
            </a:r>
            <a:r>
              <a:rPr lang="fr-FR" dirty="0">
                <a:solidFill>
                  <a:srgbClr val="1F1F1F"/>
                </a:solidFill>
                <a:latin typeface="Google Sans"/>
              </a:rPr>
              <a:t>de Cavite</a:t>
            </a:r>
            <a:endParaRPr lang="fr-FR" b="0" i="0" dirty="0">
              <a:solidFill>
                <a:srgbClr val="1F1F1F"/>
              </a:solidFill>
              <a:effectLst/>
              <a:latin typeface="Google Sans"/>
            </a:endParaRPr>
          </a:p>
        </p:txBody>
      </p:sp>
    </p:spTree>
    <p:extLst>
      <p:ext uri="{BB962C8B-B14F-4D97-AF65-F5344CB8AC3E}">
        <p14:creationId xmlns:p14="http://schemas.microsoft.com/office/powerpoint/2010/main" val="1876144927"/>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382400"/>
            <a:ext cx="12168000" cy="5475600"/>
          </a:xfrm>
          <a:prstGeom prst="rect">
            <a:avLst/>
          </a:prstGeom>
        </p:spPr>
      </p:pic>
      <p:sp>
        <p:nvSpPr>
          <p:cNvPr id="3" name="ZoneTexte 2"/>
          <p:cNvSpPr txBox="1"/>
          <p:nvPr/>
        </p:nvSpPr>
        <p:spPr>
          <a:xfrm>
            <a:off x="2310938" y="241070"/>
            <a:ext cx="7281949" cy="923330"/>
          </a:xfrm>
          <a:prstGeom prst="rect">
            <a:avLst/>
          </a:prstGeom>
          <a:noFill/>
        </p:spPr>
        <p:txBody>
          <a:bodyPr wrap="square" rtlCol="0">
            <a:spAutoFit/>
          </a:bodyPr>
          <a:lstStyle/>
          <a:p>
            <a:r>
              <a:rPr lang="fr-FR" dirty="0" smtClean="0"/>
              <a:t>Queue de Baleine </a:t>
            </a:r>
            <a:r>
              <a:rPr lang="fr-FR" dirty="0"/>
              <a:t>par le sculpteur Fernando </a:t>
            </a:r>
            <a:r>
              <a:rPr lang="fr-FR" dirty="0" err="1"/>
              <a:t>SÃ¡enz</a:t>
            </a:r>
            <a:r>
              <a:rPr lang="fr-FR" dirty="0"/>
              <a:t> de </a:t>
            </a:r>
            <a:r>
              <a:rPr lang="fr-FR" dirty="0" err="1"/>
              <a:t>Elorrieta</a:t>
            </a:r>
            <a:r>
              <a:rPr lang="fr-FR" dirty="0"/>
              <a:t>, en acier </a:t>
            </a:r>
            <a:r>
              <a:rPr lang="fr-FR" dirty="0" err="1"/>
              <a:t>corten</a:t>
            </a:r>
            <a:r>
              <a:rPr lang="fr-FR" dirty="0"/>
              <a:t>. La sculpture simule le plongeon d'une baleine dans les eaux du port de </a:t>
            </a:r>
            <a:r>
              <a:rPr lang="fr-FR" dirty="0" smtClean="0"/>
              <a:t>Carthagène</a:t>
            </a:r>
            <a:endParaRPr lang="fr-FR" dirty="0"/>
          </a:p>
        </p:txBody>
      </p:sp>
    </p:spTree>
    <p:extLst>
      <p:ext uri="{BB962C8B-B14F-4D97-AF65-F5344CB8AC3E}">
        <p14:creationId xmlns:p14="http://schemas.microsoft.com/office/powerpoint/2010/main" val="280353456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98804" y="0"/>
            <a:ext cx="3072384" cy="6858000"/>
          </a:xfrm>
          <a:prstGeom prst="rect">
            <a:avLst/>
          </a:prstGeom>
        </p:spPr>
      </p:pic>
      <p:sp>
        <p:nvSpPr>
          <p:cNvPr id="4" name="Rectangle 3"/>
          <p:cNvSpPr/>
          <p:nvPr/>
        </p:nvSpPr>
        <p:spPr>
          <a:xfrm>
            <a:off x="471054" y="365589"/>
            <a:ext cx="8373687" cy="1754326"/>
          </a:xfrm>
          <a:prstGeom prst="rect">
            <a:avLst/>
          </a:prstGeom>
        </p:spPr>
        <p:txBody>
          <a:bodyPr wrap="square">
            <a:spAutoFit/>
          </a:bodyPr>
          <a:lstStyle/>
          <a:p>
            <a:r>
              <a:rPr lang="fr-FR" dirty="0">
                <a:solidFill>
                  <a:srgbClr val="202122"/>
                </a:solidFill>
                <a:latin typeface="Arial" panose="020B0604020202020204" pitchFamily="34" charset="0"/>
                <a:cs typeface="Arial" panose="020B0604020202020204" pitchFamily="34" charset="0"/>
              </a:rPr>
              <a:t>L' </a:t>
            </a:r>
            <a:r>
              <a:rPr lang="fr-FR" b="1" dirty="0">
                <a:solidFill>
                  <a:srgbClr val="202122"/>
                </a:solidFill>
                <a:latin typeface="Arial" panose="020B0604020202020204" pitchFamily="34" charset="0"/>
                <a:cs typeface="Arial" panose="020B0604020202020204" pitchFamily="34" charset="0"/>
              </a:rPr>
              <a:t>hôtel de ville de Carthagène</a:t>
            </a:r>
            <a:r>
              <a:rPr lang="fr-FR" dirty="0">
                <a:solidFill>
                  <a:srgbClr val="202122"/>
                </a:solidFill>
                <a:latin typeface="Arial" panose="020B0604020202020204" pitchFamily="34" charset="0"/>
                <a:cs typeface="Arial" panose="020B0604020202020204" pitchFamily="34" charset="0"/>
              </a:rPr>
              <a:t> , également connu sous le nom </a:t>
            </a:r>
            <a:r>
              <a:rPr lang="fr-FR" b="1" dirty="0">
                <a:latin typeface="Arial" panose="020B0604020202020204" pitchFamily="34" charset="0"/>
                <a:cs typeface="Arial" panose="020B0604020202020204" pitchFamily="34" charset="0"/>
              </a:rPr>
              <a:t>Palacio Consistorial de </a:t>
            </a:r>
            <a:r>
              <a:rPr lang="fr-FR" b="1" dirty="0" smtClean="0">
                <a:latin typeface="Arial" panose="020B0604020202020204" pitchFamily="34" charset="0"/>
                <a:cs typeface="Arial" panose="020B0604020202020204" pitchFamily="34" charset="0"/>
              </a:rPr>
              <a:t>Cartagena</a:t>
            </a:r>
            <a:r>
              <a:rPr lang="fr-FR" dirty="0" smtClean="0">
                <a:solidFill>
                  <a:srgbClr val="202122"/>
                </a:solidFill>
                <a:latin typeface="Arial" panose="020B0604020202020204" pitchFamily="34" charset="0"/>
                <a:cs typeface="Arial" panose="020B0604020202020204" pitchFamily="34" charset="0"/>
              </a:rPr>
              <a:t>, </a:t>
            </a:r>
            <a:r>
              <a:rPr lang="fr-FR" dirty="0">
                <a:solidFill>
                  <a:srgbClr val="202122"/>
                </a:solidFill>
                <a:latin typeface="Arial" panose="020B0604020202020204" pitchFamily="34" charset="0"/>
                <a:cs typeface="Arial" panose="020B0604020202020204" pitchFamily="34" charset="0"/>
              </a:rPr>
              <a:t>est l'un des principaux bâtiments </a:t>
            </a:r>
            <a:r>
              <a:rPr lang="fr-FR" dirty="0">
                <a:latin typeface="Arial" panose="020B0604020202020204" pitchFamily="34" charset="0"/>
                <a:cs typeface="Arial" panose="020B0604020202020204" pitchFamily="34" charset="0"/>
                <a:hlinkClick r:id="rId3" tooltip="Modernisme à Cartagena et La Unión"/>
              </a:rPr>
              <a:t>modernistes</a:t>
            </a:r>
            <a:r>
              <a:rPr lang="fr-FR" dirty="0">
                <a:solidFill>
                  <a:srgbClr val="202122"/>
                </a:solidFill>
                <a:latin typeface="Arial" panose="020B0604020202020204" pitchFamily="34" charset="0"/>
                <a:cs typeface="Arial" panose="020B0604020202020204" pitchFamily="34" charset="0"/>
              </a:rPr>
              <a:t> de la ville de </a:t>
            </a:r>
            <a:r>
              <a:rPr lang="fr-FR" dirty="0">
                <a:latin typeface="Arial" panose="020B0604020202020204" pitchFamily="34" charset="0"/>
                <a:cs typeface="Arial" panose="020B0604020202020204" pitchFamily="34" charset="0"/>
                <a:hlinkClick r:id="rId4" tooltip="Carthagène (Espagne)"/>
              </a:rPr>
              <a:t>Carthagène</a:t>
            </a:r>
            <a:r>
              <a:rPr lang="fr-FR" dirty="0">
                <a:solidFill>
                  <a:srgbClr val="202122"/>
                </a:solidFill>
                <a:latin typeface="Arial" panose="020B0604020202020204" pitchFamily="34" charset="0"/>
                <a:cs typeface="Arial" panose="020B0604020202020204" pitchFamily="34" charset="0"/>
              </a:rPr>
              <a:t> ( </a:t>
            </a:r>
            <a:r>
              <a:rPr lang="fr-FR" dirty="0">
                <a:latin typeface="Arial" panose="020B0604020202020204" pitchFamily="34" charset="0"/>
                <a:cs typeface="Arial" panose="020B0604020202020204" pitchFamily="34" charset="0"/>
                <a:hlinkClick r:id="rId5" tooltip="Région de Murcie"/>
              </a:rPr>
              <a:t>région de Murcie</a:t>
            </a:r>
            <a:r>
              <a:rPr lang="fr-FR" dirty="0">
                <a:solidFill>
                  <a:srgbClr val="202122"/>
                </a:solidFill>
                <a:latin typeface="Arial" panose="020B0604020202020204" pitchFamily="34" charset="0"/>
                <a:cs typeface="Arial" panose="020B0604020202020204" pitchFamily="34" charset="0"/>
              </a:rPr>
              <a:t> , </a:t>
            </a:r>
            <a:r>
              <a:rPr lang="fr-FR" dirty="0">
                <a:latin typeface="Arial" panose="020B0604020202020204" pitchFamily="34" charset="0"/>
                <a:cs typeface="Arial" panose="020B0604020202020204" pitchFamily="34" charset="0"/>
                <a:hlinkClick r:id="rId6" tooltip="Espagne"/>
              </a:rPr>
              <a:t>Espagne</a:t>
            </a:r>
            <a:r>
              <a:rPr lang="fr-FR" dirty="0">
                <a:solidFill>
                  <a:srgbClr val="202122"/>
                </a:solidFill>
                <a:latin typeface="Arial" panose="020B0604020202020204" pitchFamily="34" charset="0"/>
                <a:cs typeface="Arial" panose="020B0604020202020204" pitchFamily="34" charset="0"/>
              </a:rPr>
              <a:t> ) construit entre 1900 et 1907, œuvre de </a:t>
            </a:r>
            <a:r>
              <a:rPr lang="fr-FR" dirty="0">
                <a:latin typeface="Arial" panose="020B0604020202020204" pitchFamily="34" charset="0"/>
                <a:cs typeface="Arial" panose="020B0604020202020204" pitchFamily="34" charset="0"/>
                <a:hlinkClick r:id="rId7" tooltip="Architecte"/>
              </a:rPr>
              <a:t>l'architecte </a:t>
            </a:r>
            <a:r>
              <a:rPr lang="fr-FR" dirty="0">
                <a:latin typeface="Arial" panose="020B0604020202020204" pitchFamily="34" charset="0"/>
                <a:cs typeface="Arial" panose="020B0604020202020204" pitchFamily="34" charset="0"/>
                <a:hlinkClick r:id="rId8" tooltip="Valladolid"/>
              </a:rPr>
              <a:t>de Valladolid </a:t>
            </a:r>
            <a:r>
              <a:rPr lang="fr-FR" dirty="0" err="1">
                <a:latin typeface="Arial" panose="020B0604020202020204" pitchFamily="34" charset="0"/>
                <a:cs typeface="Arial" panose="020B0604020202020204" pitchFamily="34" charset="0"/>
                <a:hlinkClick r:id="rId9" tooltip="Tomás Rico Valarino (pas encore écrit)"/>
              </a:rPr>
              <a:t>Tomás</a:t>
            </a:r>
            <a:r>
              <a:rPr lang="fr-FR" dirty="0">
                <a:latin typeface="Arial" panose="020B0604020202020204" pitchFamily="34" charset="0"/>
                <a:cs typeface="Arial" panose="020B0604020202020204" pitchFamily="34" charset="0"/>
                <a:hlinkClick r:id="rId9" tooltip="Tomás Rico Valarino (pas encore écrit)"/>
              </a:rPr>
              <a:t> Rico </a:t>
            </a:r>
            <a:r>
              <a:rPr lang="fr-FR" dirty="0" err="1">
                <a:latin typeface="Arial" panose="020B0604020202020204" pitchFamily="34" charset="0"/>
                <a:cs typeface="Arial" panose="020B0604020202020204" pitchFamily="34" charset="0"/>
                <a:hlinkClick r:id="rId9" tooltip="Tomás Rico Valarino (pas encore écrit)"/>
              </a:rPr>
              <a:t>Valarino</a:t>
            </a:r>
            <a:r>
              <a:rPr lang="fr-FR" dirty="0">
                <a:solidFill>
                  <a:srgbClr val="202122"/>
                </a:solidFill>
                <a:latin typeface="Arial" panose="020B0604020202020204" pitchFamily="34" charset="0"/>
                <a:cs typeface="Arial" panose="020B0604020202020204" pitchFamily="34" charset="0"/>
              </a:rPr>
              <a:t> </a:t>
            </a:r>
            <a:r>
              <a:rPr lang="fr-FR" dirty="0" smtClean="0">
                <a:solidFill>
                  <a:srgbClr val="202122"/>
                </a:solidFill>
                <a:latin typeface="Arial" panose="020B0604020202020204" pitchFamily="34" charset="0"/>
                <a:cs typeface="Arial" panose="020B0604020202020204" pitchFamily="34" charset="0"/>
              </a:rPr>
              <a:t>.</a:t>
            </a:r>
            <a:r>
              <a:rPr lang="fr-FR" dirty="0">
                <a:latin typeface="Arial" panose="020B0604020202020204" pitchFamily="34" charset="0"/>
                <a:cs typeface="Arial" panose="020B0604020202020204" pitchFamily="34" charset="0"/>
              </a:rPr>
              <a:t> C'est un bâtiment triangulaire. La façade est entièrement réalisée en </a:t>
            </a:r>
            <a:r>
              <a:rPr lang="fr-FR" dirty="0">
                <a:latin typeface="Arial" panose="020B0604020202020204" pitchFamily="34" charset="0"/>
                <a:cs typeface="Arial" panose="020B0604020202020204" pitchFamily="34" charset="0"/>
                <a:hlinkClick r:id="rId10" tooltip="Marbre"/>
              </a:rPr>
              <a:t>marbre blanc et les coupoles </a:t>
            </a:r>
            <a:r>
              <a:rPr lang="fr-FR" dirty="0">
                <a:latin typeface="Arial" panose="020B0604020202020204" pitchFamily="34" charset="0"/>
                <a:cs typeface="Arial" panose="020B0604020202020204" pitchFamily="34" charset="0"/>
                <a:hlinkClick r:id="rId11" tooltip="Zinc"/>
              </a:rPr>
              <a:t>en zinc</a:t>
            </a:r>
            <a:r>
              <a:rPr lang="fr-FR" dirty="0">
                <a:latin typeface="Arial" panose="020B0604020202020204" pitchFamily="34" charset="0"/>
                <a:cs typeface="Arial" panose="020B0604020202020204" pitchFamily="34" charset="0"/>
              </a:rPr>
              <a:t> se détachent sur la toiture .</a:t>
            </a:r>
          </a:p>
        </p:txBody>
      </p:sp>
      <p:pic>
        <p:nvPicPr>
          <p:cNvPr id="5" name="Image 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0283" y="2743200"/>
            <a:ext cx="8811489" cy="3965170"/>
          </a:xfrm>
          <a:prstGeom prst="rect">
            <a:avLst/>
          </a:prstGeom>
        </p:spPr>
      </p:pic>
    </p:spTree>
    <p:extLst>
      <p:ext uri="{BB962C8B-B14F-4D97-AF65-F5344CB8AC3E}">
        <p14:creationId xmlns:p14="http://schemas.microsoft.com/office/powerpoint/2010/main" val="1782530720"/>
      </p:ext>
    </p:extLst>
  </p:cSld>
  <p:clrMapOvr>
    <a:masterClrMapping/>
  </p:clrMapOvr>
  <mc:AlternateContent xmlns:mc="http://schemas.openxmlformats.org/markup-compatibility/2006" xmlns:p14="http://schemas.microsoft.com/office/powerpoint/2010/main">
    <mc:Choice Requires="p14">
      <p:transition spd="slow" p14:dur="2000" advTm="12806"/>
    </mc:Choice>
    <mc:Fallback xmlns="">
      <p:transition spd="slow" advTm="128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23742" y="0"/>
            <a:ext cx="3072384"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8282" y="0"/>
            <a:ext cx="3072384" cy="685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6566"/>
          <a:stretch/>
        </p:blipFill>
        <p:spPr>
          <a:xfrm>
            <a:off x="2901143" y="0"/>
            <a:ext cx="2870662" cy="6858000"/>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r="8910"/>
          <a:stretch/>
        </p:blipFill>
        <p:spPr>
          <a:xfrm>
            <a:off x="27710" y="0"/>
            <a:ext cx="2798617" cy="6858000"/>
          </a:xfrm>
          <a:prstGeom prst="rect">
            <a:avLst/>
          </a:prstGeom>
        </p:spPr>
      </p:pic>
      <p:sp>
        <p:nvSpPr>
          <p:cNvPr id="6" name="Rectangle 5"/>
          <p:cNvSpPr/>
          <p:nvPr/>
        </p:nvSpPr>
        <p:spPr>
          <a:xfrm>
            <a:off x="2901143" y="118749"/>
            <a:ext cx="2954655" cy="369332"/>
          </a:xfrm>
          <a:prstGeom prst="rect">
            <a:avLst/>
          </a:prstGeom>
        </p:spPr>
        <p:txBody>
          <a:bodyPr wrap="none">
            <a:spAutoFit/>
          </a:bodyPr>
          <a:lstStyle/>
          <a:p>
            <a:r>
              <a:rPr lang="fr-FR" dirty="0">
                <a:solidFill>
                  <a:srgbClr val="1F1F1F"/>
                </a:solidFill>
                <a:latin typeface="Google Sans"/>
              </a:rPr>
              <a:t>Le Grand Hôtel Cartagena </a:t>
            </a:r>
            <a:endParaRPr lang="fr-FR" dirty="0"/>
          </a:p>
        </p:txBody>
      </p:sp>
    </p:spTree>
    <p:extLst>
      <p:ext uri="{BB962C8B-B14F-4D97-AF65-F5344CB8AC3E}">
        <p14:creationId xmlns:p14="http://schemas.microsoft.com/office/powerpoint/2010/main" val="3342902935"/>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39860" y="609953"/>
            <a:ext cx="7066667" cy="5638095"/>
          </a:xfrm>
          <a:prstGeom prst="rect">
            <a:avLst/>
          </a:prstGeom>
        </p:spPr>
      </p:pic>
      <p:sp>
        <p:nvSpPr>
          <p:cNvPr id="4" name="Rectangle 3"/>
          <p:cNvSpPr/>
          <p:nvPr/>
        </p:nvSpPr>
        <p:spPr>
          <a:xfrm>
            <a:off x="178957" y="703595"/>
            <a:ext cx="4735060" cy="1754326"/>
          </a:xfrm>
          <a:prstGeom prst="rect">
            <a:avLst/>
          </a:prstGeom>
        </p:spPr>
        <p:txBody>
          <a:bodyPr wrap="square">
            <a:spAutoFit/>
          </a:bodyPr>
          <a:lstStyle/>
          <a:p>
            <a:r>
              <a:rPr lang="fr-FR" dirty="0">
                <a:solidFill>
                  <a:srgbClr val="040C28"/>
                </a:solidFill>
                <a:latin typeface="Google Sans"/>
              </a:rPr>
              <a:t>Le palais de la Capitainerie a été construit en 1740, en formant partie d'un ensemble de bâtiments militaires situés dans le même quartier, à coté de la Maison du Roi</a:t>
            </a:r>
            <a:r>
              <a:rPr lang="fr-FR" dirty="0">
                <a:solidFill>
                  <a:srgbClr val="1F1F1F"/>
                </a:solidFill>
                <a:latin typeface="Google Sans"/>
              </a:rPr>
              <a:t>. La façade a été reconstruite au XIXe siècle et réformée au </a:t>
            </a:r>
            <a:r>
              <a:rPr lang="fr-FR" dirty="0" err="1">
                <a:solidFill>
                  <a:srgbClr val="1F1F1F"/>
                </a:solidFill>
                <a:latin typeface="Google Sans"/>
              </a:rPr>
              <a:t>Xxe</a:t>
            </a:r>
            <a:r>
              <a:rPr lang="fr-FR" dirty="0">
                <a:solidFill>
                  <a:srgbClr val="1F1F1F"/>
                </a:solidFill>
                <a:latin typeface="Google Sans"/>
              </a:rPr>
              <a:t> siècle.</a:t>
            </a:r>
            <a:endParaRPr lang="fr-FR" dirty="0"/>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3706"/>
          <a:stretch/>
        </p:blipFill>
        <p:spPr>
          <a:xfrm>
            <a:off x="296487" y="3165399"/>
            <a:ext cx="4500000" cy="3082649"/>
          </a:xfrm>
          <a:prstGeom prst="rect">
            <a:avLst/>
          </a:prstGeom>
        </p:spPr>
      </p:pic>
    </p:spTree>
    <p:extLst>
      <p:ext uri="{BB962C8B-B14F-4D97-AF65-F5344CB8AC3E}">
        <p14:creationId xmlns:p14="http://schemas.microsoft.com/office/powerpoint/2010/main" val="1312747206"/>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62052" y="1871353"/>
            <a:ext cx="3744000" cy="4986647"/>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265324" cy="6858000"/>
          </a:xfrm>
          <a:prstGeom prst="rect">
            <a:avLst/>
          </a:prstGeom>
        </p:spPr>
      </p:pic>
      <p:sp>
        <p:nvSpPr>
          <p:cNvPr id="4" name="Rectangle 3"/>
          <p:cNvSpPr/>
          <p:nvPr/>
        </p:nvSpPr>
        <p:spPr>
          <a:xfrm>
            <a:off x="7323513" y="174397"/>
            <a:ext cx="4788131" cy="1600438"/>
          </a:xfrm>
          <a:prstGeom prst="rect">
            <a:avLst/>
          </a:prstGeom>
        </p:spPr>
        <p:txBody>
          <a:bodyPr wrap="square">
            <a:spAutoFit/>
          </a:bodyPr>
          <a:lstStyle/>
          <a:p>
            <a:r>
              <a:rPr lang="fr-FR" sz="1600" dirty="0">
                <a:latin typeface="Arial" panose="020B0604020202020204" pitchFamily="34" charset="0"/>
              </a:rPr>
              <a:t>Le théâtre romain de </a:t>
            </a:r>
            <a:r>
              <a:rPr lang="fr-FR" sz="1600" dirty="0" err="1">
                <a:latin typeface="Arial" panose="020B0604020202020204" pitchFamily="34" charset="0"/>
              </a:rPr>
              <a:t>Carthago</a:t>
            </a:r>
            <a:r>
              <a:rPr lang="fr-FR" sz="1600" dirty="0">
                <a:latin typeface="Arial" panose="020B0604020202020204" pitchFamily="34" charset="0"/>
              </a:rPr>
              <a:t> </a:t>
            </a:r>
            <a:r>
              <a:rPr lang="fr-FR" sz="1600" dirty="0" smtClean="0">
                <a:latin typeface="Arial" panose="020B0604020202020204" pitchFamily="34" charset="0"/>
              </a:rPr>
              <a:t>Nova(Carthagène) </a:t>
            </a:r>
            <a:r>
              <a:rPr lang="fr-FR" sz="1600" dirty="0">
                <a:latin typeface="Arial" panose="020B0604020202020204" pitchFamily="34" charset="0"/>
              </a:rPr>
              <a:t>est un théâtre de l'époque romaine qui fut construit entre 5 et 1 av. J.-C. sous le règne de l'empereur Auguste dans la cité de </a:t>
            </a:r>
            <a:r>
              <a:rPr lang="fr-FR" sz="1600" dirty="0" err="1">
                <a:latin typeface="Arial" panose="020B0604020202020204" pitchFamily="34" charset="0"/>
              </a:rPr>
              <a:t>Carthago</a:t>
            </a:r>
            <a:r>
              <a:rPr lang="fr-FR" sz="1600" dirty="0">
                <a:latin typeface="Arial" panose="020B0604020202020204" pitchFamily="34" charset="0"/>
              </a:rPr>
              <a:t> Nova. Il avait la capacité d'accueillir jusqu'à 7 000 personnes et fut en usage continu jusqu'au IIIᵉ siècle </a:t>
            </a:r>
            <a:r>
              <a:rPr lang="fr-FR" dirty="0" err="1">
                <a:latin typeface="Arial" panose="020B0604020202020204" pitchFamily="34" charset="0"/>
              </a:rPr>
              <a:t>ap</a:t>
            </a:r>
            <a:r>
              <a:rPr lang="fr-FR" dirty="0">
                <a:latin typeface="Arial" panose="020B0604020202020204" pitchFamily="34" charset="0"/>
              </a:rPr>
              <a:t>. J.-</a:t>
            </a:r>
            <a:endParaRPr lang="fr-FR" dirty="0"/>
          </a:p>
        </p:txBody>
      </p:sp>
    </p:spTree>
    <p:extLst>
      <p:ext uri="{BB962C8B-B14F-4D97-AF65-F5344CB8AC3E}">
        <p14:creationId xmlns:p14="http://schemas.microsoft.com/office/powerpoint/2010/main" val="1502239481"/>
      </p:ext>
    </p:extLst>
  </p:cSld>
  <p:clrMapOvr>
    <a:masterClrMapping/>
  </p:clrMapOvr>
  <mc:AlternateContent xmlns:mc="http://schemas.openxmlformats.org/markup-compatibility/2006" xmlns:p14="http://schemas.microsoft.com/office/powerpoint/2010/main">
    <mc:Choice Requires="p14">
      <p:transition spd="slow" p14:dur="2000" advTm="11106"/>
    </mc:Choice>
    <mc:Fallback xmlns="">
      <p:transition spd="slow" advTm="111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5400"/>
            <a:ext cx="12168000" cy="4867201"/>
          </a:xfrm>
          <a:prstGeom prst="rect">
            <a:avLst/>
          </a:prstGeom>
        </p:spPr>
      </p:pic>
    </p:spTree>
    <p:extLst>
      <p:ext uri="{BB962C8B-B14F-4D97-AF65-F5344CB8AC3E}">
        <p14:creationId xmlns:p14="http://schemas.microsoft.com/office/powerpoint/2010/main" val="99450492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9867331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64140338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rcRect l="10492"/>
          <a:stretch/>
        </p:blipFill>
        <p:spPr>
          <a:xfrm>
            <a:off x="2277687" y="6634"/>
            <a:ext cx="9914312" cy="6851366"/>
          </a:xfrm>
          <a:prstGeom prst="rect">
            <a:avLst/>
          </a:prstGeom>
        </p:spPr>
      </p:pic>
      <p:sp>
        <p:nvSpPr>
          <p:cNvPr id="3" name="Rectangle 2"/>
          <p:cNvSpPr/>
          <p:nvPr/>
        </p:nvSpPr>
        <p:spPr>
          <a:xfrm>
            <a:off x="30479" y="542975"/>
            <a:ext cx="2247208" cy="5632311"/>
          </a:xfrm>
          <a:prstGeom prst="rect">
            <a:avLst/>
          </a:prstGeom>
        </p:spPr>
        <p:txBody>
          <a:bodyPr wrap="square">
            <a:spAutoFit/>
          </a:bodyPr>
          <a:lstStyle/>
          <a:p>
            <a:r>
              <a:rPr lang="fr-FR" dirty="0">
                <a:solidFill>
                  <a:srgbClr val="202122"/>
                </a:solidFill>
                <a:latin typeface="-apple-system"/>
              </a:rPr>
              <a:t>Vue de la fortification côtière à batterie de canons </a:t>
            </a:r>
            <a:r>
              <a:rPr lang="fr-FR" i="1" dirty="0" err="1">
                <a:solidFill>
                  <a:srgbClr val="202122"/>
                </a:solidFill>
                <a:latin typeface="-apple-system"/>
              </a:rPr>
              <a:t>Castillitos</a:t>
            </a:r>
            <a:r>
              <a:rPr lang="fr-FR" dirty="0">
                <a:solidFill>
                  <a:srgbClr val="202122"/>
                </a:solidFill>
                <a:latin typeface="-apple-system"/>
              </a:rPr>
              <a:t> de </a:t>
            </a:r>
            <a:r>
              <a:rPr lang="fr-FR" dirty="0">
                <a:latin typeface="-apple-system"/>
                <a:hlinkClick r:id="rId4" tooltip="w:fr:Carthagène (Espagne)"/>
              </a:rPr>
              <a:t>Carthagène</a:t>
            </a:r>
            <a:r>
              <a:rPr lang="fr-FR" dirty="0">
                <a:solidFill>
                  <a:srgbClr val="202122"/>
                </a:solidFill>
                <a:latin typeface="-apple-system"/>
              </a:rPr>
              <a:t>, en Espagne. Elle a été construite avec la fortification côtière </a:t>
            </a:r>
            <a:r>
              <a:rPr lang="fr-FR" i="1" dirty="0" err="1">
                <a:solidFill>
                  <a:srgbClr val="202122"/>
                </a:solidFill>
                <a:latin typeface="-apple-system"/>
              </a:rPr>
              <a:t>Cenizas</a:t>
            </a:r>
            <a:r>
              <a:rPr lang="fr-FR" dirty="0">
                <a:solidFill>
                  <a:srgbClr val="202122"/>
                </a:solidFill>
                <a:latin typeface="-apple-system"/>
              </a:rPr>
              <a:t> afin de protéger l'entrée de la baie de Carthagène dans la mer Méditerranée. La construction a eu lieu entre 1933 et 1936 à la suite d'un projet datant de 1926 pendant la dictature de </a:t>
            </a:r>
            <a:r>
              <a:rPr lang="fr-FR" dirty="0">
                <a:latin typeface="-apple-system"/>
                <a:hlinkClick r:id="rId5" tooltip="w:en:Miguel Primo de Rivera"/>
              </a:rPr>
              <a:t>Primo de Rivera</a:t>
            </a:r>
            <a:r>
              <a:rPr lang="fr-FR" dirty="0">
                <a:solidFill>
                  <a:srgbClr val="202122"/>
                </a:solidFill>
                <a:latin typeface="-apple-system"/>
              </a:rPr>
              <a:t>.</a:t>
            </a:r>
            <a:endParaRPr lang="fr-FR" dirty="0"/>
          </a:p>
        </p:txBody>
      </p:sp>
    </p:spTree>
    <p:extLst>
      <p:ext uri="{BB962C8B-B14F-4D97-AF65-F5344CB8AC3E}">
        <p14:creationId xmlns:p14="http://schemas.microsoft.com/office/powerpoint/2010/main" val="317725919"/>
      </p:ext>
    </p:extLst>
  </p:cSld>
  <p:clrMapOvr>
    <a:masterClrMapping/>
  </p:clrMapOvr>
  <mc:AlternateContent xmlns:mc="http://schemas.openxmlformats.org/markup-compatibility/2006" xmlns:p14="http://schemas.microsoft.com/office/powerpoint/2010/main">
    <mc:Choice Requires="p14">
      <p:transition spd="slow" p14:dur="2000" advTm="13516"/>
    </mc:Choice>
    <mc:Fallback xmlns="">
      <p:transition spd="slow" advTm="1351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28A0092B-C50C-407E-A947-70E740481C1C}">
                <a14:useLocalDpi xmlns:a14="http://schemas.microsoft.com/office/drawing/2010/main" val="0"/>
              </a:ext>
            </a:extLst>
          </a:blip>
          <a:srcRect t="15378" b="15513"/>
          <a:stretch/>
        </p:blipFill>
        <p:spPr>
          <a:xfrm>
            <a:off x="0" y="-45"/>
            <a:ext cx="12192000" cy="6841786"/>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24204" t="17142" r="25540" b="6270"/>
          <a:stretch/>
        </p:blipFill>
        <p:spPr>
          <a:xfrm>
            <a:off x="3227293" y="1225720"/>
            <a:ext cx="1368000" cy="176225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23451" y="5245592"/>
            <a:ext cx="1298448" cy="1444752"/>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49230" y="461010"/>
            <a:ext cx="3362325" cy="1181100"/>
          </a:xfrm>
          <a:prstGeom prst="rect">
            <a:avLst/>
          </a:prstGeom>
        </p:spPr>
      </p:pic>
      <p:sp>
        <p:nvSpPr>
          <p:cNvPr id="6" name="ZoneTexte 5"/>
          <p:cNvSpPr txBox="1"/>
          <p:nvPr/>
        </p:nvSpPr>
        <p:spPr>
          <a:xfrm>
            <a:off x="390698" y="3233651"/>
            <a:ext cx="2593571" cy="1200329"/>
          </a:xfrm>
          <a:prstGeom prst="rect">
            <a:avLst/>
          </a:prstGeom>
          <a:noFill/>
        </p:spPr>
        <p:txBody>
          <a:bodyPr wrap="square" rtlCol="0">
            <a:spAutoFit/>
          </a:bodyPr>
          <a:lstStyle/>
          <a:p>
            <a:r>
              <a:rPr lang="fr-FR" dirty="0" smtClean="0"/>
              <a:t>Commentaires du NET: Photos perso</a:t>
            </a:r>
          </a:p>
          <a:p>
            <a:endParaRPr lang="fr-FR" dirty="0"/>
          </a:p>
          <a:p>
            <a:r>
              <a:rPr lang="fr-FR" dirty="0" smtClean="0"/>
              <a:t>Fait: Septembre 2021</a:t>
            </a:r>
            <a:endParaRPr lang="fr-FR" dirty="0"/>
          </a:p>
        </p:txBody>
      </p:sp>
    </p:spTree>
    <p:extLst>
      <p:ext uri="{BB962C8B-B14F-4D97-AF65-F5344CB8AC3E}">
        <p14:creationId xmlns:p14="http://schemas.microsoft.com/office/powerpoint/2010/main" val="3087480676"/>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820</TotalTime>
  <Words>554</Words>
  <Application>Microsoft Office PowerPoint</Application>
  <PresentationFormat>Grand écran</PresentationFormat>
  <Paragraphs>18</Paragraphs>
  <Slides>19</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19</vt:i4>
      </vt:variant>
    </vt:vector>
  </HeadingPairs>
  <TitlesOfParts>
    <vt:vector size="27" baseType="lpstr">
      <vt:lpstr>-apple-system</vt:lpstr>
      <vt:lpstr>Arial</vt:lpstr>
      <vt:lpstr>Calibri</vt:lpstr>
      <vt:lpstr>Calibri Light</vt:lpstr>
      <vt:lpstr>Google Sans</vt:lpstr>
      <vt:lpstr>Martel</vt:lpstr>
      <vt:lpstr>Montserrat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8</cp:revision>
  <dcterms:created xsi:type="dcterms:W3CDTF">2025-01-26T00:42:36Z</dcterms:created>
  <dcterms:modified xsi:type="dcterms:W3CDTF">2025-01-27T10:06:10Z</dcterms:modified>
</cp:coreProperties>
</file>