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4" r:id="rId3"/>
    <p:sldId id="262" r:id="rId4"/>
    <p:sldId id="261" r:id="rId5"/>
    <p:sldId id="259" r:id="rId6"/>
    <p:sldId id="260" r:id="rId7"/>
    <p:sldId id="258" r:id="rId8"/>
    <p:sldId id="263" r:id="rId9"/>
    <p:sldId id="257" r:id="rId10"/>
    <p:sldId id="264" r:id="rId11"/>
    <p:sldId id="265" r:id="rId12"/>
    <p:sldId id="266" r:id="rId13"/>
    <p:sldId id="267" r:id="rId14"/>
    <p:sldId id="273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6" r:id="rId23"/>
    <p:sldId id="277" r:id="rId24"/>
    <p:sldId id="278" r:id="rId25"/>
    <p:sldId id="27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643" autoAdjust="0"/>
    <p:restoredTop sz="94660"/>
  </p:normalViewPr>
  <p:slideViewPr>
    <p:cSldViewPr snapToGrid="0">
      <p:cViewPr varScale="1">
        <p:scale>
          <a:sx n="59" d="100"/>
          <a:sy n="59" d="100"/>
        </p:scale>
        <p:origin x="370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518577-F023-46A6-BC79-CC6674AFD0C1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64BBE6-45C1-4C4A-9007-0688739EB9D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05907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64BBE6-45C1-4C4A-9007-0688739EB9D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9369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206C5-9B06-1064-2587-515ECA0D48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315F76E-C8AE-E7F1-1C51-7CBB762691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6C9330-893C-DBE4-135F-9F82E9CA9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DBCE6A-3C32-867E-2BBC-46CE0960E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CFDBA0-29FC-4E59-F5B0-A56E0E189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496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F08992-FECE-5B67-BB8E-CAD90DE9C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EFF7C4-CDE0-2B9C-6968-56C10B0D30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E9C377-D413-8FD4-3F5A-5D667B72C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51BBA5-DF1B-4B20-58D5-D1A907311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9CACA7-3EDD-8B49-E8F0-766D03147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3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A6C2B-DC54-EA01-77F0-1BF0DED19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D9D8C12-401E-32BD-4519-D15178A92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692087-6FEA-DDD7-16CD-8362093F29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FFCFFE-A549-27C3-047F-8C5B152625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8D49F6-26F9-F81E-44E4-BC431E8E2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664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192A4-D626-7FBF-9759-7183FC7AD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D2EE65-155B-EE71-2FC1-395B21098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853181D-4FD3-9C62-D173-A73684CB5F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7B8E58B-82D3-6E11-3BC2-DAA898000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937B3A-A82F-A09C-59AC-438DA90A1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F7CF954-A6AD-B96D-8839-58BA3B11F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51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A0F128-68D8-6BC7-5F59-40464C210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1CC5CB-4A5D-4D5C-3EEB-99BCBC7C9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856503-2588-4887-C072-8B183736D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6D66C46-333E-EC78-69D6-98E869414A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D6FAEB2-AF52-2513-CC21-56B0247468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FD3CDAB-89FA-9293-308A-1D73265AB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14501DE-867D-FB0C-D4EF-0D0B7D008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79E7875-8BF7-D9FA-4F57-CDA602616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96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CF2B3-D2F4-6452-04FB-38BA52621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450C2E5-3AFF-D45D-7F67-2E358E5E8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FFC429F-CBDC-17EB-B9EA-5B2A37729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86C2366-DCCB-A9B8-F1AB-F6C573236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297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C1B06B4-C3BD-4D99-E07A-44E2C68CF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C5E7F27-7C39-700A-7CBE-80D68BF42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30B3B0-BF46-88C8-9AC3-595FEC994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031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A92230-CB0E-D7D2-B1D4-5B9B2865F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F2792E-378B-A8C0-BC26-84D37AC1F5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86530F-1E54-64EF-A11D-A9B5ECF1B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1A7D3E-6681-4088-9011-56FC9FFF7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D8ADD9A-3FE8-3BA6-FD54-7B07967A1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CAFCBC-7310-597A-9B57-375B9DCD7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864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EF65D-6D5B-071B-FFCD-D6B4EF705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D7A809A-4DDF-3EA9-7277-34EFB30BA8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F93F4C-A591-4013-454F-D49DC00FA9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A91C63C-273F-D5F2-F4E6-F8BE0FEA6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BFD1AF-B54E-94B5-B143-7021E0598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E39ED39-083F-A055-F2C3-ECB50842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72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833058-8BA6-A58A-F5F3-5764FD68F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A4B0EE-70BE-169B-E73B-8CA44B6908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C92215A-AE4C-E710-83C1-84D9C3309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D347F3A-4CCD-61AB-7863-795022F06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549464-7311-A75F-B1CB-E73316193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18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205F0E-DCF9-D0C2-E5ED-E66D5625A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92A5E1-4291-7EEE-3207-E4789F8ED9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7EB1E0-5CE6-B400-9F70-6036BBA2B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90C9B0F-3CE3-0D37-26FA-A44604B65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B53C88-621C-0D60-A8A7-6FB1DD1A4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622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98FD74C-2BB7-C069-FAF9-28E7928AA4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C0037E-64B4-C8A6-2FC3-89C00B47D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C86D3F-BFAA-0CB5-B237-505EEC2B2F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AD03FC-BECF-4FDF-AF99-F6CF521A52AF}" type="datetimeFigureOut">
              <a:rPr lang="fr-FR" smtClean="0"/>
              <a:t>12/02/2025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B46974-C9FE-8EF5-688D-1312357C1E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68BB11-EBC0-AE74-2515-C28CDC5856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CEF872-E3B3-4081-927B-A8C9EA14B2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680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plein air&#10;&#10;Le contenu généré par l’IA peut être incorrect.">
            <a:extLst>
              <a:ext uri="{FF2B5EF4-FFF2-40B4-BE49-F238E27FC236}">
                <a16:creationId xmlns:a16="http://schemas.microsoft.com/office/drawing/2014/main" id="{C0FB67B5-F70F-8CEF-B794-BC3B018A4D8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618" y="119072"/>
            <a:ext cx="1088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1813DC-CCBB-F508-4749-7DE48546FC31}"/>
              </a:ext>
            </a:extLst>
          </p:cNvPr>
          <p:cNvSpPr txBox="1"/>
          <p:nvPr/>
        </p:nvSpPr>
        <p:spPr>
          <a:xfrm>
            <a:off x="0" y="5979777"/>
            <a:ext cx="120593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ville de Martres-Tolosane, </a:t>
            </a:r>
            <a:r>
              <a:rPr lang="fr-FR" sz="2400" b="1" dirty="0" err="1">
                <a:solidFill>
                  <a:schemeClr val="bg1"/>
                </a:solidFill>
              </a:rPr>
              <a:t>sitée</a:t>
            </a:r>
            <a:r>
              <a:rPr lang="fr-FR" sz="2400" b="1" dirty="0">
                <a:solidFill>
                  <a:schemeClr val="bg1"/>
                </a:solidFill>
              </a:rPr>
              <a:t> dans le Sud-Ouest de la France, en </a:t>
            </a:r>
            <a:r>
              <a:rPr lang="fr-FR" sz="2400" b="1" dirty="0" err="1">
                <a:solidFill>
                  <a:schemeClr val="bg1"/>
                </a:solidFill>
              </a:rPr>
              <a:t>Midi-Pyrenées</a:t>
            </a:r>
            <a:r>
              <a:rPr lang="fr-FR" sz="2400" b="1" dirty="0">
                <a:solidFill>
                  <a:schemeClr val="bg1"/>
                </a:solidFill>
              </a:rPr>
              <a:t>, vue d'avion.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821297F-2F92-9D9C-9FE7-C81E2FAA329C}"/>
              </a:ext>
            </a:extLst>
          </p:cNvPr>
          <p:cNvSpPr txBox="1"/>
          <p:nvPr/>
        </p:nvSpPr>
        <p:spPr>
          <a:xfrm>
            <a:off x="10399532" y="4410117"/>
            <a:ext cx="19855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Cliquer Gauche PPS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65679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  <p:sndAc>
          <p:stSnd loop="1">
            <p:snd r:embed="rId3" name="Lovers in Paris  Jacob Gurevitsch  Spanish Instrumental acoustic guitar music.wav"/>
          </p:stSnd>
        </p:sndAc>
      </p:transition>
    </mc:Choice>
    <mc:Fallback>
      <p:transition spd="slow">
        <p:fade/>
        <p:sndAc>
          <p:stSnd loop="1">
            <p:snd r:embed="rId3" name="Lovers in Paris  Jacob Gurevitsch  Spanish Instrumental acoustic guitar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59D38-CAFC-E202-5537-B7A9046D8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95FD27B-0D11-068B-C64F-444CEF6CBF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rgbClr val="FFFF00"/>
                </a:solidFill>
              </a:rPr>
              <a:t>Martres-Tolosane est une commune française située dans le centre du département de la Haute-Garonne, en région Occitanie.</a:t>
            </a:r>
          </a:p>
          <a:p>
            <a:pPr algn="ctr"/>
            <a:endParaRPr lang="fr-FR" sz="2800" b="1" dirty="0">
              <a:solidFill>
                <a:srgbClr val="FFFF00"/>
              </a:solidFill>
            </a:endParaRPr>
          </a:p>
          <a:p>
            <a:pPr algn="ctr"/>
            <a:r>
              <a:rPr lang="fr-FR" sz="2800" b="1" dirty="0">
                <a:solidFill>
                  <a:srgbClr val="FFFF00"/>
                </a:solidFill>
              </a:rPr>
              <a:t>Sur le plan historique et culturel, la commune est dans le pays de Comminges, correspondant à l’ancien comté de Comminges, circonscription de la province de Gascogne située sur les départements actuels du Gers, de la Haute-Garonne, des Hautes-Pyrénées et de l'Ariège. Exposée à un climat océanique altéré, elle est drainée par la Garonne, le canal de Saint-Martory, le </a:t>
            </a:r>
            <a:r>
              <a:rPr lang="fr-FR" sz="2800" b="1" dirty="0" err="1">
                <a:solidFill>
                  <a:srgbClr val="FFFF00"/>
                </a:solidFill>
              </a:rPr>
              <a:t>Bernès</a:t>
            </a:r>
            <a:r>
              <a:rPr lang="fr-FR" sz="2800" b="1" dirty="0">
                <a:solidFill>
                  <a:srgbClr val="FFFF00"/>
                </a:solidFill>
              </a:rPr>
              <a:t>, le ruisseau de </a:t>
            </a:r>
            <a:r>
              <a:rPr lang="fr-FR" sz="2800" b="1" dirty="0" err="1">
                <a:solidFill>
                  <a:srgbClr val="FFFF00"/>
                </a:solidFill>
              </a:rPr>
              <a:t>Jounades</a:t>
            </a:r>
            <a:r>
              <a:rPr lang="fr-FR" sz="2800" b="1" dirty="0">
                <a:solidFill>
                  <a:srgbClr val="FFFF00"/>
                </a:solidFill>
              </a:rPr>
              <a:t>, et par divers autres petits cours d'eau. La commune possède un patrimoine naturel remarquable : deux sites Natura 2000 (la « vallée de la Garonne de Boussens à Carbonne » et « Garonne, Ariège, Hers, Salat, Pique et </a:t>
            </a:r>
            <a:r>
              <a:rPr lang="fr-FR" sz="2800" b="1" dirty="0" err="1">
                <a:solidFill>
                  <a:srgbClr val="FFFF00"/>
                </a:solidFill>
              </a:rPr>
              <a:t>Neste</a:t>
            </a:r>
            <a:r>
              <a:rPr lang="fr-FR" sz="2800" b="1" dirty="0">
                <a:solidFill>
                  <a:srgbClr val="FFFF00"/>
                </a:solidFill>
              </a:rPr>
              <a:t> »), un espace protégé (« la Garonne, l'Ariège, l'Hers Vif et le Salat ») et quatre zones naturelles d'intérêt écologique, faunistique et floristique.</a:t>
            </a:r>
          </a:p>
        </p:txBody>
      </p:sp>
    </p:spTree>
    <p:extLst>
      <p:ext uri="{BB962C8B-B14F-4D97-AF65-F5344CB8AC3E}">
        <p14:creationId xmlns:p14="http://schemas.microsoft.com/office/powerpoint/2010/main" val="51355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E54FE6-D24F-8B72-16D8-19DBFCECE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statue, Artefact, Visage humain&#10;&#10;Le contenu généré par l’IA peut être incorrect.">
            <a:extLst>
              <a:ext uri="{FF2B5EF4-FFF2-40B4-BE49-F238E27FC236}">
                <a16:creationId xmlns:a16="http://schemas.microsoft.com/office/drawing/2014/main" id="{8DDEE5C8-B364-6BEB-6850-A05BE51D83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6520" y="369000"/>
            <a:ext cx="423896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C61ECD-FE66-2DC7-19E7-589E059D7100}"/>
              </a:ext>
            </a:extLst>
          </p:cNvPr>
          <p:cNvSpPr txBox="1"/>
          <p:nvPr/>
        </p:nvSpPr>
        <p:spPr>
          <a:xfrm>
            <a:off x="8490857" y="2913017"/>
            <a:ext cx="35530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Buste romain (IIe-IIIe siècle) découvert à Chiragan en 1826.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000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D7364-3F6F-62EA-2D18-9DF5F337B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fenêtre, ciel, bâtiment&#10;&#10;Le contenu généré par l’IA peut être incorrect.">
            <a:extLst>
              <a:ext uri="{FF2B5EF4-FFF2-40B4-BE49-F238E27FC236}">
                <a16:creationId xmlns:a16="http://schemas.microsoft.com/office/drawing/2014/main" id="{1CAFE03F-3476-6ED4-4D01-D5FBAF7A7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3451" y="459000"/>
            <a:ext cx="7920000" cy="594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03B7C8B-74B6-0F55-515F-AD657526A802}"/>
              </a:ext>
            </a:extLst>
          </p:cNvPr>
          <p:cNvSpPr txBox="1"/>
          <p:nvPr/>
        </p:nvSpPr>
        <p:spPr>
          <a:xfrm>
            <a:off x="548640" y="3812288"/>
            <a:ext cx="18636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mairie.</a:t>
            </a:r>
          </a:p>
        </p:txBody>
      </p:sp>
    </p:spTree>
    <p:extLst>
      <p:ext uri="{BB962C8B-B14F-4D97-AF65-F5344CB8AC3E}">
        <p14:creationId xmlns:p14="http://schemas.microsoft.com/office/powerpoint/2010/main" val="412853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81904A-C21D-1DBC-54FA-2E145E7742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bâtiment, plein air, signe&#10;&#10;Le contenu généré par l’IA peut être incorrect.">
            <a:extLst>
              <a:ext uri="{FF2B5EF4-FFF2-40B4-BE49-F238E27FC236}">
                <a16:creationId xmlns:a16="http://schemas.microsoft.com/office/drawing/2014/main" id="{A0B81E34-F7A0-D8B9-8F62-A11B8063D1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486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5B988-4768-8DD7-EB12-40DF83F6AF92}"/>
              </a:ext>
            </a:extLst>
          </p:cNvPr>
          <p:cNvSpPr txBox="1"/>
          <p:nvPr/>
        </p:nvSpPr>
        <p:spPr>
          <a:xfrm>
            <a:off x="9901646" y="2168434"/>
            <a:ext cx="229035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Martres-Tolosane a obtenu le 1er Prix en 2017 et 2018 au concours des villes et villages fleuris de la Haute-Garonne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98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5EAA31-42F1-2325-ED82-CE93DA4421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bâtiment, plein air, ciel&#10;&#10;Le contenu généré par l’IA peut être incorrect.">
            <a:extLst>
              <a:ext uri="{FF2B5EF4-FFF2-40B4-BE49-F238E27FC236}">
                <a16:creationId xmlns:a16="http://schemas.microsoft.com/office/drawing/2014/main" id="{CC2BD55A-0F3C-F1BC-A826-157984911A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8A962B-718D-7747-DB34-4C16F7D39203}"/>
              </a:ext>
            </a:extLst>
          </p:cNvPr>
          <p:cNvSpPr txBox="1"/>
          <p:nvPr/>
        </p:nvSpPr>
        <p:spPr>
          <a:xfrm>
            <a:off x="326502" y="3429000"/>
            <a:ext cx="2555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Office du Tourisme </a:t>
            </a:r>
            <a:r>
              <a:rPr lang="fr-FR" sz="2400" b="1" dirty="0" err="1">
                <a:solidFill>
                  <a:srgbClr val="FFFF00"/>
                </a:solidFill>
              </a:rPr>
              <a:t>Angonia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4642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83AC3-5A24-3EA3-4038-E45C5CA98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Le contenu généré par l’IA peut être incorrect.">
            <a:extLst>
              <a:ext uri="{FF2B5EF4-FFF2-40B4-BE49-F238E27FC236}">
                <a16:creationId xmlns:a16="http://schemas.microsoft.com/office/drawing/2014/main" id="{DDCFBE1A-6639-5D46-1084-CDF85E232D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5806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465A1C-7849-0CEF-8BC5-C2169EDCDFCA}"/>
              </a:ext>
            </a:extLst>
          </p:cNvPr>
          <p:cNvSpPr txBox="1"/>
          <p:nvPr/>
        </p:nvSpPr>
        <p:spPr>
          <a:xfrm>
            <a:off x="9435806" y="3429000"/>
            <a:ext cx="2756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Grand Presbytère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881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18653-0EDD-F184-0DA1-5FE3E3E33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A737665D-8BB8-153F-A950-104B050F7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766" y="369000"/>
            <a:ext cx="8160000" cy="612000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6AF243-AEF4-9305-7DB0-3D212F637075}"/>
              </a:ext>
            </a:extLst>
          </p:cNvPr>
          <p:cNvSpPr txBox="1"/>
          <p:nvPr/>
        </p:nvSpPr>
        <p:spPr>
          <a:xfrm>
            <a:off x="256885" y="3317966"/>
            <a:ext cx="23686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gothique Saint-Vidian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75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93630-1E23-67C7-A139-8E090CBDB2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texte&#10;&#10;Le contenu généré par l’IA peut être incorrect.">
            <a:extLst>
              <a:ext uri="{FF2B5EF4-FFF2-40B4-BE49-F238E27FC236}">
                <a16:creationId xmlns:a16="http://schemas.microsoft.com/office/drawing/2014/main" id="{07E410A7-8324-2982-E9C5-E7505C52CA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69000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980A294-8630-0A42-D0A6-63624C613D0E}"/>
              </a:ext>
            </a:extLst>
          </p:cNvPr>
          <p:cNvSpPr txBox="1"/>
          <p:nvPr/>
        </p:nvSpPr>
        <p:spPr>
          <a:xfrm>
            <a:off x="9684000" y="2808514"/>
            <a:ext cx="22293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décorée en auberge du Comminges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4225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6BDF62-77F8-73F8-55D3-9FB799B46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Le contenu généré par l’IA peut être incorrect.">
            <a:extLst>
              <a:ext uri="{FF2B5EF4-FFF2-40B4-BE49-F238E27FC236}">
                <a16:creationId xmlns:a16="http://schemas.microsoft.com/office/drawing/2014/main" id="{9A7329DC-09B3-4838-8116-D777C43C94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128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03B6B3-FEC4-EBE4-19A3-8CA7F2311CF2}"/>
              </a:ext>
            </a:extLst>
          </p:cNvPr>
          <p:cNvSpPr txBox="1"/>
          <p:nvPr/>
        </p:nvSpPr>
        <p:spPr>
          <a:xfrm>
            <a:off x="209006" y="3147371"/>
            <a:ext cx="27823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Halle aux grains et monument aux morts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Martres-Tolosane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45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421A0-CD9E-B05E-0520-E926A5B617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A5FF6D18-12AC-8D81-C71E-05B8B25F3F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5681" y="572103"/>
            <a:ext cx="4284000" cy="571379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689D6-D865-FA7F-FBE2-B9B62E0D74A6}"/>
              </a:ext>
            </a:extLst>
          </p:cNvPr>
          <p:cNvSpPr txBox="1"/>
          <p:nvPr/>
        </p:nvSpPr>
        <p:spPr>
          <a:xfrm>
            <a:off x="8438606" y="3265714"/>
            <a:ext cx="3474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Musée archéologique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72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90CF9C-79AB-E554-318B-8B5CD2293E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bâtiment, bouche d’incendie, plein air&#10;&#10;Le contenu généré par l’IA peut être incorrect.">
            <a:extLst>
              <a:ext uri="{FF2B5EF4-FFF2-40B4-BE49-F238E27FC236}">
                <a16:creationId xmlns:a16="http://schemas.microsoft.com/office/drawing/2014/main" id="{4D09245C-3C3D-D25A-D61A-AA15143AB5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7818" y="37044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03B40D-FA1B-E840-8CB3-481FA919A32C}"/>
              </a:ext>
            </a:extLst>
          </p:cNvPr>
          <p:cNvSpPr txBox="1"/>
          <p:nvPr/>
        </p:nvSpPr>
        <p:spPr>
          <a:xfrm>
            <a:off x="104502" y="3252651"/>
            <a:ext cx="2333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Ancienne fontaine à main</a:t>
            </a:r>
          </a:p>
        </p:txBody>
      </p:sp>
    </p:spTree>
    <p:extLst>
      <p:ext uri="{BB962C8B-B14F-4D97-AF65-F5344CB8AC3E}">
        <p14:creationId xmlns:p14="http://schemas.microsoft.com/office/powerpoint/2010/main" val="2003189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934E6-7C15-61CC-CB47-71989FDA4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6262A4D9-C9EC-69C5-82AB-0FB9554F1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193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0D254C-F9AF-7D5A-DC9E-4AA2849E4EB4}"/>
              </a:ext>
            </a:extLst>
          </p:cNvPr>
          <p:cNvSpPr txBox="1"/>
          <p:nvPr/>
        </p:nvSpPr>
        <p:spPr>
          <a:xfrm>
            <a:off x="9701932" y="3187337"/>
            <a:ext cx="23158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ancien lavoir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79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065703-7CB7-4212-35B7-FEE41FCCC4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00B73918-255D-F2E0-513C-FFB2911807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725" y="607423"/>
            <a:ext cx="4752000" cy="356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32AF803-A8E1-7473-C17E-C67D4FFDF77E}"/>
              </a:ext>
            </a:extLst>
          </p:cNvPr>
          <p:cNvSpPr txBox="1"/>
          <p:nvPr/>
        </p:nvSpPr>
        <p:spPr>
          <a:xfrm>
            <a:off x="719931" y="4349931"/>
            <a:ext cx="53427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Martres-Tolosane (Haute-Garonne, Midi-Pyrénées, France) - Rue du Donjon et musée archéologique.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intérieur, statue, musée, sculpture&#10;&#10;Le contenu généré par l’IA peut être incorrect.">
            <a:extLst>
              <a:ext uri="{FF2B5EF4-FFF2-40B4-BE49-F238E27FC236}">
                <a16:creationId xmlns:a16="http://schemas.microsoft.com/office/drawing/2014/main" id="{12036432-7517-DBB9-52DE-C710FF9EC8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394" y="3192598"/>
            <a:ext cx="4646881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F7B94D3-AA9B-B886-6A9D-8964993AC3E3}"/>
              </a:ext>
            </a:extLst>
          </p:cNvPr>
          <p:cNvSpPr txBox="1"/>
          <p:nvPr/>
        </p:nvSpPr>
        <p:spPr>
          <a:xfrm>
            <a:off x="6688183" y="2142309"/>
            <a:ext cx="5329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Villa romaine de Chiragan à Martres-Tolosane en Haute-Garonne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15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729BE5-3DD2-826A-A1BB-3A31587DB4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bjets en céramique, céramique, Porcelaine bleue et blanche, bleu&#10;&#10;Le contenu généré par l’IA peut être incorrect.">
            <a:extLst>
              <a:ext uri="{FF2B5EF4-FFF2-40B4-BE49-F238E27FC236}">
                <a16:creationId xmlns:a16="http://schemas.microsoft.com/office/drawing/2014/main" id="{6CED52A1-5558-F4E7-B1CB-F05456438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329" y="279000"/>
            <a:ext cx="801370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A3494D-F159-B4D9-BF64-3FF3D316219D}"/>
              </a:ext>
            </a:extLst>
          </p:cNvPr>
          <p:cNvSpPr txBox="1"/>
          <p:nvPr/>
        </p:nvSpPr>
        <p:spPr>
          <a:xfrm>
            <a:off x="394059" y="1534886"/>
            <a:ext cx="24558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Coupelle en faïence grand feu du XIXe siècle. Le décor d'échassier, héron ou ibis, est caractéristique du style des faïences de Martres-Tolosane.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60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BBEE5-5164-3DF8-87C1-B90BBB2B7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céramique, table, objets en céramique&#10;&#10;Le contenu généré par l’IA peut être incorrect.">
            <a:extLst>
              <a:ext uri="{FF2B5EF4-FFF2-40B4-BE49-F238E27FC236}">
                <a16:creationId xmlns:a16="http://schemas.microsoft.com/office/drawing/2014/main" id="{DEC88AB4-DB39-4886-0FCB-B530FD70F6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35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7FC06D-DD82-F0A5-2C3A-3C11C3C5381C}"/>
              </a:ext>
            </a:extLst>
          </p:cNvPr>
          <p:cNvSpPr txBox="1"/>
          <p:nvPr/>
        </p:nvSpPr>
        <p:spPr>
          <a:xfrm>
            <a:off x="8987246" y="2756263"/>
            <a:ext cx="2682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Collection privée des faïences de Martres-Tolosane exposée au Grand Presbytère </a:t>
            </a:r>
          </a:p>
        </p:txBody>
      </p:sp>
    </p:spTree>
    <p:extLst>
      <p:ext uri="{BB962C8B-B14F-4D97-AF65-F5344CB8AC3E}">
        <p14:creationId xmlns:p14="http://schemas.microsoft.com/office/powerpoint/2010/main" val="197022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8E5F51-9A88-1011-3676-1A1689643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céramique, porcelaine, table&#10;&#10;Le contenu généré par l’IA peut être incorrect.">
            <a:extLst>
              <a:ext uri="{FF2B5EF4-FFF2-40B4-BE49-F238E27FC236}">
                <a16:creationId xmlns:a16="http://schemas.microsoft.com/office/drawing/2014/main" id="{A55B154B-1C2F-765B-B862-3A57E2F58F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2536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BCA2A5-FD1D-1E4D-30AD-FA87A253DAD1}"/>
              </a:ext>
            </a:extLst>
          </p:cNvPr>
          <p:cNvSpPr txBox="1"/>
          <p:nvPr/>
        </p:nvSpPr>
        <p:spPr>
          <a:xfrm>
            <a:off x="418011" y="2351314"/>
            <a:ext cx="24645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Collection privé des faïences de Martres-Tolosane exposer au Grand Presbytère en 2016</a:t>
            </a:r>
          </a:p>
        </p:txBody>
      </p:sp>
    </p:spTree>
    <p:extLst>
      <p:ext uri="{BB962C8B-B14F-4D97-AF65-F5344CB8AC3E}">
        <p14:creationId xmlns:p14="http://schemas.microsoft.com/office/powerpoint/2010/main" val="3922535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3B542D-8CF5-1E59-335E-252A42E4E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vase, bâtiment, statue, art&#10;&#10;Le contenu généré par l’IA peut être incorrect.">
            <a:extLst>
              <a:ext uri="{FF2B5EF4-FFF2-40B4-BE49-F238E27FC236}">
                <a16:creationId xmlns:a16="http://schemas.microsoft.com/office/drawing/2014/main" id="{47CC47CE-F6FC-7047-3DD6-986999C6EC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360" y="564429"/>
            <a:ext cx="5184000" cy="292881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tasse de café, vaisselle, soucoupe, Plats et corbeilles&#10;&#10;Le contenu généré par l’IA peut être incorrect.">
            <a:extLst>
              <a:ext uri="{FF2B5EF4-FFF2-40B4-BE49-F238E27FC236}">
                <a16:creationId xmlns:a16="http://schemas.microsoft.com/office/drawing/2014/main" id="{E279E20C-64B2-088A-6574-C77E66663D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5014" y="3429000"/>
            <a:ext cx="5220000" cy="294915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5F5A6D65-62CE-E794-2F19-16074E0AAD05}"/>
              </a:ext>
            </a:extLst>
          </p:cNvPr>
          <p:cNvSpPr txBox="1"/>
          <p:nvPr/>
        </p:nvSpPr>
        <p:spPr>
          <a:xfrm>
            <a:off x="6274528" y="1920241"/>
            <a:ext cx="56039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:Faïenceries de Martres-Tolosane - Faïencerie à Suivre</a:t>
            </a:r>
          </a:p>
        </p:txBody>
      </p:sp>
    </p:spTree>
    <p:extLst>
      <p:ext uri="{BB962C8B-B14F-4D97-AF65-F5344CB8AC3E}">
        <p14:creationId xmlns:p14="http://schemas.microsoft.com/office/powerpoint/2010/main" val="2143386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B6983C-0F6E-22CE-83D2-B8B2B6E9CC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découper&#10;&#10;Le contenu généré par l’IA peut être incorrect.">
            <a:extLst>
              <a:ext uri="{FF2B5EF4-FFF2-40B4-BE49-F238E27FC236}">
                <a16:creationId xmlns:a16="http://schemas.microsoft.com/office/drawing/2014/main" id="{87A8B57A-F697-0074-CE21-E5BE49A815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626" y="3259727"/>
            <a:ext cx="5692234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ersonne, habits, intérieur, Équipement médical&#10;&#10;Le contenu généré par l’IA peut être incorrect.">
            <a:extLst>
              <a:ext uri="{FF2B5EF4-FFF2-40B4-BE49-F238E27FC236}">
                <a16:creationId xmlns:a16="http://schemas.microsoft.com/office/drawing/2014/main" id="{C75272A0-5FC3-AC9A-73F3-83393CEF37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4374" y="874778"/>
            <a:ext cx="4824000" cy="28944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864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B2B1C-DA36-6847-566E-8F98B7FF0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porcelaine, Plats et corbeilles, vaisselle&#10;&#10;Le contenu généré par l’IA peut être incorrect.">
            <a:extLst>
              <a:ext uri="{FF2B5EF4-FFF2-40B4-BE49-F238E27FC236}">
                <a16:creationId xmlns:a16="http://schemas.microsoft.com/office/drawing/2014/main" id="{F0379F81-93F4-4ACC-5E3F-264035B49D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2414" y="831258"/>
            <a:ext cx="9527171" cy="519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911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C84CE-4349-C454-4AA2-DB11F1B82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assiette, Plat, vaisselle&#10;&#10;Le contenu généré par l’IA peut être incorrect.">
            <a:extLst>
              <a:ext uri="{FF2B5EF4-FFF2-40B4-BE49-F238E27FC236}">
                <a16:creationId xmlns:a16="http://schemas.microsoft.com/office/drawing/2014/main" id="{D14F0076-C3C4-A6D9-81FC-8197B510C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233" y="952818"/>
            <a:ext cx="5327533" cy="52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39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5FE1DE-785C-6095-3E10-E2619A24D6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miroir, verre, plein air&#10;&#10;Le contenu généré par l’IA peut être incorrect.">
            <a:extLst>
              <a:ext uri="{FF2B5EF4-FFF2-40B4-BE49-F238E27FC236}">
                <a16:creationId xmlns:a16="http://schemas.microsoft.com/office/drawing/2014/main" id="{871AC2AC-5F77-C2BC-D1EB-F3B18B74B1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1500" y="423000"/>
            <a:ext cx="4509000" cy="601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2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4EABD-3CF0-3965-FF02-6BC43AC16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objets en céramique, vaisselle, Porcelaine bleue et blanche&#10;&#10;Le contenu généré par l’IA peut être incorrect.">
            <a:extLst>
              <a:ext uri="{FF2B5EF4-FFF2-40B4-BE49-F238E27FC236}">
                <a16:creationId xmlns:a16="http://schemas.microsoft.com/office/drawing/2014/main" id="{D864D34C-9707-E96B-173B-FB62649B5D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512424"/>
            <a:ext cx="8856000" cy="583315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006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11B34F-87C7-DE72-B6F1-6446308A4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éramique, porcelaine, Plats et corbeilles, vaisselle&#10;&#10;Le contenu généré par l’IA peut être incorrect.">
            <a:extLst>
              <a:ext uri="{FF2B5EF4-FFF2-40B4-BE49-F238E27FC236}">
                <a16:creationId xmlns:a16="http://schemas.microsoft.com/office/drawing/2014/main" id="{0E2DC359-1546-FF81-0E90-4668138F8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2414" y="831258"/>
            <a:ext cx="9527171" cy="519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63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1867C-849D-BFC9-D636-80EB56E6A3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orcelaine, céramique, Plat&#10;&#10;Le contenu généré par l’IA peut être incorrect.">
            <a:extLst>
              <a:ext uri="{FF2B5EF4-FFF2-40B4-BE49-F238E27FC236}">
                <a16:creationId xmlns:a16="http://schemas.microsoft.com/office/drawing/2014/main" id="{6AB1FD72-C6BA-B046-23CB-78F18FF5A1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5566" y="1467189"/>
            <a:ext cx="8676000" cy="49164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BC958C5-8265-216E-400E-866EDBC4B4E7}"/>
              </a:ext>
            </a:extLst>
          </p:cNvPr>
          <p:cNvSpPr txBox="1"/>
          <p:nvPr/>
        </p:nvSpPr>
        <p:spPr>
          <a:xfrm>
            <a:off x="1123407" y="289198"/>
            <a:ext cx="112863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Martres Tolosane (Haute – Garonne )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Les Images Et Le Son Du Net  ( Daniel )</a:t>
            </a:r>
          </a:p>
        </p:txBody>
      </p:sp>
    </p:spTree>
    <p:extLst>
      <p:ext uri="{BB962C8B-B14F-4D97-AF65-F5344CB8AC3E}">
        <p14:creationId xmlns:p14="http://schemas.microsoft.com/office/powerpoint/2010/main" val="3455343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prism isInverted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362</Words>
  <Application>Microsoft Office PowerPoint</Application>
  <PresentationFormat>Grand écran</PresentationFormat>
  <Paragraphs>27</Paragraphs>
  <Slides>25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2025-02-12T06:02:06Z</dcterms:created>
  <dcterms:modified xsi:type="dcterms:W3CDTF">2025-02-12T08:09:06Z</dcterms:modified>
</cp:coreProperties>
</file>