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83" r:id="rId3"/>
    <p:sldId id="269" r:id="rId4"/>
    <p:sldId id="267" r:id="rId5"/>
    <p:sldId id="266" r:id="rId6"/>
    <p:sldId id="265" r:id="rId7"/>
    <p:sldId id="264" r:id="rId8"/>
    <p:sldId id="263" r:id="rId9"/>
    <p:sldId id="262" r:id="rId10"/>
    <p:sldId id="261" r:id="rId11"/>
    <p:sldId id="260" r:id="rId12"/>
    <p:sldId id="259" r:id="rId13"/>
    <p:sldId id="258" r:id="rId14"/>
    <p:sldId id="257" r:id="rId15"/>
    <p:sldId id="270" r:id="rId16"/>
    <p:sldId id="271" r:id="rId17"/>
    <p:sldId id="272" r:id="rId18"/>
    <p:sldId id="273" r:id="rId19"/>
    <p:sldId id="274" r:id="rId20"/>
    <p:sldId id="275" r:id="rId21"/>
    <p:sldId id="276" r:id="rId22"/>
    <p:sldId id="277" r:id="rId23"/>
    <p:sldId id="278" r:id="rId24"/>
    <p:sldId id="280" r:id="rId25"/>
    <p:sldId id="279" r:id="rId26"/>
    <p:sldId id="281"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056" autoAdjust="0"/>
    <p:restoredTop sz="94660"/>
  </p:normalViewPr>
  <p:slideViewPr>
    <p:cSldViewPr snapToGrid="0">
      <p:cViewPr varScale="1">
        <p:scale>
          <a:sx n="59" d="100"/>
          <a:sy n="59" d="100"/>
        </p:scale>
        <p:origin x="230"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B25125-899B-957B-46A7-E816A16776C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73EFA12-DB6B-4EF9-7476-F7A8B8646C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AFB91E-24FA-5073-E5B5-3BD72738FA1A}"/>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5" name="Espace réservé du pied de page 4">
            <a:extLst>
              <a:ext uri="{FF2B5EF4-FFF2-40B4-BE49-F238E27FC236}">
                <a16:creationId xmlns:a16="http://schemas.microsoft.com/office/drawing/2014/main" id="{217ACF5F-69E1-902E-EE67-A9D8D4C0023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CBE8219-64B9-EE0C-CE1D-B3E335B0112C}"/>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22705854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C1EC85-5505-F76A-39DD-325D3241454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9D37C08-E23D-A9E5-CA8D-9150D2ED34A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8AFA109-636B-4F90-4915-F31BE7AB6396}"/>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5" name="Espace réservé du pied de page 4">
            <a:extLst>
              <a:ext uri="{FF2B5EF4-FFF2-40B4-BE49-F238E27FC236}">
                <a16:creationId xmlns:a16="http://schemas.microsoft.com/office/drawing/2014/main" id="{9388E02F-145A-0FF7-A77A-2ADC46BFF4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BCCBE9-EFF6-BAA8-3E2B-53BC2E067A5C}"/>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34800707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A7A4B7-05D0-54A0-9C23-6CE91AB6C9D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D94910B-C91D-53F2-3BB6-19F354426E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A12D4AE-6F66-3DC9-BC92-B833BBF5112E}"/>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5" name="Espace réservé du pied de page 4">
            <a:extLst>
              <a:ext uri="{FF2B5EF4-FFF2-40B4-BE49-F238E27FC236}">
                <a16:creationId xmlns:a16="http://schemas.microsoft.com/office/drawing/2014/main" id="{C86F3FA5-230F-715C-D046-3918C88107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974EB8-C5D2-C867-FA56-3A9A1411D9D6}"/>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3283912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4BE00-49FE-730A-0B8A-83A4E26F916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55CF699-16EA-C491-DD58-685D9854ADD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241BCBC-57D7-E5E1-3310-FD1CA94C835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A61E2E3-0B37-5DBA-DB09-BE8AFBA5D119}"/>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6" name="Espace réservé du pied de page 5">
            <a:extLst>
              <a:ext uri="{FF2B5EF4-FFF2-40B4-BE49-F238E27FC236}">
                <a16:creationId xmlns:a16="http://schemas.microsoft.com/office/drawing/2014/main" id="{EB976ABE-FE83-98F8-DF5D-EAFD49B30A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883057-EA5C-135C-D2F3-D7426219A27F}"/>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1812605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AFDFF3-59E5-2B7F-D0C2-5C7C65B6755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52F8D8C-CA9D-978C-F27E-0DD4B2EEEE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4972015-2413-B8EB-5504-78848EE693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5139F53-7112-D268-15AF-47A175CF4A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90E423F-7985-5B7E-3D40-A626FA094C7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E1A9A1F-56ED-16CD-DB80-42E43C8499B2}"/>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8" name="Espace réservé du pied de page 7">
            <a:extLst>
              <a:ext uri="{FF2B5EF4-FFF2-40B4-BE49-F238E27FC236}">
                <a16:creationId xmlns:a16="http://schemas.microsoft.com/office/drawing/2014/main" id="{66DA3943-3F49-0580-A4BF-01DD81CC4F9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A58C7F9-7646-D77B-552A-4A89FB10AA0F}"/>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22991585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EEAE65-817F-422B-E801-B9AF975322F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7BBBE3D-9C4B-947E-762A-3ACD0B2EA701}"/>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4" name="Espace réservé du pied de page 3">
            <a:extLst>
              <a:ext uri="{FF2B5EF4-FFF2-40B4-BE49-F238E27FC236}">
                <a16:creationId xmlns:a16="http://schemas.microsoft.com/office/drawing/2014/main" id="{88506C70-F771-EF68-43E9-D96264A1461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4C920FC-E928-89C6-3B4E-AC19F6321DDF}"/>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6627049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C8B4FAE-89A1-D770-A4DC-A0B1514F690B}"/>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3" name="Espace réservé du pied de page 2">
            <a:extLst>
              <a:ext uri="{FF2B5EF4-FFF2-40B4-BE49-F238E27FC236}">
                <a16:creationId xmlns:a16="http://schemas.microsoft.com/office/drawing/2014/main" id="{E1A3D418-56C7-339A-551A-C54F0371587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E85B5BE-E56A-4686-95B2-7A40B4C7D44E}"/>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3804807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83CC45-AEF3-446B-6E12-B81CC0BAA40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6B3EC49-8499-172C-5F03-1D2893978C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23E9B37-9538-B34D-32B1-A1997361F1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348DE20-D07E-2858-4738-C0078A45654E}"/>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6" name="Espace réservé du pied de page 5">
            <a:extLst>
              <a:ext uri="{FF2B5EF4-FFF2-40B4-BE49-F238E27FC236}">
                <a16:creationId xmlns:a16="http://schemas.microsoft.com/office/drawing/2014/main" id="{82003594-752D-BB5E-B0A8-668D7E531F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9245116-D7E8-74F8-16CF-FBE7B88D4CC5}"/>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30648103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5098B9-7B88-C221-4D2B-2455EA35371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97B53BA-DF03-8590-8508-767F82A107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CA96F7D-F7E1-AAA5-9B2C-FDC21B1596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DCD482-501D-3354-359A-EE5C4E11C651}"/>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6" name="Espace réservé du pied de page 5">
            <a:extLst>
              <a:ext uri="{FF2B5EF4-FFF2-40B4-BE49-F238E27FC236}">
                <a16:creationId xmlns:a16="http://schemas.microsoft.com/office/drawing/2014/main" id="{2B860AAF-C234-DCB5-91AA-08DD33A7A0E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0BA6F0C-F3B1-3BCB-F228-434E75B3BC27}"/>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14719438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B4BB4E-38BA-D874-E8DE-AC2839A0ACC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CEBE4D5-AFEB-6942-885E-B63A83BB41C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238C438-138D-C807-0B48-E2DAC74EC32B}"/>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5" name="Espace réservé du pied de page 4">
            <a:extLst>
              <a:ext uri="{FF2B5EF4-FFF2-40B4-BE49-F238E27FC236}">
                <a16:creationId xmlns:a16="http://schemas.microsoft.com/office/drawing/2014/main" id="{0DED3CDF-EB5F-4368-AE58-B86EBBBC8F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F50A8A-60F4-C951-077B-03BE9F7D8629}"/>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25669638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9C306E6-78FD-72A0-566B-342B8060F51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B90FDFA-7F8B-8874-EDCD-270A8377AA2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346996-A942-E028-A04F-3FAA0F66678C}"/>
              </a:ext>
            </a:extLst>
          </p:cNvPr>
          <p:cNvSpPr>
            <a:spLocks noGrp="1"/>
          </p:cNvSpPr>
          <p:nvPr>
            <p:ph type="dt" sz="half" idx="10"/>
          </p:nvPr>
        </p:nvSpPr>
        <p:spPr/>
        <p:txBody>
          <a:bodyPr/>
          <a:lstStyle/>
          <a:p>
            <a:fld id="{75A27977-F3C2-48C4-9766-55628D830742}" type="datetimeFigureOut">
              <a:rPr lang="fr-FR" smtClean="0"/>
              <a:t>10/02/2025</a:t>
            </a:fld>
            <a:endParaRPr lang="fr-FR"/>
          </a:p>
        </p:txBody>
      </p:sp>
      <p:sp>
        <p:nvSpPr>
          <p:cNvPr id="5" name="Espace réservé du pied de page 4">
            <a:extLst>
              <a:ext uri="{FF2B5EF4-FFF2-40B4-BE49-F238E27FC236}">
                <a16:creationId xmlns:a16="http://schemas.microsoft.com/office/drawing/2014/main" id="{D564EF1E-5C3E-CF1B-61D1-7B07790F72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2D8E96-2355-D753-0B0B-9C9FB1FDD29E}"/>
              </a:ext>
            </a:extLst>
          </p:cNvPr>
          <p:cNvSpPr>
            <a:spLocks noGrp="1"/>
          </p:cNvSpPr>
          <p:nvPr>
            <p:ph type="sldNum" sz="quarter" idx="12"/>
          </p:nvPr>
        </p:nvSpPr>
        <p:spPr/>
        <p:txBody>
          <a:bodyPr/>
          <a:lstStyle/>
          <a:p>
            <a:fld id="{9B6802E8-F12D-41CD-9BDD-62CFD6E54080}" type="slidenum">
              <a:rPr lang="fr-FR" smtClean="0"/>
              <a:t>‹N°›</a:t>
            </a:fld>
            <a:endParaRPr lang="fr-FR"/>
          </a:p>
        </p:txBody>
      </p:sp>
    </p:spTree>
    <p:extLst>
      <p:ext uri="{BB962C8B-B14F-4D97-AF65-F5344CB8AC3E}">
        <p14:creationId xmlns:p14="http://schemas.microsoft.com/office/powerpoint/2010/main" val="8214499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A6CB67D-F598-D294-F4CF-F9DDAA1621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C133C15-D427-BC3E-002A-3BFC91640B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6CC618-11F9-0458-0E4F-4641B6B5AB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A27977-F3C2-48C4-9766-55628D830742}" type="datetimeFigureOut">
              <a:rPr lang="fr-FR" smtClean="0"/>
              <a:t>10/02/2025</a:t>
            </a:fld>
            <a:endParaRPr lang="fr-FR"/>
          </a:p>
        </p:txBody>
      </p:sp>
      <p:sp>
        <p:nvSpPr>
          <p:cNvPr id="5" name="Espace réservé du pied de page 4">
            <a:extLst>
              <a:ext uri="{FF2B5EF4-FFF2-40B4-BE49-F238E27FC236}">
                <a16:creationId xmlns:a16="http://schemas.microsoft.com/office/drawing/2014/main" id="{BA26C2D7-8793-8FBD-A478-708C592877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284E49D-B4CB-81C5-E20E-19D335AD31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6802E8-F12D-41CD-9BDD-62CFD6E54080}" type="slidenum">
              <a:rPr lang="fr-FR" smtClean="0"/>
              <a:t>‹N°›</a:t>
            </a:fld>
            <a:endParaRPr lang="fr-FR"/>
          </a:p>
        </p:txBody>
      </p:sp>
    </p:spTree>
    <p:extLst>
      <p:ext uri="{BB962C8B-B14F-4D97-AF65-F5344CB8AC3E}">
        <p14:creationId xmlns:p14="http://schemas.microsoft.com/office/powerpoint/2010/main" val="2228548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19188671-D29F-4737-8EBE-4966C9DE0196}"/>
            </a:ext>
          </a:extLst>
        </p:cNvPr>
        <p:cNvGrpSpPr/>
        <p:nvPr/>
      </p:nvGrpSpPr>
      <p:grpSpPr>
        <a:xfrm>
          <a:off x="0" y="0"/>
          <a:ext cx="0" cy="0"/>
          <a:chOff x="0" y="0"/>
          <a:chExt cx="0" cy="0"/>
        </a:xfrm>
      </p:grpSpPr>
      <p:pic>
        <p:nvPicPr>
          <p:cNvPr id="3" name="Image 2" descr="Une image contenant plein air, bâtiment, ciel, eau&#10;&#10;Le contenu généré par l’IA peut être incorrect.">
            <a:extLst>
              <a:ext uri="{FF2B5EF4-FFF2-40B4-BE49-F238E27FC236}">
                <a16:creationId xmlns:a16="http://schemas.microsoft.com/office/drawing/2014/main" id="{99C975C3-D5D7-4BF9-B6C1-BE8857B3E3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0026" y="256993"/>
            <a:ext cx="10991947" cy="6120000"/>
          </a:xfrm>
          <a:prstGeom prst="rect">
            <a:avLst/>
          </a:prstGeom>
          <a:effectLst>
            <a:softEdge rad="635000"/>
          </a:effectLst>
        </p:spPr>
      </p:pic>
      <p:sp>
        <p:nvSpPr>
          <p:cNvPr id="4" name="ZoneTexte 3">
            <a:extLst>
              <a:ext uri="{FF2B5EF4-FFF2-40B4-BE49-F238E27FC236}">
                <a16:creationId xmlns:a16="http://schemas.microsoft.com/office/drawing/2014/main" id="{1F8BDC49-12F6-0BB8-2734-4500F05E462F}"/>
              </a:ext>
            </a:extLst>
          </p:cNvPr>
          <p:cNvSpPr txBox="1"/>
          <p:nvPr/>
        </p:nvSpPr>
        <p:spPr>
          <a:xfrm>
            <a:off x="4898571" y="448401"/>
            <a:ext cx="8425543" cy="461665"/>
          </a:xfrm>
          <a:prstGeom prst="rect">
            <a:avLst/>
          </a:prstGeom>
          <a:noFill/>
        </p:spPr>
        <p:txBody>
          <a:bodyPr wrap="square" rtlCol="0">
            <a:spAutoFit/>
          </a:bodyPr>
          <a:lstStyle/>
          <a:p>
            <a:r>
              <a:rPr lang="fr-FR" sz="2400" b="1" dirty="0">
                <a:solidFill>
                  <a:srgbClr val="FFFF00"/>
                </a:solidFill>
              </a:rPr>
              <a:t>Aveiro Portugal</a:t>
            </a:r>
          </a:p>
        </p:txBody>
      </p:sp>
      <p:sp>
        <p:nvSpPr>
          <p:cNvPr id="5" name="ZoneTexte 4">
            <a:extLst>
              <a:ext uri="{FF2B5EF4-FFF2-40B4-BE49-F238E27FC236}">
                <a16:creationId xmlns:a16="http://schemas.microsoft.com/office/drawing/2014/main" id="{4A7E900A-309D-057A-2C65-3A73A7C319BD}"/>
              </a:ext>
            </a:extLst>
          </p:cNvPr>
          <p:cNvSpPr txBox="1"/>
          <p:nvPr/>
        </p:nvSpPr>
        <p:spPr>
          <a:xfrm>
            <a:off x="5185954" y="5347769"/>
            <a:ext cx="8778240" cy="461665"/>
          </a:xfrm>
          <a:prstGeom prst="rect">
            <a:avLst/>
          </a:prstGeom>
          <a:noFill/>
        </p:spPr>
        <p:txBody>
          <a:bodyPr wrap="square" rtlCol="0">
            <a:spAutoFit/>
          </a:bodyPr>
          <a:lstStyle/>
          <a:p>
            <a:r>
              <a:rPr lang="fr-FR" sz="2400" b="1" dirty="0">
                <a:solidFill>
                  <a:srgbClr val="FFFF00"/>
                </a:solidFill>
              </a:rPr>
              <a:t>Île des </a:t>
            </a:r>
            <a:r>
              <a:rPr lang="fr-FR" sz="2400" b="1" dirty="0" err="1">
                <a:solidFill>
                  <a:srgbClr val="FFFF00"/>
                </a:solidFill>
              </a:rPr>
              <a:t>Puxadoiros</a:t>
            </a:r>
            <a:endParaRPr lang="fr-FR" sz="2400" b="1" dirty="0">
              <a:solidFill>
                <a:srgbClr val="FFFF00"/>
              </a:solidFill>
            </a:endParaRPr>
          </a:p>
        </p:txBody>
      </p:sp>
      <p:sp>
        <p:nvSpPr>
          <p:cNvPr id="2" name="ZoneTexte 1">
            <a:extLst>
              <a:ext uri="{FF2B5EF4-FFF2-40B4-BE49-F238E27FC236}">
                <a16:creationId xmlns:a16="http://schemas.microsoft.com/office/drawing/2014/main" id="{434B43DB-362D-9FDF-AF95-E110716F5FD1}"/>
              </a:ext>
            </a:extLst>
          </p:cNvPr>
          <p:cNvSpPr txBox="1"/>
          <p:nvPr/>
        </p:nvSpPr>
        <p:spPr>
          <a:xfrm>
            <a:off x="5127171" y="5829775"/>
            <a:ext cx="3984171" cy="830997"/>
          </a:xfrm>
          <a:prstGeom prst="rect">
            <a:avLst/>
          </a:prstGeom>
          <a:noFill/>
        </p:spPr>
        <p:txBody>
          <a:bodyPr wrap="square" rtlCol="0">
            <a:spAutoFit/>
          </a:bodyPr>
          <a:lstStyle/>
          <a:p>
            <a:r>
              <a:rPr lang="fr-FR" sz="2400" b="1" dirty="0">
                <a:solidFill>
                  <a:srgbClr val="FFFF00"/>
                </a:solidFill>
              </a:rPr>
              <a:t>Cliquer Gauche PPS EN</a:t>
            </a:r>
          </a:p>
          <a:p>
            <a:r>
              <a:rPr lang="fr-FR" sz="2400" b="1" dirty="0">
                <a:solidFill>
                  <a:srgbClr val="FFFF00"/>
                </a:solidFill>
              </a:rPr>
              <a:t>Manuel Merci</a:t>
            </a:r>
          </a:p>
        </p:txBody>
      </p:sp>
    </p:spTree>
    <p:extLst>
      <p:ext uri="{BB962C8B-B14F-4D97-AF65-F5344CB8AC3E}">
        <p14:creationId xmlns:p14="http://schemas.microsoft.com/office/powerpoint/2010/main" val="2029516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sndAc>
          <p:stSnd>
            <p:snd r:embed="rId2" name="Sons da Terra - Laurindinha &amp; Ouvi o Passarinho.wav"/>
          </p:stSnd>
        </p:sndAc>
      </p:transition>
    </mc:Choice>
    <mc:Fallback>
      <p:transition spd="slow">
        <p:fade/>
        <p:sndAc>
          <p:stSnd>
            <p:snd r:embed="rId2" name="Sons da Terra - Laurindinha &amp; Ouvi o Passarinh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841F2-ECF8-EA6B-A887-747F652E50B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707DBE7-C77D-9CB6-B724-B3F7F75F80C9}"/>
              </a:ext>
            </a:extLst>
          </p:cNvPr>
          <p:cNvSpPr/>
          <p:nvPr/>
        </p:nvSpPr>
        <p:spPr>
          <a:xfrm>
            <a:off x="5974080" y="0"/>
            <a:ext cx="621792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t>Aveiro (prononcé en français : [</a:t>
            </a:r>
            <a:r>
              <a:rPr lang="fr-FR" sz="2400" b="1" dirty="0" err="1"/>
              <a:t>avɛro</a:t>
            </a:r>
            <a:r>
              <a:rPr lang="fr-FR" sz="2400" b="1" dirty="0"/>
              <a:t>]) est une ville et une municipalité, capitale du district qui porte le même nom, située dans la sous-région de </a:t>
            </a:r>
            <a:r>
              <a:rPr lang="fr-FR" sz="2400" b="1" dirty="0" err="1"/>
              <a:t>Região</a:t>
            </a:r>
            <a:r>
              <a:rPr lang="fr-FR" sz="2400" b="1" dirty="0"/>
              <a:t> de Aveiro, elle-même localisée dans la région Centre du Portugal. En 2021, la commune compte près de 80 880 habitants sur une zone de 197,58 km2 ; elle est, de ce fait, la 4e ville la plus peuplée de la région Centre, après Coimbra (capitale administrative de la région1), Leiria et </a:t>
            </a:r>
            <a:r>
              <a:rPr lang="fr-FR" sz="2400" b="1" dirty="0" err="1"/>
              <a:t>Viseu</a:t>
            </a:r>
            <a:r>
              <a:rPr lang="fr-FR" sz="2400" b="1" dirty="0"/>
              <a:t>.</a:t>
            </a:r>
          </a:p>
          <a:p>
            <a:pPr algn="ctr"/>
            <a:endParaRPr lang="fr-FR" sz="2400" b="1" dirty="0"/>
          </a:p>
          <a:p>
            <a:pPr algn="ctr"/>
            <a:r>
              <a:rPr lang="fr-FR" sz="2400" b="1" dirty="0"/>
              <a:t>La Communauté intermunicipale de la région de Aveiro est une intercommunalité créée en 2008, regroupant 11 municipalités voisines d'Aveiro et rassemblant plus de 370 000 habitants pour constituer la 2e unité territoriale de la région Centre.</a:t>
            </a:r>
          </a:p>
        </p:txBody>
      </p:sp>
      <p:pic>
        <p:nvPicPr>
          <p:cNvPr id="4" name="Image 3" descr="Une image contenant plein air, ciel, sculpture, bâtiment&#10;&#10;Le contenu généré par l’IA peut être incorrect.">
            <a:extLst>
              <a:ext uri="{FF2B5EF4-FFF2-40B4-BE49-F238E27FC236}">
                <a16:creationId xmlns:a16="http://schemas.microsoft.com/office/drawing/2014/main" id="{B2599729-9743-3F9A-CBE6-E4DADF22E8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4366" y="603000"/>
            <a:ext cx="4521600" cy="5652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389941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170280E4-0A83-AA71-D18C-EEA2779A1C1A}"/>
            </a:ext>
          </a:extLst>
        </p:cNvPr>
        <p:cNvGrpSpPr/>
        <p:nvPr/>
      </p:nvGrpSpPr>
      <p:grpSpPr>
        <a:xfrm>
          <a:off x="0" y="0"/>
          <a:ext cx="0" cy="0"/>
          <a:chOff x="0" y="0"/>
          <a:chExt cx="0" cy="0"/>
        </a:xfrm>
      </p:grpSpPr>
      <p:pic>
        <p:nvPicPr>
          <p:cNvPr id="3" name="Image 2" descr="Une image contenant plein air, bâtiment, ciel, embarcation&#10;&#10;Le contenu généré par l’IA peut être incorrect.">
            <a:extLst>
              <a:ext uri="{FF2B5EF4-FFF2-40B4-BE49-F238E27FC236}">
                <a16:creationId xmlns:a16="http://schemas.microsoft.com/office/drawing/2014/main" id="{25529F44-B0CF-B488-4B84-D4D597AA5E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565" y="369000"/>
            <a:ext cx="11536870" cy="6120000"/>
          </a:xfrm>
          <a:prstGeom prst="rect">
            <a:avLst/>
          </a:prstGeom>
          <a:effectLst>
            <a:softEdge rad="635000"/>
          </a:effectLst>
        </p:spPr>
      </p:pic>
    </p:spTree>
    <p:extLst>
      <p:ext uri="{BB962C8B-B14F-4D97-AF65-F5344CB8AC3E}">
        <p14:creationId xmlns:p14="http://schemas.microsoft.com/office/powerpoint/2010/main" val="20261366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BC9E5F6-12E4-CC44-5AA4-7426E604D249}"/>
            </a:ext>
          </a:extLst>
        </p:cNvPr>
        <p:cNvGrpSpPr/>
        <p:nvPr/>
      </p:nvGrpSpPr>
      <p:grpSpPr>
        <a:xfrm>
          <a:off x="0" y="0"/>
          <a:ext cx="0" cy="0"/>
          <a:chOff x="0" y="0"/>
          <a:chExt cx="0" cy="0"/>
        </a:xfrm>
      </p:grpSpPr>
      <p:pic>
        <p:nvPicPr>
          <p:cNvPr id="3" name="Image 2" descr="Une image contenant plein air, eau, arbre, canal&#10;&#10;Le contenu généré par l’IA peut être incorrect.">
            <a:extLst>
              <a:ext uri="{FF2B5EF4-FFF2-40B4-BE49-F238E27FC236}">
                <a16:creationId xmlns:a16="http://schemas.microsoft.com/office/drawing/2014/main" id="{7F0397B6-1B58-4BCA-8768-6F26840F45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623" y="369000"/>
            <a:ext cx="11412594" cy="6120000"/>
          </a:xfrm>
          <a:prstGeom prst="rect">
            <a:avLst/>
          </a:prstGeom>
          <a:effectLst>
            <a:softEdge rad="635000"/>
          </a:effectLst>
        </p:spPr>
      </p:pic>
    </p:spTree>
    <p:extLst>
      <p:ext uri="{BB962C8B-B14F-4D97-AF65-F5344CB8AC3E}">
        <p14:creationId xmlns:p14="http://schemas.microsoft.com/office/powerpoint/2010/main" val="648818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A1B46FB1-1E5F-47E9-0DF2-4B9871F4539B}"/>
            </a:ext>
          </a:extLst>
        </p:cNvPr>
        <p:cNvGrpSpPr/>
        <p:nvPr/>
      </p:nvGrpSpPr>
      <p:grpSpPr>
        <a:xfrm>
          <a:off x="0" y="0"/>
          <a:ext cx="0" cy="0"/>
          <a:chOff x="0" y="0"/>
          <a:chExt cx="0" cy="0"/>
        </a:xfrm>
      </p:grpSpPr>
      <p:pic>
        <p:nvPicPr>
          <p:cNvPr id="3" name="Image 2" descr="Une image contenant plein air, bâtiment, eau, ciel&#10;&#10;Le contenu généré par l’IA peut être incorrect.">
            <a:extLst>
              <a:ext uri="{FF2B5EF4-FFF2-40B4-BE49-F238E27FC236}">
                <a16:creationId xmlns:a16="http://schemas.microsoft.com/office/drawing/2014/main" id="{3FDEA924-D58F-7DBA-5049-73627BCC9E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181" y="279000"/>
            <a:ext cx="9279638" cy="6300000"/>
          </a:xfrm>
          <a:prstGeom prst="rect">
            <a:avLst/>
          </a:prstGeom>
          <a:effectLst>
            <a:softEdge rad="317500"/>
          </a:effectLst>
        </p:spPr>
      </p:pic>
      <p:sp>
        <p:nvSpPr>
          <p:cNvPr id="4" name="ZoneTexte 3">
            <a:extLst>
              <a:ext uri="{FF2B5EF4-FFF2-40B4-BE49-F238E27FC236}">
                <a16:creationId xmlns:a16="http://schemas.microsoft.com/office/drawing/2014/main" id="{A1486E31-6AFA-A03C-5768-6A37A805C4AB}"/>
              </a:ext>
            </a:extLst>
          </p:cNvPr>
          <p:cNvSpPr txBox="1"/>
          <p:nvPr/>
        </p:nvSpPr>
        <p:spPr>
          <a:xfrm>
            <a:off x="2976481" y="6222219"/>
            <a:ext cx="8255726" cy="461665"/>
          </a:xfrm>
          <a:prstGeom prst="rect">
            <a:avLst/>
          </a:prstGeom>
          <a:noFill/>
        </p:spPr>
        <p:txBody>
          <a:bodyPr wrap="square" rtlCol="0">
            <a:spAutoFit/>
          </a:bodyPr>
          <a:lstStyle/>
          <a:p>
            <a:r>
              <a:rPr lang="pt-BR" sz="2400" b="1" dirty="0">
                <a:solidFill>
                  <a:srgbClr val="FFFF00"/>
                </a:solidFill>
              </a:rPr>
              <a:t>Antiga Capitania do Porto de Aveiro - Portugal</a:t>
            </a:r>
            <a:endParaRPr lang="fr-FR" sz="2400" b="1" dirty="0">
              <a:solidFill>
                <a:srgbClr val="FFFF00"/>
              </a:solidFill>
            </a:endParaRPr>
          </a:p>
        </p:txBody>
      </p:sp>
    </p:spTree>
    <p:extLst>
      <p:ext uri="{BB962C8B-B14F-4D97-AF65-F5344CB8AC3E}">
        <p14:creationId xmlns:p14="http://schemas.microsoft.com/office/powerpoint/2010/main" val="29340288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213B0D55-735F-1E75-4937-63E10919C5A8}"/>
            </a:ext>
          </a:extLst>
        </p:cNvPr>
        <p:cNvGrpSpPr/>
        <p:nvPr/>
      </p:nvGrpSpPr>
      <p:grpSpPr>
        <a:xfrm>
          <a:off x="0" y="0"/>
          <a:ext cx="0" cy="0"/>
          <a:chOff x="0" y="0"/>
          <a:chExt cx="0" cy="0"/>
        </a:xfrm>
      </p:grpSpPr>
      <p:pic>
        <p:nvPicPr>
          <p:cNvPr id="3" name="Image 2" descr="Une image contenant plein air, ciel, bâtiment, eau&#10;&#10;Le contenu généré par l’IA peut être incorrect.">
            <a:extLst>
              <a:ext uri="{FF2B5EF4-FFF2-40B4-BE49-F238E27FC236}">
                <a16:creationId xmlns:a16="http://schemas.microsoft.com/office/drawing/2014/main" id="{FD38BE91-EEE0-F2C0-7222-8A6DC34B3F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2666" y="369000"/>
            <a:ext cx="9066668" cy="6120000"/>
          </a:xfrm>
          <a:prstGeom prst="rect">
            <a:avLst/>
          </a:prstGeom>
          <a:effectLst>
            <a:softEdge rad="317500"/>
          </a:effectLst>
        </p:spPr>
      </p:pic>
    </p:spTree>
    <p:extLst>
      <p:ext uri="{BB962C8B-B14F-4D97-AF65-F5344CB8AC3E}">
        <p14:creationId xmlns:p14="http://schemas.microsoft.com/office/powerpoint/2010/main" val="1485785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0709AB61-2ADF-D14A-6672-5D32D72649E0}"/>
            </a:ext>
          </a:extLst>
        </p:cNvPr>
        <p:cNvGrpSpPr/>
        <p:nvPr/>
      </p:nvGrpSpPr>
      <p:grpSpPr>
        <a:xfrm>
          <a:off x="0" y="0"/>
          <a:ext cx="0" cy="0"/>
          <a:chOff x="0" y="0"/>
          <a:chExt cx="0" cy="0"/>
        </a:xfrm>
      </p:grpSpPr>
      <p:pic>
        <p:nvPicPr>
          <p:cNvPr id="3" name="Image 2" descr="Une image contenant plein air, ciel, bâtiment, bateau&#10;&#10;Le contenu généré par l’IA peut être incorrect.">
            <a:extLst>
              <a:ext uri="{FF2B5EF4-FFF2-40B4-BE49-F238E27FC236}">
                <a16:creationId xmlns:a16="http://schemas.microsoft.com/office/drawing/2014/main" id="{16C47D9F-1A8C-9B58-B0BF-CE7FCC7F2B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ADDBE928-BB47-D191-34E3-53B61F91A3EA}"/>
              </a:ext>
            </a:extLst>
          </p:cNvPr>
          <p:cNvSpPr txBox="1"/>
          <p:nvPr/>
        </p:nvSpPr>
        <p:spPr>
          <a:xfrm>
            <a:off x="5016137" y="6129159"/>
            <a:ext cx="7785463" cy="461665"/>
          </a:xfrm>
          <a:prstGeom prst="rect">
            <a:avLst/>
          </a:prstGeom>
          <a:noFill/>
        </p:spPr>
        <p:txBody>
          <a:bodyPr wrap="square" rtlCol="0">
            <a:spAutoFit/>
          </a:bodyPr>
          <a:lstStyle/>
          <a:p>
            <a:r>
              <a:rPr lang="fr-FR" sz="2400" b="1">
                <a:solidFill>
                  <a:schemeClr val="bg1"/>
                </a:solidFill>
              </a:rPr>
              <a:t>veiro, Portugal</a:t>
            </a:r>
            <a:endParaRPr lang="fr-FR" sz="2400" b="1" dirty="0">
              <a:solidFill>
                <a:schemeClr val="bg1"/>
              </a:solidFill>
            </a:endParaRPr>
          </a:p>
        </p:txBody>
      </p:sp>
    </p:spTree>
    <p:extLst>
      <p:ext uri="{BB962C8B-B14F-4D97-AF65-F5344CB8AC3E}">
        <p14:creationId xmlns:p14="http://schemas.microsoft.com/office/powerpoint/2010/main" val="29024783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44EE066A-DEA3-C62B-803F-3C3F4D5E8D4F}"/>
            </a:ext>
          </a:extLst>
        </p:cNvPr>
        <p:cNvGrpSpPr/>
        <p:nvPr/>
      </p:nvGrpSpPr>
      <p:grpSpPr>
        <a:xfrm>
          <a:off x="0" y="0"/>
          <a:ext cx="0" cy="0"/>
          <a:chOff x="0" y="0"/>
          <a:chExt cx="0" cy="0"/>
        </a:xfrm>
      </p:grpSpPr>
      <p:pic>
        <p:nvPicPr>
          <p:cNvPr id="3" name="Image 2" descr="Une image contenant plein air, bâtiment, ciel, horloge&#10;&#10;Le contenu généré par l’IA peut être incorrect.">
            <a:extLst>
              <a:ext uri="{FF2B5EF4-FFF2-40B4-BE49-F238E27FC236}">
                <a16:creationId xmlns:a16="http://schemas.microsoft.com/office/drawing/2014/main" id="{24D3E5BC-F5A0-66BA-5DC8-879AD1F25C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9331" y="279000"/>
            <a:ext cx="9333338" cy="6300000"/>
          </a:xfrm>
          <a:prstGeom prst="rect">
            <a:avLst/>
          </a:prstGeom>
          <a:effectLst>
            <a:softEdge rad="127000"/>
          </a:effectLst>
        </p:spPr>
      </p:pic>
      <p:sp>
        <p:nvSpPr>
          <p:cNvPr id="4" name="ZoneTexte 3">
            <a:extLst>
              <a:ext uri="{FF2B5EF4-FFF2-40B4-BE49-F238E27FC236}">
                <a16:creationId xmlns:a16="http://schemas.microsoft.com/office/drawing/2014/main" id="{E5D4DA54-7AB4-C8D0-3515-9143298B842C}"/>
              </a:ext>
            </a:extLst>
          </p:cNvPr>
          <p:cNvSpPr txBox="1"/>
          <p:nvPr/>
        </p:nvSpPr>
        <p:spPr>
          <a:xfrm>
            <a:off x="3094772" y="5973643"/>
            <a:ext cx="7863840" cy="461665"/>
          </a:xfrm>
          <a:prstGeom prst="rect">
            <a:avLst/>
          </a:prstGeom>
          <a:noFill/>
        </p:spPr>
        <p:txBody>
          <a:bodyPr wrap="square" rtlCol="0">
            <a:spAutoFit/>
          </a:bodyPr>
          <a:lstStyle/>
          <a:p>
            <a:r>
              <a:rPr lang="fr-FR" sz="2400" b="1" dirty="0">
                <a:solidFill>
                  <a:schemeClr val="bg1"/>
                </a:solidFill>
              </a:rPr>
              <a:t>La façade avant de la cathédrale d'Aveiro</a:t>
            </a:r>
          </a:p>
        </p:txBody>
      </p:sp>
    </p:spTree>
    <p:extLst>
      <p:ext uri="{BB962C8B-B14F-4D97-AF65-F5344CB8AC3E}">
        <p14:creationId xmlns:p14="http://schemas.microsoft.com/office/powerpoint/2010/main" val="2466254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485B0998-2D63-2784-057E-6D309640C91E}"/>
            </a:ext>
          </a:extLst>
        </p:cNvPr>
        <p:cNvGrpSpPr/>
        <p:nvPr/>
      </p:nvGrpSpPr>
      <p:grpSpPr>
        <a:xfrm>
          <a:off x="0" y="0"/>
          <a:ext cx="0" cy="0"/>
          <a:chOff x="0" y="0"/>
          <a:chExt cx="0" cy="0"/>
        </a:xfrm>
      </p:grpSpPr>
      <p:pic>
        <p:nvPicPr>
          <p:cNvPr id="3" name="Image 2" descr="Une image contenant plein air, bâtiment, ciel, Usage mixte&#10;&#10;Le contenu généré par l’IA peut être incorrect.">
            <a:extLst>
              <a:ext uri="{FF2B5EF4-FFF2-40B4-BE49-F238E27FC236}">
                <a16:creationId xmlns:a16="http://schemas.microsoft.com/office/drawing/2014/main" id="{402BB7CD-C777-E3FA-6B65-26DA6E4DE7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5360" y="369000"/>
            <a:ext cx="8300508" cy="6120000"/>
          </a:xfrm>
          <a:prstGeom prst="rect">
            <a:avLst/>
          </a:prstGeom>
          <a:effectLst>
            <a:softEdge rad="317500"/>
          </a:effectLst>
        </p:spPr>
      </p:pic>
      <p:sp>
        <p:nvSpPr>
          <p:cNvPr id="4" name="ZoneTexte 3">
            <a:extLst>
              <a:ext uri="{FF2B5EF4-FFF2-40B4-BE49-F238E27FC236}">
                <a16:creationId xmlns:a16="http://schemas.microsoft.com/office/drawing/2014/main" id="{B7EB8B3A-B697-4E49-B886-0E9D1167E381}"/>
              </a:ext>
            </a:extLst>
          </p:cNvPr>
          <p:cNvSpPr txBox="1"/>
          <p:nvPr/>
        </p:nvSpPr>
        <p:spPr>
          <a:xfrm>
            <a:off x="2547257" y="718456"/>
            <a:ext cx="6844937" cy="461665"/>
          </a:xfrm>
          <a:prstGeom prst="rect">
            <a:avLst/>
          </a:prstGeom>
          <a:noFill/>
        </p:spPr>
        <p:txBody>
          <a:bodyPr wrap="square" rtlCol="0">
            <a:spAutoFit/>
          </a:bodyPr>
          <a:lstStyle/>
          <a:p>
            <a:r>
              <a:rPr lang="fr-FR" sz="2400" b="1">
                <a:solidFill>
                  <a:schemeClr val="bg1"/>
                </a:solidFill>
              </a:rPr>
              <a:t>Bâtiments Art Nouveau (Novo) à Aveiro </a:t>
            </a:r>
            <a:endParaRPr lang="fr-FR" sz="2400" b="1" dirty="0">
              <a:solidFill>
                <a:schemeClr val="bg1"/>
              </a:solidFill>
            </a:endParaRPr>
          </a:p>
        </p:txBody>
      </p:sp>
    </p:spTree>
    <p:extLst>
      <p:ext uri="{BB962C8B-B14F-4D97-AF65-F5344CB8AC3E}">
        <p14:creationId xmlns:p14="http://schemas.microsoft.com/office/powerpoint/2010/main" val="18083956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53968E0-54E2-1CF2-D017-7221BEDCF11E}"/>
            </a:ext>
          </a:extLst>
        </p:cNvPr>
        <p:cNvGrpSpPr/>
        <p:nvPr/>
      </p:nvGrpSpPr>
      <p:grpSpPr>
        <a:xfrm>
          <a:off x="0" y="0"/>
          <a:ext cx="0" cy="0"/>
          <a:chOff x="0" y="0"/>
          <a:chExt cx="0" cy="0"/>
        </a:xfrm>
      </p:grpSpPr>
      <p:pic>
        <p:nvPicPr>
          <p:cNvPr id="3" name="Image 2" descr="Une image contenant ciel, plein air, architecture, herbe&#10;&#10;Le contenu généré par l’IA peut être incorrect.">
            <a:extLst>
              <a:ext uri="{FF2B5EF4-FFF2-40B4-BE49-F238E27FC236}">
                <a16:creationId xmlns:a16="http://schemas.microsoft.com/office/drawing/2014/main" id="{D396F2D0-F988-68F4-9D6C-42C9181246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74320"/>
            <a:ext cx="8160000" cy="6120000"/>
          </a:xfrm>
          <a:prstGeom prst="rect">
            <a:avLst/>
          </a:prstGeom>
          <a:effectLst>
            <a:softEdge rad="635000"/>
          </a:effectLst>
        </p:spPr>
      </p:pic>
      <p:sp>
        <p:nvSpPr>
          <p:cNvPr id="6" name="ZoneTexte 5">
            <a:extLst>
              <a:ext uri="{FF2B5EF4-FFF2-40B4-BE49-F238E27FC236}">
                <a16:creationId xmlns:a16="http://schemas.microsoft.com/office/drawing/2014/main" id="{8A8C016E-60C5-33C0-72F7-8252692C6F58}"/>
              </a:ext>
            </a:extLst>
          </p:cNvPr>
          <p:cNvSpPr txBox="1"/>
          <p:nvPr/>
        </p:nvSpPr>
        <p:spPr>
          <a:xfrm>
            <a:off x="4967151" y="6076346"/>
            <a:ext cx="6093822" cy="461665"/>
          </a:xfrm>
          <a:prstGeom prst="rect">
            <a:avLst/>
          </a:prstGeom>
          <a:noFill/>
        </p:spPr>
        <p:txBody>
          <a:bodyPr wrap="square">
            <a:spAutoFit/>
          </a:bodyPr>
          <a:lstStyle/>
          <a:p>
            <a:r>
              <a:rPr lang="fr-FR" sz="2400" b="1" dirty="0">
                <a:solidFill>
                  <a:srgbClr val="FFFF00"/>
                </a:solidFill>
              </a:rPr>
              <a:t>Université d'Aveiro</a:t>
            </a:r>
          </a:p>
        </p:txBody>
      </p:sp>
    </p:spTree>
    <p:extLst>
      <p:ext uri="{BB962C8B-B14F-4D97-AF65-F5344CB8AC3E}">
        <p14:creationId xmlns:p14="http://schemas.microsoft.com/office/powerpoint/2010/main" val="38136987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B7D6ABC-19EE-B05A-6D77-7E24132E6606}"/>
            </a:ext>
          </a:extLst>
        </p:cNvPr>
        <p:cNvGrpSpPr/>
        <p:nvPr/>
      </p:nvGrpSpPr>
      <p:grpSpPr>
        <a:xfrm>
          <a:off x="0" y="0"/>
          <a:ext cx="0" cy="0"/>
          <a:chOff x="0" y="0"/>
          <a:chExt cx="0" cy="0"/>
        </a:xfrm>
      </p:grpSpPr>
      <p:pic>
        <p:nvPicPr>
          <p:cNvPr id="3" name="Image 2" descr="Une image contenant plein air, ciel, bâtiment, fenêtre&#10;&#10;Le contenu généré par l’IA peut être incorrect.">
            <a:extLst>
              <a:ext uri="{FF2B5EF4-FFF2-40B4-BE49-F238E27FC236}">
                <a16:creationId xmlns:a16="http://schemas.microsoft.com/office/drawing/2014/main" id="{0B24E5BD-237D-4737-9E88-3E0EB361E8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177" y="279000"/>
            <a:ext cx="9279645" cy="6300000"/>
          </a:xfrm>
          <a:prstGeom prst="rect">
            <a:avLst/>
          </a:prstGeom>
          <a:effectLst>
            <a:softEdge rad="127000"/>
          </a:effectLst>
        </p:spPr>
      </p:pic>
      <p:sp>
        <p:nvSpPr>
          <p:cNvPr id="4" name="ZoneTexte 3">
            <a:extLst>
              <a:ext uri="{FF2B5EF4-FFF2-40B4-BE49-F238E27FC236}">
                <a16:creationId xmlns:a16="http://schemas.microsoft.com/office/drawing/2014/main" id="{13F13540-A11E-E8EB-AC6D-A1B4938B31E4}"/>
              </a:ext>
            </a:extLst>
          </p:cNvPr>
          <p:cNvSpPr txBox="1"/>
          <p:nvPr/>
        </p:nvSpPr>
        <p:spPr>
          <a:xfrm>
            <a:off x="3513908" y="279000"/>
            <a:ext cx="6087292" cy="461665"/>
          </a:xfrm>
          <a:prstGeom prst="rect">
            <a:avLst/>
          </a:prstGeom>
          <a:noFill/>
        </p:spPr>
        <p:txBody>
          <a:bodyPr wrap="square" rtlCol="0">
            <a:spAutoFit/>
          </a:bodyPr>
          <a:lstStyle/>
          <a:p>
            <a:r>
              <a:rPr lang="fr-FR" sz="2400" b="1">
                <a:solidFill>
                  <a:schemeClr val="bg1"/>
                </a:solidFill>
              </a:rPr>
              <a:t>Façades azulejos typiques d'Aveiro.</a:t>
            </a:r>
            <a:endParaRPr lang="fr-FR" sz="2400" b="1" dirty="0">
              <a:solidFill>
                <a:schemeClr val="bg1"/>
              </a:solidFill>
            </a:endParaRPr>
          </a:p>
        </p:txBody>
      </p:sp>
    </p:spTree>
    <p:extLst>
      <p:ext uri="{BB962C8B-B14F-4D97-AF65-F5344CB8AC3E}">
        <p14:creationId xmlns:p14="http://schemas.microsoft.com/office/powerpoint/2010/main" val="20089912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B9D62A98-56E2-41B6-059A-AC0DEA3F552F}"/>
            </a:ext>
          </a:extLst>
        </p:cNvPr>
        <p:cNvGrpSpPr/>
        <p:nvPr/>
      </p:nvGrpSpPr>
      <p:grpSpPr>
        <a:xfrm>
          <a:off x="0" y="0"/>
          <a:ext cx="0" cy="0"/>
          <a:chOff x="0" y="0"/>
          <a:chExt cx="0" cy="0"/>
        </a:xfrm>
      </p:grpSpPr>
      <p:pic>
        <p:nvPicPr>
          <p:cNvPr id="3" name="Image 2" descr="Une image contenant ciel, plein air, bâtiment, maison&#10;&#10;Le contenu généré par l’IA peut être incorrect.">
            <a:extLst>
              <a:ext uri="{FF2B5EF4-FFF2-40B4-BE49-F238E27FC236}">
                <a16:creationId xmlns:a16="http://schemas.microsoft.com/office/drawing/2014/main" id="{C4521A28-D7E2-76F1-7AEA-338733BF73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2656" y="495000"/>
            <a:ext cx="10866687" cy="5868000"/>
          </a:xfrm>
          <a:prstGeom prst="rect">
            <a:avLst/>
          </a:prstGeom>
          <a:effectLst>
            <a:softEdge rad="127000"/>
          </a:effectLst>
        </p:spPr>
      </p:pic>
    </p:spTree>
    <p:extLst>
      <p:ext uri="{BB962C8B-B14F-4D97-AF65-F5344CB8AC3E}">
        <p14:creationId xmlns:p14="http://schemas.microsoft.com/office/powerpoint/2010/main" val="8819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47158EC-4190-C1EC-4EED-A9E9E054DE9D}"/>
            </a:ext>
          </a:extLst>
        </p:cNvPr>
        <p:cNvGrpSpPr/>
        <p:nvPr/>
      </p:nvGrpSpPr>
      <p:grpSpPr>
        <a:xfrm>
          <a:off x="0" y="0"/>
          <a:ext cx="0" cy="0"/>
          <a:chOff x="0" y="0"/>
          <a:chExt cx="0" cy="0"/>
        </a:xfrm>
      </p:grpSpPr>
      <p:pic>
        <p:nvPicPr>
          <p:cNvPr id="3" name="Image 2" descr="Une image contenant plein air, ciel, eau, bâtiment&#10;&#10;Le contenu généré par l’IA peut être incorrect.">
            <a:extLst>
              <a:ext uri="{FF2B5EF4-FFF2-40B4-BE49-F238E27FC236}">
                <a16:creationId xmlns:a16="http://schemas.microsoft.com/office/drawing/2014/main" id="{572C983B-0923-4DBB-A6A0-ACC032BC84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032522A6-370F-9271-7DDF-2F4182228AC0}"/>
              </a:ext>
            </a:extLst>
          </p:cNvPr>
          <p:cNvSpPr txBox="1"/>
          <p:nvPr/>
        </p:nvSpPr>
        <p:spPr>
          <a:xfrm>
            <a:off x="5238206" y="6276494"/>
            <a:ext cx="6093822" cy="461665"/>
          </a:xfrm>
          <a:prstGeom prst="rect">
            <a:avLst/>
          </a:prstGeom>
          <a:noFill/>
        </p:spPr>
        <p:txBody>
          <a:bodyPr wrap="square">
            <a:spAutoFit/>
          </a:bodyPr>
          <a:lstStyle/>
          <a:p>
            <a:r>
              <a:rPr lang="fr-FR" sz="2400" b="1"/>
              <a:t> AveiroCanal</a:t>
            </a:r>
            <a:endParaRPr lang="fr-FR" sz="2400" b="1" dirty="0"/>
          </a:p>
        </p:txBody>
      </p:sp>
    </p:spTree>
    <p:extLst>
      <p:ext uri="{BB962C8B-B14F-4D97-AF65-F5344CB8AC3E}">
        <p14:creationId xmlns:p14="http://schemas.microsoft.com/office/powerpoint/2010/main" val="19492435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21EB2635-1EE9-7A45-B6F1-4B3C7DB37247}"/>
            </a:ext>
          </a:extLst>
        </p:cNvPr>
        <p:cNvGrpSpPr/>
        <p:nvPr/>
      </p:nvGrpSpPr>
      <p:grpSpPr>
        <a:xfrm>
          <a:off x="0" y="0"/>
          <a:ext cx="0" cy="0"/>
          <a:chOff x="0" y="0"/>
          <a:chExt cx="0" cy="0"/>
        </a:xfrm>
      </p:grpSpPr>
      <p:pic>
        <p:nvPicPr>
          <p:cNvPr id="3" name="Image 2" descr="Une image contenant plein air, bâtiment, bateau, ciel&#10;&#10;Le contenu généré par l’IA peut être incorrect.">
            <a:extLst>
              <a:ext uri="{FF2B5EF4-FFF2-40B4-BE49-F238E27FC236}">
                <a16:creationId xmlns:a16="http://schemas.microsoft.com/office/drawing/2014/main" id="{2DE37E23-A285-55E5-9935-57FB072AEA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2377" y="279000"/>
            <a:ext cx="9215987" cy="6300000"/>
          </a:xfrm>
          <a:prstGeom prst="rect">
            <a:avLst/>
          </a:prstGeom>
          <a:effectLst>
            <a:softEdge rad="127000"/>
          </a:effectLst>
        </p:spPr>
      </p:pic>
      <p:sp>
        <p:nvSpPr>
          <p:cNvPr id="4" name="ZoneTexte 3">
            <a:extLst>
              <a:ext uri="{FF2B5EF4-FFF2-40B4-BE49-F238E27FC236}">
                <a16:creationId xmlns:a16="http://schemas.microsoft.com/office/drawing/2014/main" id="{C3687CB5-1738-F9F5-59AF-96D21F84F9D0}"/>
              </a:ext>
            </a:extLst>
          </p:cNvPr>
          <p:cNvSpPr txBox="1"/>
          <p:nvPr/>
        </p:nvSpPr>
        <p:spPr>
          <a:xfrm>
            <a:off x="4855029" y="6012559"/>
            <a:ext cx="5734594" cy="461665"/>
          </a:xfrm>
          <a:prstGeom prst="rect">
            <a:avLst/>
          </a:prstGeom>
          <a:noFill/>
        </p:spPr>
        <p:txBody>
          <a:bodyPr wrap="square" rtlCol="0">
            <a:spAutoFit/>
          </a:bodyPr>
          <a:lstStyle/>
          <a:p>
            <a:r>
              <a:rPr lang="fr-FR" sz="2400" b="1" dirty="0">
                <a:solidFill>
                  <a:schemeClr val="bg1"/>
                </a:solidFill>
              </a:rPr>
              <a:t>Aveiro, Portugal</a:t>
            </a:r>
          </a:p>
        </p:txBody>
      </p:sp>
    </p:spTree>
    <p:extLst>
      <p:ext uri="{BB962C8B-B14F-4D97-AF65-F5344CB8AC3E}">
        <p14:creationId xmlns:p14="http://schemas.microsoft.com/office/powerpoint/2010/main" val="8130973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55FF70E4-FA69-A3BF-902D-D1BFD7D787D0}"/>
            </a:ext>
          </a:extLst>
        </p:cNvPr>
        <p:cNvGrpSpPr/>
        <p:nvPr/>
      </p:nvGrpSpPr>
      <p:grpSpPr>
        <a:xfrm>
          <a:off x="0" y="0"/>
          <a:ext cx="0" cy="0"/>
          <a:chOff x="0" y="0"/>
          <a:chExt cx="0" cy="0"/>
        </a:xfrm>
      </p:grpSpPr>
      <p:pic>
        <p:nvPicPr>
          <p:cNvPr id="3" name="Image 2" descr="Une image contenant plein air, ciel, eau, bateau&#10;&#10;Le contenu généré par l’IA peut être incorrect.">
            <a:extLst>
              <a:ext uri="{FF2B5EF4-FFF2-40B4-BE49-F238E27FC236}">
                <a16:creationId xmlns:a16="http://schemas.microsoft.com/office/drawing/2014/main" id="{FD1D110C-0FDD-9E2E-47F5-ED53BB791E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effectLst>
            <a:softEdge rad="635000"/>
          </a:effectLst>
        </p:spPr>
      </p:pic>
      <p:sp>
        <p:nvSpPr>
          <p:cNvPr id="4" name="ZoneTexte 3">
            <a:extLst>
              <a:ext uri="{FF2B5EF4-FFF2-40B4-BE49-F238E27FC236}">
                <a16:creationId xmlns:a16="http://schemas.microsoft.com/office/drawing/2014/main" id="{20F5E35A-DBB8-4561-2B43-6CA0B6EECB4E}"/>
              </a:ext>
            </a:extLst>
          </p:cNvPr>
          <p:cNvSpPr txBox="1"/>
          <p:nvPr/>
        </p:nvSpPr>
        <p:spPr>
          <a:xfrm>
            <a:off x="5159829" y="6117716"/>
            <a:ext cx="7772400" cy="461665"/>
          </a:xfrm>
          <a:prstGeom prst="rect">
            <a:avLst/>
          </a:prstGeom>
          <a:noFill/>
        </p:spPr>
        <p:txBody>
          <a:bodyPr wrap="square" rtlCol="0">
            <a:spAutoFit/>
          </a:bodyPr>
          <a:lstStyle/>
          <a:p>
            <a:r>
              <a:rPr lang="fr-FR" dirty="0">
                <a:solidFill>
                  <a:srgbClr val="FFFF00"/>
                </a:solidFill>
              </a:rPr>
              <a:t> </a:t>
            </a:r>
            <a:r>
              <a:rPr lang="fr-FR" sz="2400" b="1" dirty="0"/>
              <a:t>Aveiro Canal</a:t>
            </a:r>
          </a:p>
        </p:txBody>
      </p:sp>
    </p:spTree>
    <p:extLst>
      <p:ext uri="{BB962C8B-B14F-4D97-AF65-F5344CB8AC3E}">
        <p14:creationId xmlns:p14="http://schemas.microsoft.com/office/powerpoint/2010/main" val="32781021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7CC238D-9C47-9BEA-C70D-17D3B6DE3CE1}"/>
            </a:ext>
          </a:extLst>
        </p:cNvPr>
        <p:cNvGrpSpPr/>
        <p:nvPr/>
      </p:nvGrpSpPr>
      <p:grpSpPr>
        <a:xfrm>
          <a:off x="0" y="0"/>
          <a:ext cx="0" cy="0"/>
          <a:chOff x="0" y="0"/>
          <a:chExt cx="0" cy="0"/>
        </a:xfrm>
      </p:grpSpPr>
      <p:pic>
        <p:nvPicPr>
          <p:cNvPr id="3" name="Image 2" descr="Une image contenant plein air, ciel, bâtiment, bateau&#10;&#10;Le contenu généré par l’IA peut être incorrect.">
            <a:extLst>
              <a:ext uri="{FF2B5EF4-FFF2-40B4-BE49-F238E27FC236}">
                <a16:creationId xmlns:a16="http://schemas.microsoft.com/office/drawing/2014/main" id="{EDF1AEE7-D2C5-ABE7-01C1-89D880A25F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4000" y="337500"/>
            <a:ext cx="8244000" cy="6183000"/>
          </a:xfrm>
          <a:prstGeom prst="rect">
            <a:avLst/>
          </a:prstGeom>
          <a:effectLst>
            <a:softEdge rad="127000"/>
          </a:effectLst>
        </p:spPr>
      </p:pic>
      <p:sp>
        <p:nvSpPr>
          <p:cNvPr id="4" name="ZoneTexte 3">
            <a:extLst>
              <a:ext uri="{FF2B5EF4-FFF2-40B4-BE49-F238E27FC236}">
                <a16:creationId xmlns:a16="http://schemas.microsoft.com/office/drawing/2014/main" id="{F1393F49-5E92-0619-DBB7-6C6F31E8D6C5}"/>
              </a:ext>
            </a:extLst>
          </p:cNvPr>
          <p:cNvSpPr txBox="1"/>
          <p:nvPr/>
        </p:nvSpPr>
        <p:spPr>
          <a:xfrm>
            <a:off x="4950823" y="356996"/>
            <a:ext cx="5055326" cy="461665"/>
          </a:xfrm>
          <a:prstGeom prst="rect">
            <a:avLst/>
          </a:prstGeom>
          <a:noFill/>
        </p:spPr>
        <p:txBody>
          <a:bodyPr wrap="square" rtlCol="0">
            <a:spAutoFit/>
          </a:bodyPr>
          <a:lstStyle/>
          <a:p>
            <a:r>
              <a:rPr lang="fr-FR" sz="2400" b="1"/>
              <a:t>Aveiro, Portugal</a:t>
            </a:r>
            <a:endParaRPr lang="fr-FR" sz="2400" b="1" dirty="0"/>
          </a:p>
        </p:txBody>
      </p:sp>
    </p:spTree>
    <p:extLst>
      <p:ext uri="{BB962C8B-B14F-4D97-AF65-F5344CB8AC3E}">
        <p14:creationId xmlns:p14="http://schemas.microsoft.com/office/powerpoint/2010/main" val="40835702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9E18B7FB-B9E5-AB41-FD2D-3DA3D5183AE4}"/>
            </a:ext>
          </a:extLst>
        </p:cNvPr>
        <p:cNvGrpSpPr/>
        <p:nvPr/>
      </p:nvGrpSpPr>
      <p:grpSpPr>
        <a:xfrm>
          <a:off x="0" y="0"/>
          <a:ext cx="0" cy="0"/>
          <a:chOff x="0" y="0"/>
          <a:chExt cx="0" cy="0"/>
        </a:xfrm>
      </p:grpSpPr>
      <p:pic>
        <p:nvPicPr>
          <p:cNvPr id="3" name="Image 2" descr="Une image contenant plein air, ciel, eau, arbre&#10;&#10;Le contenu généré par l’IA peut être incorrect.">
            <a:extLst>
              <a:ext uri="{FF2B5EF4-FFF2-40B4-BE49-F238E27FC236}">
                <a16:creationId xmlns:a16="http://schemas.microsoft.com/office/drawing/2014/main" id="{1D276AFD-FA5F-D953-479B-D4A6B58663E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92196" y="3469481"/>
            <a:ext cx="4928815" cy="2952000"/>
          </a:xfrm>
          <a:prstGeom prst="snip2DiagRect">
            <a:avLst/>
          </a:prstGeom>
          <a:solidFill>
            <a:srgbClr val="FFFFFF">
              <a:shade val="85000"/>
            </a:srgbClr>
          </a:solidFill>
          <a:ln w="88900" cap="sq">
            <a:solidFill>
              <a:schemeClr val="accent2"/>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586971F-376C-FB1A-6E2B-A62C7D29E44F}"/>
              </a:ext>
            </a:extLst>
          </p:cNvPr>
          <p:cNvSpPr txBox="1"/>
          <p:nvPr/>
        </p:nvSpPr>
        <p:spPr>
          <a:xfrm>
            <a:off x="840390" y="2926854"/>
            <a:ext cx="4789702" cy="461665"/>
          </a:xfrm>
          <a:prstGeom prst="rect">
            <a:avLst/>
          </a:prstGeom>
          <a:noFill/>
        </p:spPr>
        <p:txBody>
          <a:bodyPr wrap="square" rtlCol="0">
            <a:spAutoFit/>
          </a:bodyPr>
          <a:lstStyle/>
          <a:p>
            <a:r>
              <a:rPr lang="fr-FR" sz="2400" b="1"/>
              <a:t>On respire dans cette ville!</a:t>
            </a:r>
            <a:endParaRPr lang="fr-FR" sz="2400" b="1" dirty="0"/>
          </a:p>
        </p:txBody>
      </p:sp>
      <p:pic>
        <p:nvPicPr>
          <p:cNvPr id="6" name="Image 5" descr="Une image contenant bâtiment, plein air, sol, ciel&#10;&#10;Le contenu généré par l’IA peut être incorrect.">
            <a:extLst>
              <a:ext uri="{FF2B5EF4-FFF2-40B4-BE49-F238E27FC236}">
                <a16:creationId xmlns:a16="http://schemas.microsoft.com/office/drawing/2014/main" id="{42E32299-6F60-1C91-5C3D-BE0ABC200F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9804" y="404949"/>
            <a:ext cx="4560000" cy="3420000"/>
          </a:xfrm>
          <a:prstGeom prst="snip2DiagRect">
            <a:avLst/>
          </a:prstGeom>
          <a:solidFill>
            <a:srgbClr val="FFFFFF">
              <a:shade val="85000"/>
            </a:srgbClr>
          </a:solidFill>
          <a:ln w="88900" cap="sq">
            <a:solidFill>
              <a:schemeClr val="accent2"/>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690C51A7-5C68-2C18-3CFF-89B86AF8F4CD}"/>
              </a:ext>
            </a:extLst>
          </p:cNvPr>
          <p:cNvSpPr txBox="1"/>
          <p:nvPr/>
        </p:nvSpPr>
        <p:spPr>
          <a:xfrm>
            <a:off x="7315200" y="3913157"/>
            <a:ext cx="5238193" cy="461665"/>
          </a:xfrm>
          <a:prstGeom prst="rect">
            <a:avLst/>
          </a:prstGeom>
          <a:noFill/>
        </p:spPr>
        <p:txBody>
          <a:bodyPr wrap="square" rtlCol="0">
            <a:spAutoFit/>
          </a:bodyPr>
          <a:lstStyle/>
          <a:p>
            <a:r>
              <a:rPr lang="fr-FR" sz="2400" b="1"/>
              <a:t>Pavés décorés d’ancres marines</a:t>
            </a:r>
            <a:endParaRPr lang="fr-FR" sz="2400" b="1" dirty="0"/>
          </a:p>
        </p:txBody>
      </p:sp>
    </p:spTree>
    <p:extLst>
      <p:ext uri="{BB962C8B-B14F-4D97-AF65-F5344CB8AC3E}">
        <p14:creationId xmlns:p14="http://schemas.microsoft.com/office/powerpoint/2010/main" val="2221512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07FDFE49-E352-6D96-9F5B-8C2E4BB274EA}"/>
            </a:ext>
          </a:extLst>
        </p:cNvPr>
        <p:cNvGrpSpPr/>
        <p:nvPr/>
      </p:nvGrpSpPr>
      <p:grpSpPr>
        <a:xfrm>
          <a:off x="0" y="0"/>
          <a:ext cx="0" cy="0"/>
          <a:chOff x="0" y="0"/>
          <a:chExt cx="0" cy="0"/>
        </a:xfrm>
      </p:grpSpPr>
      <p:pic>
        <p:nvPicPr>
          <p:cNvPr id="3" name="Image 2" descr="Une image contenant plein air, ciel, arbre, palmier&#10;&#10;Le contenu généré par l’IA peut être incorrect.">
            <a:extLst>
              <a:ext uri="{FF2B5EF4-FFF2-40B4-BE49-F238E27FC236}">
                <a16:creationId xmlns:a16="http://schemas.microsoft.com/office/drawing/2014/main" id="{B2D0EE38-260B-7809-3D8C-37D507DB20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240" y="435573"/>
            <a:ext cx="4968000" cy="2993427"/>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D7D74CE4-CCC0-FDC7-C88F-8B3354A37956}"/>
              </a:ext>
            </a:extLst>
          </p:cNvPr>
          <p:cNvSpPr txBox="1"/>
          <p:nvPr/>
        </p:nvSpPr>
        <p:spPr>
          <a:xfrm>
            <a:off x="1454333" y="3553097"/>
            <a:ext cx="5146766" cy="461665"/>
          </a:xfrm>
          <a:prstGeom prst="rect">
            <a:avLst/>
          </a:prstGeom>
          <a:noFill/>
        </p:spPr>
        <p:txBody>
          <a:bodyPr wrap="square" rtlCol="0">
            <a:spAutoFit/>
          </a:bodyPr>
          <a:lstStyle/>
          <a:p>
            <a:r>
              <a:rPr lang="fr-FR" sz="2400" b="1">
                <a:solidFill>
                  <a:schemeClr val="bg1"/>
                </a:solidFill>
              </a:rPr>
              <a:t>Palmiers et canal</a:t>
            </a:r>
            <a:endParaRPr lang="fr-FR" sz="2400" b="1" dirty="0">
              <a:solidFill>
                <a:schemeClr val="bg1"/>
              </a:solidFill>
            </a:endParaRPr>
          </a:p>
        </p:txBody>
      </p:sp>
      <p:pic>
        <p:nvPicPr>
          <p:cNvPr id="6" name="Image 5" descr="Une image contenant plein air, ciel, bâtiment, nuage&#10;&#10;Le contenu généré par l’IA peut être incorrect.">
            <a:extLst>
              <a:ext uri="{FF2B5EF4-FFF2-40B4-BE49-F238E27FC236}">
                <a16:creationId xmlns:a16="http://schemas.microsoft.com/office/drawing/2014/main" id="{5FFBD038-E6AA-84B6-2FA1-6AC1CC2520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74525" y="3553097"/>
            <a:ext cx="5472000" cy="2971110"/>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12A1FD93-4E2E-631B-72D4-3AD7AE7A46A7}"/>
              </a:ext>
            </a:extLst>
          </p:cNvPr>
          <p:cNvSpPr txBox="1"/>
          <p:nvPr/>
        </p:nvSpPr>
        <p:spPr>
          <a:xfrm>
            <a:off x="6601099" y="2867297"/>
            <a:ext cx="5882640" cy="461665"/>
          </a:xfrm>
          <a:prstGeom prst="rect">
            <a:avLst/>
          </a:prstGeom>
          <a:noFill/>
        </p:spPr>
        <p:txBody>
          <a:bodyPr wrap="square" rtlCol="0">
            <a:spAutoFit/>
          </a:bodyPr>
          <a:lstStyle/>
          <a:p>
            <a:r>
              <a:rPr lang="fr-FR" sz="2400" b="1" dirty="0">
                <a:solidFill>
                  <a:schemeClr val="bg1"/>
                </a:solidFill>
              </a:rPr>
              <a:t>Immeubles bordant le canal central</a:t>
            </a:r>
          </a:p>
        </p:txBody>
      </p:sp>
    </p:spTree>
    <p:extLst>
      <p:ext uri="{BB962C8B-B14F-4D97-AF65-F5344CB8AC3E}">
        <p14:creationId xmlns:p14="http://schemas.microsoft.com/office/powerpoint/2010/main" val="3689085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7409F2D6-D251-8B41-A153-3AA3D112AFA9}"/>
            </a:ext>
          </a:extLst>
        </p:cNvPr>
        <p:cNvGrpSpPr/>
        <p:nvPr/>
      </p:nvGrpSpPr>
      <p:grpSpPr>
        <a:xfrm>
          <a:off x="0" y="0"/>
          <a:ext cx="0" cy="0"/>
          <a:chOff x="0" y="0"/>
          <a:chExt cx="0" cy="0"/>
        </a:xfrm>
      </p:grpSpPr>
      <p:pic>
        <p:nvPicPr>
          <p:cNvPr id="3" name="Image 2" descr="Une image contenant plein air, ciel, eau, voie navigable&#10;&#10;Le contenu généré par l’IA peut être incorrect.">
            <a:extLst>
              <a:ext uri="{FF2B5EF4-FFF2-40B4-BE49-F238E27FC236}">
                <a16:creationId xmlns:a16="http://schemas.microsoft.com/office/drawing/2014/main" id="{8906DC7E-6854-C2A4-0760-FC1EEDABE5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743" y="3429000"/>
            <a:ext cx="4536000" cy="3078621"/>
          </a:xfrm>
          <a:prstGeom prst="rect">
            <a:avLst/>
          </a:prstGeom>
          <a:ln w="44450">
            <a:solidFill>
              <a:srgbClr val="FFFF00"/>
            </a:solidFill>
            <a:prstDash val="sysDash"/>
          </a:ln>
        </p:spPr>
      </p:pic>
      <p:sp>
        <p:nvSpPr>
          <p:cNvPr id="4" name="ZoneTexte 3">
            <a:extLst>
              <a:ext uri="{FF2B5EF4-FFF2-40B4-BE49-F238E27FC236}">
                <a16:creationId xmlns:a16="http://schemas.microsoft.com/office/drawing/2014/main" id="{DA3B02A2-7AF8-D889-A7C0-28794CC7F5F4}"/>
              </a:ext>
            </a:extLst>
          </p:cNvPr>
          <p:cNvSpPr txBox="1"/>
          <p:nvPr/>
        </p:nvSpPr>
        <p:spPr>
          <a:xfrm>
            <a:off x="228017" y="2967335"/>
            <a:ext cx="5447212" cy="461665"/>
          </a:xfrm>
          <a:prstGeom prst="rect">
            <a:avLst/>
          </a:prstGeom>
          <a:noFill/>
        </p:spPr>
        <p:txBody>
          <a:bodyPr wrap="square" rtlCol="0">
            <a:spAutoFit/>
          </a:bodyPr>
          <a:lstStyle/>
          <a:p>
            <a:r>
              <a:rPr lang="fr-FR" sz="2400" b="1">
                <a:solidFill>
                  <a:srgbClr val="FFFF00"/>
                </a:solidFill>
              </a:rPr>
              <a:t>Les moliceiros au soleil couchant</a:t>
            </a:r>
            <a:endParaRPr lang="fr-FR" sz="2400" b="1" dirty="0">
              <a:solidFill>
                <a:srgbClr val="FFFF00"/>
              </a:solidFill>
            </a:endParaRPr>
          </a:p>
        </p:txBody>
      </p:sp>
      <p:pic>
        <p:nvPicPr>
          <p:cNvPr id="6" name="Image 5" descr="Une image contenant plein air, bâtiment, ciel, Voisinage&#10;&#10;Le contenu généré par l’IA peut être incorrect.">
            <a:extLst>
              <a:ext uri="{FF2B5EF4-FFF2-40B4-BE49-F238E27FC236}">
                <a16:creationId xmlns:a16="http://schemas.microsoft.com/office/drawing/2014/main" id="{79B1C7D3-BC2B-4E11-641E-280A181B61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1080" y="356236"/>
            <a:ext cx="4860000" cy="2971029"/>
          </a:xfrm>
          <a:prstGeom prst="rect">
            <a:avLst/>
          </a:prstGeom>
          <a:ln w="47625">
            <a:solidFill>
              <a:srgbClr val="FFFF00"/>
            </a:solidFill>
            <a:prstDash val="sysDash"/>
          </a:ln>
        </p:spPr>
      </p:pic>
      <p:sp>
        <p:nvSpPr>
          <p:cNvPr id="7" name="ZoneTexte 6">
            <a:extLst>
              <a:ext uri="{FF2B5EF4-FFF2-40B4-BE49-F238E27FC236}">
                <a16:creationId xmlns:a16="http://schemas.microsoft.com/office/drawing/2014/main" id="{3B8FB12D-F4D7-D10D-6091-80371E702225}"/>
              </a:ext>
            </a:extLst>
          </p:cNvPr>
          <p:cNvSpPr txBox="1"/>
          <p:nvPr/>
        </p:nvSpPr>
        <p:spPr>
          <a:xfrm>
            <a:off x="7604435" y="3429000"/>
            <a:ext cx="5370668" cy="461665"/>
          </a:xfrm>
          <a:prstGeom prst="rect">
            <a:avLst/>
          </a:prstGeom>
          <a:noFill/>
        </p:spPr>
        <p:txBody>
          <a:bodyPr wrap="square" rtlCol="0">
            <a:spAutoFit/>
          </a:bodyPr>
          <a:lstStyle/>
          <a:p>
            <a:r>
              <a:rPr lang="fr-FR" sz="2400" b="1" dirty="0">
                <a:solidFill>
                  <a:srgbClr val="FFFF00"/>
                </a:solidFill>
              </a:rPr>
              <a:t>Rua dos </a:t>
            </a:r>
            <a:r>
              <a:rPr lang="fr-FR" sz="2400" b="1" dirty="0" err="1">
                <a:solidFill>
                  <a:srgbClr val="FFFF00"/>
                </a:solidFill>
              </a:rPr>
              <a:t>Mercadores</a:t>
            </a:r>
            <a:endParaRPr lang="fr-FR" sz="2400" b="1" dirty="0">
              <a:solidFill>
                <a:srgbClr val="FFFF00"/>
              </a:solidFill>
            </a:endParaRPr>
          </a:p>
        </p:txBody>
      </p:sp>
    </p:spTree>
    <p:extLst>
      <p:ext uri="{BB962C8B-B14F-4D97-AF65-F5344CB8AC3E}">
        <p14:creationId xmlns:p14="http://schemas.microsoft.com/office/powerpoint/2010/main" val="984753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D290AE0-9B3B-48D4-19EB-E629AC4F29EF}"/>
            </a:ext>
          </a:extLst>
        </p:cNvPr>
        <p:cNvGrpSpPr/>
        <p:nvPr/>
      </p:nvGrpSpPr>
      <p:grpSpPr>
        <a:xfrm>
          <a:off x="0" y="0"/>
          <a:ext cx="0" cy="0"/>
          <a:chOff x="0" y="0"/>
          <a:chExt cx="0" cy="0"/>
        </a:xfrm>
      </p:grpSpPr>
      <p:pic>
        <p:nvPicPr>
          <p:cNvPr id="3" name="Image 2" descr="Une image contenant plein air, transport, véhicule, bateau&#10;&#10;Le contenu généré par l’IA peut être incorrect.">
            <a:extLst>
              <a:ext uri="{FF2B5EF4-FFF2-40B4-BE49-F238E27FC236}">
                <a16:creationId xmlns:a16="http://schemas.microsoft.com/office/drawing/2014/main" id="{E985C4F9-D18B-3EC9-2345-CA0C916870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657" y="483326"/>
            <a:ext cx="4608000" cy="3456000"/>
          </a:xfrm>
          <a:prstGeom prst="rect">
            <a:avLst/>
          </a:prstGeom>
          <a:ln w="47625">
            <a:solidFill>
              <a:srgbClr val="FFFF00"/>
            </a:solidFill>
            <a:prstDash val="sysDash"/>
          </a:ln>
        </p:spPr>
      </p:pic>
      <p:sp>
        <p:nvSpPr>
          <p:cNvPr id="4" name="ZoneTexte 3">
            <a:extLst>
              <a:ext uri="{FF2B5EF4-FFF2-40B4-BE49-F238E27FC236}">
                <a16:creationId xmlns:a16="http://schemas.microsoft.com/office/drawing/2014/main" id="{F27D358D-56BB-CCC2-D5C9-69F46517D7BF}"/>
              </a:ext>
            </a:extLst>
          </p:cNvPr>
          <p:cNvSpPr txBox="1"/>
          <p:nvPr/>
        </p:nvSpPr>
        <p:spPr>
          <a:xfrm>
            <a:off x="413656" y="3947954"/>
            <a:ext cx="5361501" cy="830997"/>
          </a:xfrm>
          <a:prstGeom prst="rect">
            <a:avLst/>
          </a:prstGeom>
          <a:noFill/>
        </p:spPr>
        <p:txBody>
          <a:bodyPr wrap="square" rtlCol="0">
            <a:spAutoFit/>
          </a:bodyPr>
          <a:lstStyle/>
          <a:p>
            <a:r>
              <a:rPr lang="fr-FR" sz="2400" b="1" dirty="0">
                <a:solidFill>
                  <a:srgbClr val="FFFF00"/>
                </a:solidFill>
              </a:rPr>
              <a:t> embarque les touristes pour aller faire un tour dans un </a:t>
            </a:r>
            <a:r>
              <a:rPr lang="fr-FR" sz="2400" b="1" dirty="0" err="1">
                <a:solidFill>
                  <a:srgbClr val="FFFF00"/>
                </a:solidFill>
              </a:rPr>
              <a:t>moliceiro</a:t>
            </a:r>
            <a:endParaRPr lang="fr-FR" sz="2400" b="1" dirty="0">
              <a:solidFill>
                <a:srgbClr val="FFFF00"/>
              </a:solidFill>
            </a:endParaRPr>
          </a:p>
        </p:txBody>
      </p:sp>
      <p:pic>
        <p:nvPicPr>
          <p:cNvPr id="6" name="Image 5" descr="Une image contenant statue, art, église, Lieux sacrés&#10;&#10;Le contenu généré par l’IA peut être incorrect.">
            <a:extLst>
              <a:ext uri="{FF2B5EF4-FFF2-40B4-BE49-F238E27FC236}">
                <a16:creationId xmlns:a16="http://schemas.microsoft.com/office/drawing/2014/main" id="{B0ED2630-9469-EF44-E10B-7ADD12A3E9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76094" y="2882417"/>
            <a:ext cx="5302249" cy="3528000"/>
          </a:xfrm>
          <a:prstGeom prst="rect">
            <a:avLst/>
          </a:prstGeom>
          <a:ln w="47625">
            <a:solidFill>
              <a:srgbClr val="FFFF00"/>
            </a:solidFill>
            <a:prstDash val="sysDash"/>
          </a:ln>
        </p:spPr>
      </p:pic>
    </p:spTree>
    <p:extLst>
      <p:ext uri="{BB962C8B-B14F-4D97-AF65-F5344CB8AC3E}">
        <p14:creationId xmlns:p14="http://schemas.microsoft.com/office/powerpoint/2010/main" val="33084085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BCE0698B-6253-69FF-A6C6-750DC9A9783F}"/>
            </a:ext>
          </a:extLst>
        </p:cNvPr>
        <p:cNvGrpSpPr/>
        <p:nvPr/>
      </p:nvGrpSpPr>
      <p:grpSpPr>
        <a:xfrm>
          <a:off x="0" y="0"/>
          <a:ext cx="0" cy="0"/>
          <a:chOff x="0" y="0"/>
          <a:chExt cx="0" cy="0"/>
        </a:xfrm>
      </p:grpSpPr>
      <p:pic>
        <p:nvPicPr>
          <p:cNvPr id="3" name="Image 2" descr="Une image contenant plein air, nature, ciel, rive&#10;&#10;Le contenu généré par l’IA peut être incorrect.">
            <a:extLst>
              <a:ext uri="{FF2B5EF4-FFF2-40B4-BE49-F238E27FC236}">
                <a16:creationId xmlns:a16="http://schemas.microsoft.com/office/drawing/2014/main" id="{4CE800E6-AFC9-6163-BB36-C3539106EF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8079" y="3330892"/>
            <a:ext cx="5004000" cy="3173145"/>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EB86780-29B4-91C2-C60A-A65153973208}"/>
              </a:ext>
            </a:extLst>
          </p:cNvPr>
          <p:cNvSpPr txBox="1"/>
          <p:nvPr/>
        </p:nvSpPr>
        <p:spPr>
          <a:xfrm>
            <a:off x="1123406" y="2790849"/>
            <a:ext cx="4467497" cy="461665"/>
          </a:xfrm>
          <a:prstGeom prst="rect">
            <a:avLst/>
          </a:prstGeom>
          <a:noFill/>
        </p:spPr>
        <p:txBody>
          <a:bodyPr wrap="square" rtlCol="0">
            <a:spAutoFit/>
          </a:bodyPr>
          <a:lstStyle/>
          <a:p>
            <a:r>
              <a:rPr lang="fr-FR" sz="2400" b="1">
                <a:solidFill>
                  <a:schemeClr val="bg1"/>
                </a:solidFill>
              </a:rPr>
              <a:t>Plage à côté de Aveiro</a:t>
            </a:r>
            <a:endParaRPr lang="fr-FR" sz="2400" b="1" dirty="0">
              <a:solidFill>
                <a:schemeClr val="bg1"/>
              </a:solidFill>
            </a:endParaRPr>
          </a:p>
        </p:txBody>
      </p:sp>
      <p:pic>
        <p:nvPicPr>
          <p:cNvPr id="6" name="Image 5" descr="Une image contenant plein air, ciel, arbre, bâtiment&#10;&#10;Le contenu généré par l’IA peut être incorrect.">
            <a:extLst>
              <a:ext uri="{FF2B5EF4-FFF2-40B4-BE49-F238E27FC236}">
                <a16:creationId xmlns:a16="http://schemas.microsoft.com/office/drawing/2014/main" id="{EEB0096C-1AB7-5628-BD45-7E4CEA127D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8874" y="436390"/>
            <a:ext cx="4545047" cy="309600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68741F4A-E8E9-6F95-CBE9-813F96700725}"/>
              </a:ext>
            </a:extLst>
          </p:cNvPr>
          <p:cNvSpPr txBox="1"/>
          <p:nvPr/>
        </p:nvSpPr>
        <p:spPr>
          <a:xfrm>
            <a:off x="7550331" y="3532390"/>
            <a:ext cx="4448721" cy="461665"/>
          </a:xfrm>
          <a:prstGeom prst="rect">
            <a:avLst/>
          </a:prstGeom>
          <a:noFill/>
        </p:spPr>
        <p:txBody>
          <a:bodyPr wrap="square" rtlCol="0">
            <a:spAutoFit/>
          </a:bodyPr>
          <a:lstStyle/>
          <a:p>
            <a:r>
              <a:rPr lang="fr-FR" sz="2400" b="1" dirty="0">
                <a:solidFill>
                  <a:schemeClr val="bg1"/>
                </a:solidFill>
              </a:rPr>
              <a:t>Pavillons au centre de Aveiro</a:t>
            </a:r>
          </a:p>
        </p:txBody>
      </p:sp>
    </p:spTree>
    <p:extLst>
      <p:ext uri="{BB962C8B-B14F-4D97-AF65-F5344CB8AC3E}">
        <p14:creationId xmlns:p14="http://schemas.microsoft.com/office/powerpoint/2010/main" val="37919611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069ADC2-4610-9A0A-4AEB-ABD8A99CC1A4}"/>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60BFEC54-2AF0-69EC-618F-D3F1A5398D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213" y="444137"/>
            <a:ext cx="4320000" cy="3456000"/>
          </a:xfrm>
          <a:prstGeom prst="rect">
            <a:avLst/>
          </a:prstGeom>
          <a:solidFill>
            <a:srgbClr val="FFFFFF">
              <a:shade val="85000"/>
            </a:srgbClr>
          </a:solidFill>
          <a:ln w="1905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E44B0B69-8F18-8DAF-8FB0-A229B2E2B15A}"/>
              </a:ext>
            </a:extLst>
          </p:cNvPr>
          <p:cNvSpPr txBox="1"/>
          <p:nvPr/>
        </p:nvSpPr>
        <p:spPr>
          <a:xfrm>
            <a:off x="1018904" y="3926859"/>
            <a:ext cx="4807131" cy="461665"/>
          </a:xfrm>
          <a:prstGeom prst="rect">
            <a:avLst/>
          </a:prstGeom>
          <a:noFill/>
        </p:spPr>
        <p:txBody>
          <a:bodyPr wrap="square" rtlCol="0">
            <a:spAutoFit/>
          </a:bodyPr>
          <a:lstStyle/>
          <a:p>
            <a:r>
              <a:rPr lang="fr-FR" sz="2400" b="1">
                <a:solidFill>
                  <a:srgbClr val="FFFF00"/>
                </a:solidFill>
              </a:rPr>
              <a:t>Jardim Fonte Nova</a:t>
            </a:r>
            <a:endParaRPr lang="fr-FR" sz="2400" b="1" dirty="0">
              <a:solidFill>
                <a:srgbClr val="FFFF00"/>
              </a:solidFill>
            </a:endParaRPr>
          </a:p>
        </p:txBody>
      </p:sp>
      <p:pic>
        <p:nvPicPr>
          <p:cNvPr id="6" name="Image 5" descr="Une image contenant plein air, ciel, bâtiment, arbre&#10;&#10;Le contenu généré par l’IA peut être incorrect.">
            <a:extLst>
              <a:ext uri="{FF2B5EF4-FFF2-40B4-BE49-F238E27FC236}">
                <a16:creationId xmlns:a16="http://schemas.microsoft.com/office/drawing/2014/main" id="{09CB0CC6-D168-35BA-E9EE-35250FDEF3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0787" y="2886892"/>
            <a:ext cx="4320000" cy="3456000"/>
          </a:xfrm>
          <a:prstGeom prst="rect">
            <a:avLst/>
          </a:prstGeom>
          <a:solidFill>
            <a:srgbClr val="FFFFFF">
              <a:shade val="85000"/>
            </a:srgbClr>
          </a:solidFill>
          <a:ln w="1905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DDF4DF1F-A263-F491-FECB-DBE3E65C1395}"/>
              </a:ext>
            </a:extLst>
          </p:cNvPr>
          <p:cNvSpPr txBox="1"/>
          <p:nvPr/>
        </p:nvSpPr>
        <p:spPr>
          <a:xfrm>
            <a:off x="7589520" y="2290299"/>
            <a:ext cx="4976949" cy="461665"/>
          </a:xfrm>
          <a:prstGeom prst="rect">
            <a:avLst/>
          </a:prstGeom>
          <a:noFill/>
        </p:spPr>
        <p:txBody>
          <a:bodyPr wrap="square" rtlCol="0">
            <a:spAutoFit/>
          </a:bodyPr>
          <a:lstStyle/>
          <a:p>
            <a:r>
              <a:rPr lang="fr-FR" sz="2400" b="1">
                <a:solidFill>
                  <a:srgbClr val="FFFF00"/>
                </a:solidFill>
              </a:rPr>
              <a:t>face du jardin Fonte Nova, </a:t>
            </a:r>
            <a:endParaRPr lang="fr-FR" sz="2400" b="1" dirty="0">
              <a:solidFill>
                <a:srgbClr val="FFFF00"/>
              </a:solidFill>
            </a:endParaRPr>
          </a:p>
        </p:txBody>
      </p:sp>
    </p:spTree>
    <p:extLst>
      <p:ext uri="{BB962C8B-B14F-4D97-AF65-F5344CB8AC3E}">
        <p14:creationId xmlns:p14="http://schemas.microsoft.com/office/powerpoint/2010/main" val="7374493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24A6B2DB-EEBB-3556-4B9A-181297B59CAC}"/>
            </a:ext>
          </a:extLst>
        </p:cNvPr>
        <p:cNvGrpSpPr/>
        <p:nvPr/>
      </p:nvGrpSpPr>
      <p:grpSpPr>
        <a:xfrm>
          <a:off x="0" y="0"/>
          <a:ext cx="0" cy="0"/>
          <a:chOff x="0" y="0"/>
          <a:chExt cx="0" cy="0"/>
        </a:xfrm>
      </p:grpSpPr>
      <p:pic>
        <p:nvPicPr>
          <p:cNvPr id="3" name="Image 2" descr="Une image contenant intérieur, hall, décoration d’intérieur, pièce&#10;&#10;Le contenu généré par l’IA peut être incorrect.">
            <a:extLst>
              <a:ext uri="{FF2B5EF4-FFF2-40B4-BE49-F238E27FC236}">
                <a16:creationId xmlns:a16="http://schemas.microsoft.com/office/drawing/2014/main" id="{BB7F82C9-2F45-8CF7-B55B-FDF2B1F5AE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667" y="2956639"/>
            <a:ext cx="4322777" cy="3456000"/>
          </a:xfrm>
          <a:prstGeom prst="rect">
            <a:avLst/>
          </a:prstGeom>
          <a:ln w="228600" cap="sq" cmpd="thickThin">
            <a:solidFill>
              <a:schemeClr val="accent2"/>
            </a:solidFill>
            <a:prstDash val="solid"/>
            <a:miter lim="800000"/>
          </a:ln>
          <a:effectLst>
            <a:innerShdw blurRad="76200">
              <a:srgbClr val="000000"/>
            </a:innerShdw>
          </a:effectLst>
        </p:spPr>
      </p:pic>
      <p:pic>
        <p:nvPicPr>
          <p:cNvPr id="5" name="Image 4" descr="Une image contenant intérieur, meubles, pièce, hall&#10;&#10;Le contenu généré par l’IA peut être incorrect.">
            <a:extLst>
              <a:ext uri="{FF2B5EF4-FFF2-40B4-BE49-F238E27FC236}">
                <a16:creationId xmlns:a16="http://schemas.microsoft.com/office/drawing/2014/main" id="{D0FD4A40-C80F-9023-0D71-D3C9E7114B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7333" y="509451"/>
            <a:ext cx="4464000" cy="3348000"/>
          </a:xfrm>
          <a:prstGeom prst="rect">
            <a:avLst/>
          </a:prstGeom>
          <a:ln w="2286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1DFA7D5-B47E-5D90-DA48-2104CCF313A2}"/>
              </a:ext>
            </a:extLst>
          </p:cNvPr>
          <p:cNvSpPr txBox="1"/>
          <p:nvPr/>
        </p:nvSpPr>
        <p:spPr>
          <a:xfrm>
            <a:off x="5264331" y="4376058"/>
            <a:ext cx="5852160" cy="830997"/>
          </a:xfrm>
          <a:prstGeom prst="rect">
            <a:avLst/>
          </a:prstGeom>
          <a:noFill/>
        </p:spPr>
        <p:txBody>
          <a:bodyPr wrap="square" rtlCol="0">
            <a:spAutoFit/>
          </a:bodyPr>
          <a:lstStyle/>
          <a:p>
            <a:r>
              <a:rPr lang="pt-BR" sz="2400" b="1" dirty="0">
                <a:solidFill>
                  <a:srgbClr val="FFFF00"/>
                </a:solidFill>
              </a:rPr>
              <a:t>Igreja de São João Evangelista / Igreja Carmelita de Aveiro  à Suivre</a:t>
            </a:r>
            <a:endParaRPr lang="fr-FR" sz="2400" b="1" dirty="0">
              <a:solidFill>
                <a:srgbClr val="FFFF00"/>
              </a:solidFill>
            </a:endParaRPr>
          </a:p>
        </p:txBody>
      </p:sp>
    </p:spTree>
    <p:extLst>
      <p:ext uri="{BB962C8B-B14F-4D97-AF65-F5344CB8AC3E}">
        <p14:creationId xmlns:p14="http://schemas.microsoft.com/office/powerpoint/2010/main" val="7639974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BE2A03E-3F68-4EBE-36B7-C55D9883856C}"/>
            </a:ext>
          </a:extLst>
        </p:cNvPr>
        <p:cNvGrpSpPr/>
        <p:nvPr/>
      </p:nvGrpSpPr>
      <p:grpSpPr>
        <a:xfrm>
          <a:off x="0" y="0"/>
          <a:ext cx="0" cy="0"/>
          <a:chOff x="0" y="0"/>
          <a:chExt cx="0" cy="0"/>
        </a:xfrm>
      </p:grpSpPr>
      <p:pic>
        <p:nvPicPr>
          <p:cNvPr id="3" name="Image 2" descr="Une image contenant intérieur, peinture, art, Lieux sacrés&#10;&#10;Le contenu généré par l’IA peut être incorrect.">
            <a:extLst>
              <a:ext uri="{FF2B5EF4-FFF2-40B4-BE49-F238E27FC236}">
                <a16:creationId xmlns:a16="http://schemas.microsoft.com/office/drawing/2014/main" id="{7DDD81AE-5968-BDCA-934F-64B11ECF6F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3979" y="574829"/>
            <a:ext cx="4412836" cy="3528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intérieur, fenêtre, bâtiment, coffre&#10;&#10;Le contenu généré par l’IA peut être incorrect.">
            <a:extLst>
              <a:ext uri="{FF2B5EF4-FFF2-40B4-BE49-F238E27FC236}">
                <a16:creationId xmlns:a16="http://schemas.microsoft.com/office/drawing/2014/main" id="{D6061C0D-81A9-1308-2504-9EB2C5782E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5187" y="2939206"/>
            <a:ext cx="4277748" cy="342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608649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3D5831-52EB-DB26-8B8F-BC96FB4653FA}"/>
            </a:ext>
          </a:extLst>
        </p:cNvPr>
        <p:cNvGrpSpPr/>
        <p:nvPr/>
      </p:nvGrpSpPr>
      <p:grpSpPr>
        <a:xfrm>
          <a:off x="0" y="0"/>
          <a:ext cx="0" cy="0"/>
          <a:chOff x="0" y="0"/>
          <a:chExt cx="0" cy="0"/>
        </a:xfrm>
      </p:grpSpPr>
      <p:pic>
        <p:nvPicPr>
          <p:cNvPr id="3" name="Image 2" descr="Une image contenant plein air, arbre, plante, ciel&#10;&#10;Le contenu généré par l’IA peut être incorrect.">
            <a:extLst>
              <a:ext uri="{FF2B5EF4-FFF2-40B4-BE49-F238E27FC236}">
                <a16:creationId xmlns:a16="http://schemas.microsoft.com/office/drawing/2014/main" id="{1003A1C3-FD92-1367-58DA-54AEBF95C3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003" y="326572"/>
            <a:ext cx="4095000" cy="3276000"/>
          </a:xfrm>
          <a:prstGeom prst="rect">
            <a:avLst/>
          </a:prstGeom>
          <a:ln w="127000" cap="rnd">
            <a:solidFill>
              <a:srgbClr val="0070C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ZoneTexte 3">
            <a:extLst>
              <a:ext uri="{FF2B5EF4-FFF2-40B4-BE49-F238E27FC236}">
                <a16:creationId xmlns:a16="http://schemas.microsoft.com/office/drawing/2014/main" id="{A852F762-3778-F8A6-CA92-CE616747CE3F}"/>
              </a:ext>
            </a:extLst>
          </p:cNvPr>
          <p:cNvSpPr txBox="1"/>
          <p:nvPr/>
        </p:nvSpPr>
        <p:spPr>
          <a:xfrm>
            <a:off x="1789611" y="4007521"/>
            <a:ext cx="5068389" cy="830997"/>
          </a:xfrm>
          <a:prstGeom prst="rect">
            <a:avLst/>
          </a:prstGeom>
          <a:noFill/>
        </p:spPr>
        <p:txBody>
          <a:bodyPr wrap="square" rtlCol="0">
            <a:spAutoFit/>
          </a:bodyPr>
          <a:lstStyle/>
          <a:p>
            <a:r>
              <a:rPr lang="pt-BR" sz="2400" b="1" dirty="0">
                <a:solidFill>
                  <a:schemeClr val="bg1"/>
                </a:solidFill>
              </a:rPr>
              <a:t>Le parc Infante Dom Pedro ou parc de Cidade da Aveiro</a:t>
            </a:r>
            <a:endParaRPr lang="fr-FR" sz="2400" b="1" dirty="0">
              <a:solidFill>
                <a:schemeClr val="bg1"/>
              </a:solidFill>
            </a:endParaRPr>
          </a:p>
        </p:txBody>
      </p:sp>
      <p:pic>
        <p:nvPicPr>
          <p:cNvPr id="6" name="Image 5" descr="Une image contenant arbre, plein air, plante, sol&#10;&#10;Le contenu généré par l’IA peut être incorrect.">
            <a:extLst>
              <a:ext uri="{FF2B5EF4-FFF2-40B4-BE49-F238E27FC236}">
                <a16:creationId xmlns:a16="http://schemas.microsoft.com/office/drawing/2014/main" id="{89B5884F-0440-7FBE-D441-6372513CF5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4178" y="2880409"/>
            <a:ext cx="4367819" cy="3492000"/>
          </a:xfrm>
          <a:prstGeom prst="rect">
            <a:avLst/>
          </a:prstGeom>
          <a:solidFill>
            <a:srgbClr val="FFFFFF">
              <a:shade val="85000"/>
            </a:srgbClr>
          </a:solidFill>
          <a:ln w="190500" cap="rnd">
            <a:solidFill>
              <a:srgbClr val="00B0F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929482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44679685-6441-5E6C-C27B-02D130D6EDE8}"/>
            </a:ext>
          </a:extLst>
        </p:cNvPr>
        <p:cNvGrpSpPr/>
        <p:nvPr/>
      </p:nvGrpSpPr>
      <p:grpSpPr>
        <a:xfrm>
          <a:off x="0" y="0"/>
          <a:ext cx="0" cy="0"/>
          <a:chOff x="0" y="0"/>
          <a:chExt cx="0" cy="0"/>
        </a:xfrm>
      </p:grpSpPr>
      <p:pic>
        <p:nvPicPr>
          <p:cNvPr id="3" name="Image 2" descr="Une image contenant plein air, arbre, nuage, ciel&#10;&#10;Le contenu généré par l’IA peut être incorrect.">
            <a:extLst>
              <a:ext uri="{FF2B5EF4-FFF2-40B4-BE49-F238E27FC236}">
                <a16:creationId xmlns:a16="http://schemas.microsoft.com/office/drawing/2014/main" id="{0DD40AFD-4A2C-EE28-82AC-33FDC56E1B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782" y="287450"/>
            <a:ext cx="4187691" cy="3348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889CBB85-02B5-9ACE-30DF-1E988BEA9CA1}"/>
              </a:ext>
            </a:extLst>
          </p:cNvPr>
          <p:cNvSpPr txBox="1"/>
          <p:nvPr/>
        </p:nvSpPr>
        <p:spPr>
          <a:xfrm>
            <a:off x="352697" y="3635450"/>
            <a:ext cx="4767943" cy="830997"/>
          </a:xfrm>
          <a:prstGeom prst="rect">
            <a:avLst/>
          </a:prstGeom>
          <a:noFill/>
        </p:spPr>
        <p:txBody>
          <a:bodyPr wrap="square" rtlCol="0">
            <a:spAutoFit/>
          </a:bodyPr>
          <a:lstStyle/>
          <a:p>
            <a:r>
              <a:rPr lang="pt-BR" sz="2400" b="1">
                <a:solidFill>
                  <a:srgbClr val="FFFF00"/>
                </a:solidFill>
              </a:rPr>
              <a:t>Le parc Infante Dom Pedro ou parc de Cidade da Aveiro </a:t>
            </a:r>
            <a:endParaRPr lang="fr-FR" sz="2400" b="1" dirty="0">
              <a:solidFill>
                <a:srgbClr val="FFFF00"/>
              </a:solidFill>
            </a:endParaRPr>
          </a:p>
        </p:txBody>
      </p:sp>
      <p:pic>
        <p:nvPicPr>
          <p:cNvPr id="6" name="Image 5" descr="Une image contenant dessert, Goût sucré, nourriture, glaçage&#10;&#10;Le contenu généré par l’IA peut être incorrect.">
            <a:extLst>
              <a:ext uri="{FF2B5EF4-FFF2-40B4-BE49-F238E27FC236}">
                <a16:creationId xmlns:a16="http://schemas.microsoft.com/office/drawing/2014/main" id="{54CB175B-BB4A-F70B-3309-7DEA321267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1440" y="3161277"/>
            <a:ext cx="4322778" cy="3456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1A7047F6-5576-D5BA-1D05-3A4522FD7646}"/>
              </a:ext>
            </a:extLst>
          </p:cNvPr>
          <p:cNvSpPr txBox="1"/>
          <p:nvPr/>
        </p:nvSpPr>
        <p:spPr>
          <a:xfrm>
            <a:off x="7387640" y="1859340"/>
            <a:ext cx="4650377" cy="1569660"/>
          </a:xfrm>
          <a:prstGeom prst="rect">
            <a:avLst/>
          </a:prstGeom>
          <a:noFill/>
        </p:spPr>
        <p:txBody>
          <a:bodyPr wrap="square" rtlCol="0">
            <a:spAutoFit/>
          </a:bodyPr>
          <a:lstStyle/>
          <a:p>
            <a:r>
              <a:rPr lang="fr-FR" sz="2400" b="1">
                <a:solidFill>
                  <a:srgbClr val="FFFF00"/>
                </a:solidFill>
              </a:rPr>
              <a:t>pâtisserie à la décoration très « instagrammable » et surtout de délicieux gâteaux !</a:t>
            </a:r>
          </a:p>
          <a:p>
            <a:endParaRPr lang="fr-FR" sz="2400" b="1" dirty="0">
              <a:solidFill>
                <a:srgbClr val="FFFF00"/>
              </a:solidFill>
            </a:endParaRPr>
          </a:p>
        </p:txBody>
      </p:sp>
    </p:spTree>
    <p:extLst>
      <p:ext uri="{BB962C8B-B14F-4D97-AF65-F5344CB8AC3E}">
        <p14:creationId xmlns:p14="http://schemas.microsoft.com/office/powerpoint/2010/main" val="22568313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11AFD2CC-4F0A-FC39-1EC4-AE69AB15B652}"/>
            </a:ext>
          </a:extLst>
        </p:cNvPr>
        <p:cNvGrpSpPr/>
        <p:nvPr/>
      </p:nvGrpSpPr>
      <p:grpSpPr>
        <a:xfrm>
          <a:off x="0" y="0"/>
          <a:ext cx="0" cy="0"/>
          <a:chOff x="0" y="0"/>
          <a:chExt cx="0" cy="0"/>
        </a:xfrm>
      </p:grpSpPr>
      <p:pic>
        <p:nvPicPr>
          <p:cNvPr id="5" name="Image 4" descr="Une image contenant nourriture, boisson, produits de boulangerie, table&#10;&#10;Le contenu généré par l’IA peut être incorrect.">
            <a:extLst>
              <a:ext uri="{FF2B5EF4-FFF2-40B4-BE49-F238E27FC236}">
                <a16:creationId xmlns:a16="http://schemas.microsoft.com/office/drawing/2014/main" id="{DBA28627-A576-E7B1-6444-724338F2D0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528" y="248289"/>
            <a:ext cx="6574227" cy="52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8AD9ECF3-E81E-8346-435A-A748B5CF9FB8}"/>
              </a:ext>
            </a:extLst>
          </p:cNvPr>
          <p:cNvSpPr txBox="1"/>
          <p:nvPr/>
        </p:nvSpPr>
        <p:spPr>
          <a:xfrm>
            <a:off x="160422" y="5583266"/>
            <a:ext cx="6096000" cy="1569660"/>
          </a:xfrm>
          <a:prstGeom prst="rect">
            <a:avLst/>
          </a:prstGeom>
          <a:noFill/>
        </p:spPr>
        <p:txBody>
          <a:bodyPr wrap="square" rtlCol="0">
            <a:spAutoFit/>
          </a:bodyPr>
          <a:lstStyle/>
          <a:p>
            <a:r>
              <a:rPr lang="fr-FR" sz="2400" b="1" dirty="0">
                <a:solidFill>
                  <a:schemeClr val="bg1"/>
                </a:solidFill>
              </a:rPr>
              <a:t>pâtisserie à la décoration très « instagrammable » et surtout de délicieux gâteaux !</a:t>
            </a:r>
          </a:p>
          <a:p>
            <a:endParaRPr lang="fr-FR" sz="2400" b="1" dirty="0"/>
          </a:p>
        </p:txBody>
      </p:sp>
      <p:sp>
        <p:nvSpPr>
          <p:cNvPr id="7" name="ZoneTexte 6">
            <a:extLst>
              <a:ext uri="{FF2B5EF4-FFF2-40B4-BE49-F238E27FC236}">
                <a16:creationId xmlns:a16="http://schemas.microsoft.com/office/drawing/2014/main" id="{5DCE7018-1466-F08F-7176-558B7B71AD0C}"/>
              </a:ext>
            </a:extLst>
          </p:cNvPr>
          <p:cNvSpPr txBox="1"/>
          <p:nvPr/>
        </p:nvSpPr>
        <p:spPr>
          <a:xfrm>
            <a:off x="7119257" y="1332411"/>
            <a:ext cx="4924697" cy="954107"/>
          </a:xfrm>
          <a:prstGeom prst="rect">
            <a:avLst/>
          </a:prstGeom>
          <a:noFill/>
        </p:spPr>
        <p:txBody>
          <a:bodyPr wrap="square" rtlCol="0">
            <a:spAutoFit/>
          </a:bodyPr>
          <a:lstStyle/>
          <a:p>
            <a:r>
              <a:rPr lang="fr-FR" sz="2800" b="1" dirty="0">
                <a:solidFill>
                  <a:schemeClr val="bg1"/>
                </a:solidFill>
              </a:rPr>
              <a:t>Lorient Vous A Présenté Aveiro Ville Du Portugal</a:t>
            </a:r>
          </a:p>
        </p:txBody>
      </p:sp>
      <p:sp>
        <p:nvSpPr>
          <p:cNvPr id="8" name="ZoneTexte 7">
            <a:extLst>
              <a:ext uri="{FF2B5EF4-FFF2-40B4-BE49-F238E27FC236}">
                <a16:creationId xmlns:a16="http://schemas.microsoft.com/office/drawing/2014/main" id="{DAC586B1-24C0-8504-2CAE-4BD5015615D6}"/>
              </a:ext>
            </a:extLst>
          </p:cNvPr>
          <p:cNvSpPr txBox="1"/>
          <p:nvPr/>
        </p:nvSpPr>
        <p:spPr>
          <a:xfrm>
            <a:off x="8725987" y="4048262"/>
            <a:ext cx="3931920" cy="523220"/>
          </a:xfrm>
          <a:prstGeom prst="rect">
            <a:avLst/>
          </a:prstGeom>
          <a:noFill/>
        </p:spPr>
        <p:txBody>
          <a:bodyPr wrap="square" rtlCol="0">
            <a:spAutoFit/>
          </a:bodyPr>
          <a:lstStyle/>
          <a:p>
            <a:r>
              <a:rPr lang="fr-FR" sz="2800" b="1" dirty="0">
                <a:solidFill>
                  <a:schemeClr val="bg1"/>
                </a:solidFill>
              </a:rPr>
              <a:t>Daniel</a:t>
            </a:r>
          </a:p>
        </p:txBody>
      </p:sp>
      <p:sp>
        <p:nvSpPr>
          <p:cNvPr id="9" name="ZoneTexte 8">
            <a:extLst>
              <a:ext uri="{FF2B5EF4-FFF2-40B4-BE49-F238E27FC236}">
                <a16:creationId xmlns:a16="http://schemas.microsoft.com/office/drawing/2014/main" id="{7AB9338A-5FB6-33DE-18DD-D26F54D4D5D3}"/>
              </a:ext>
            </a:extLst>
          </p:cNvPr>
          <p:cNvSpPr txBox="1"/>
          <p:nvPr/>
        </p:nvSpPr>
        <p:spPr>
          <a:xfrm>
            <a:off x="7184570" y="2905780"/>
            <a:ext cx="4794069" cy="523220"/>
          </a:xfrm>
          <a:prstGeom prst="rect">
            <a:avLst/>
          </a:prstGeom>
          <a:noFill/>
        </p:spPr>
        <p:txBody>
          <a:bodyPr wrap="square" rtlCol="0">
            <a:spAutoFit/>
          </a:bodyPr>
          <a:lstStyle/>
          <a:p>
            <a:r>
              <a:rPr lang="fr-FR" sz="2800" b="1" dirty="0">
                <a:solidFill>
                  <a:schemeClr val="bg1"/>
                </a:solidFill>
              </a:rPr>
              <a:t>Les Images Et Le son Du net</a:t>
            </a:r>
          </a:p>
        </p:txBody>
      </p:sp>
    </p:spTree>
    <p:extLst>
      <p:ext uri="{BB962C8B-B14F-4D97-AF65-F5344CB8AC3E}">
        <p14:creationId xmlns:p14="http://schemas.microsoft.com/office/powerpoint/2010/main" val="24989487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origami"/>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130</TotalTime>
  <Words>320</Words>
  <Application>Microsoft Office PowerPoint</Application>
  <PresentationFormat>Grand écran</PresentationFormat>
  <Paragraphs>36</Paragraphs>
  <Slides>27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27</vt:i4>
      </vt:variant>
    </vt:vector>
  </HeadingPairs>
  <TitlesOfParts>
    <vt:vector size="31"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2025-02-09T09:09:39Z</dcterms:created>
  <dcterms:modified xsi:type="dcterms:W3CDTF">2025-02-10T07:30:40Z</dcterms:modified>
</cp:coreProperties>
</file>