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7" r:id="rId2"/>
    <p:sldId id="258" r:id="rId3"/>
    <p:sldId id="261" r:id="rId4"/>
    <p:sldId id="259" r:id="rId5"/>
    <p:sldId id="260" r:id="rId6"/>
    <p:sldId id="262" r:id="rId7"/>
    <p:sldId id="257" r:id="rId8"/>
    <p:sldId id="263" r:id="rId9"/>
    <p:sldId id="264" r:id="rId10"/>
    <p:sldId id="267" r:id="rId11"/>
    <p:sldId id="266" r:id="rId12"/>
    <p:sldId id="268" r:id="rId13"/>
    <p:sldId id="271" r:id="rId14"/>
    <p:sldId id="269" r:id="rId15"/>
    <p:sldId id="270" r:id="rId16"/>
    <p:sldId id="272" r:id="rId17"/>
    <p:sldId id="265" r:id="rId18"/>
    <p:sldId id="274" r:id="rId19"/>
    <p:sldId id="273"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580y/NiQdH0wgpdu2WvdA==" hashData="QW0dJavDufTLKsBcmBRjKOH03jtI1u+i1VPtj+v74dHijo+MMfQO+9kHue/1qerIfgm76YlBwJfl1V/+SEy8O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15" d="100"/>
          <a:sy n="115" d="100"/>
        </p:scale>
        <p:origin x="31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fr-FR" smtClean="0"/>
              <a:t>Modifiez le style du titre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2/16/2025</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‹N°›</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fr-FR" smtClean="0"/>
              <a:t>Modifiez le style du titre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48A87A34-81AB-432B-8DAE-1953F412C126}" type="datetimeFigureOut">
              <a:rPr lang="en-US" dirty="0"/>
              <a:t>2/16/2025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fr-FR" smtClean="0"/>
              <a:t>Modifiez le style du titre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447191" y="2824269"/>
            <a:ext cx="4645152" cy="264445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412362" y="2821491"/>
            <a:ext cx="4645152" cy="2637371"/>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2/16/2025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2/16/2025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fr-FR" smtClean="0"/>
              <a:t>Modifiez le style du titre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2/16/2025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2/16/2025</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fr-FR" smtClean="0"/>
              <a:t>Modifiez le style du titre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2/16/2025</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‹N°›</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fr.wikipedia.org/wiki/Marthe_Richard" TargetMode="External"/><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fr.wikipedia.org/wiki/Ribauds" TargetMode="External"/><Relationship Id="rId2" Type="http://schemas.openxmlformats.org/officeDocument/2006/relationships/hyperlink" Target="https://sms.hypotheses.org/28189#:~:text=La%20prostitution%20a%20d%C3%A9chain%C3%A9%20les,e%20au%20XVIe%20si%C3%A8cle." TargetMode="Externa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senat.fr/rap/l13-697-1/l13-697-12.html"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fr.wikipedia.org/wiki/F%C3%A9d%C3%A9ration_abolitionniste_internationale"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27.png"/><Relationship Id="rId13" Type="http://schemas.microsoft.com/office/2007/relationships/hdphoto" Target="../media/hdphoto4.wdp"/><Relationship Id="rId3" Type="http://schemas.openxmlformats.org/officeDocument/2006/relationships/image" Target="../media/image23.jpg"/><Relationship Id="rId7" Type="http://schemas.microsoft.com/office/2007/relationships/hdphoto" Target="../media/hdphoto1.wdp"/><Relationship Id="rId12" Type="http://schemas.openxmlformats.org/officeDocument/2006/relationships/image" Target="../media/image29.png"/><Relationship Id="rId2" Type="http://schemas.openxmlformats.org/officeDocument/2006/relationships/image" Target="../media/image22.jpg"/><Relationship Id="rId1" Type="http://schemas.openxmlformats.org/officeDocument/2006/relationships/slideLayout" Target="../slideLayouts/slideLayout7.xml"/><Relationship Id="rId6" Type="http://schemas.openxmlformats.org/officeDocument/2006/relationships/image" Target="../media/image26.png"/><Relationship Id="rId11" Type="http://schemas.microsoft.com/office/2007/relationships/hdphoto" Target="../media/hdphoto3.wdp"/><Relationship Id="rId5" Type="http://schemas.openxmlformats.org/officeDocument/2006/relationships/image" Target="../media/image25.jpeg"/><Relationship Id="rId10" Type="http://schemas.openxmlformats.org/officeDocument/2006/relationships/image" Target="../media/image28.png"/><Relationship Id="rId4" Type="http://schemas.openxmlformats.org/officeDocument/2006/relationships/image" Target="../media/image24.jpeg"/><Relationship Id="rId9" Type="http://schemas.microsoft.com/office/2007/relationships/hdphoto" Target="../media/hdphoto2.wdp"/><Relationship Id="rId14" Type="http://schemas.openxmlformats.org/officeDocument/2006/relationships/image" Target="../media/image30.png"/></Relationships>
</file>

<file path=ppt/slides/_rels/slide1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 Id="rId4" Type="http://schemas.microsoft.com/office/2007/relationships/hdphoto" Target="../media/hdphoto5.wdp"/></Relationships>
</file>

<file path=ppt/slides/_rels/slide1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 Id="rId4" Type="http://schemas.openxmlformats.org/officeDocument/2006/relationships/image" Target="../media/image36.jpg"/></Relationships>
</file>

<file path=ppt/slides/_rels/slide17.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image" Target="../media/image39.jpg"/><Relationship Id="rId5" Type="http://schemas.openxmlformats.org/officeDocument/2006/relationships/image" Target="../media/image7.jpg"/><Relationship Id="rId4" Type="http://schemas.openxmlformats.org/officeDocument/2006/relationships/image" Target="../media/image38.jpg"/></Relationships>
</file>

<file path=ppt/slides/_rels/slide1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7.xml"/><Relationship Id="rId6" Type="http://schemas.openxmlformats.org/officeDocument/2006/relationships/image" Target="../media/image45.jpg"/><Relationship Id="rId5" Type="http://schemas.openxmlformats.org/officeDocument/2006/relationships/image" Target="../media/image44.jpg"/><Relationship Id="rId4" Type="http://schemas.openxmlformats.org/officeDocument/2006/relationships/image" Target="../media/image43.jpg"/></Relationships>
</file>

<file path=ppt/slides/_rels/slide20.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7.xml"/><Relationship Id="rId4" Type="http://schemas.openxmlformats.org/officeDocument/2006/relationships/image" Target="../media/image48.jpg"/></Relationships>
</file>

<file path=ppt/slides/_rels/slide21.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gif"/><Relationship Id="rId1" Type="http://schemas.openxmlformats.org/officeDocument/2006/relationships/slideLayout" Target="../slideLayouts/slideLayout7.xml"/><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Delcampe - Prostitution , Maison Close * CPA Illustrateur Spahn * Nu Curiosa Filels De Joie Hommes Seins Nus Danse Bar Café Bordel - Autres &amp; Non Classé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1981" y="747019"/>
            <a:ext cx="4716000" cy="3537001"/>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931025" y="4347556"/>
            <a:ext cx="10149840" cy="1200329"/>
          </a:xfrm>
          <a:prstGeom prst="rect">
            <a:avLst/>
          </a:prstGeom>
          <a:noFill/>
        </p:spPr>
        <p:txBody>
          <a:bodyPr wrap="square" rtlCol="0">
            <a:spAutoFit/>
          </a:bodyPr>
          <a:lstStyle/>
          <a:p>
            <a:r>
              <a:rPr lang="fr-FR" sz="2400" b="1" dirty="0" smtClean="0">
                <a:solidFill>
                  <a:srgbClr val="FF0000"/>
                </a:solidFill>
              </a:rPr>
              <a:t>Le Contenu de ce diaporama peux heurter la sensibilité de certaines personnes , mais on ne peux ignorer ce fait de société, qui à existé ,et malheureusement existe encore de nos jours.</a:t>
            </a:r>
            <a:endParaRPr lang="fr-FR" sz="2400" b="1" dirty="0">
              <a:solidFill>
                <a:srgbClr val="FF0000"/>
              </a:solidFill>
            </a:endParaRPr>
          </a:p>
        </p:txBody>
      </p:sp>
      <p:sp>
        <p:nvSpPr>
          <p:cNvPr id="3" name="Rectangle 2"/>
          <p:cNvSpPr/>
          <p:nvPr/>
        </p:nvSpPr>
        <p:spPr>
          <a:xfrm>
            <a:off x="3856960" y="1091338"/>
            <a:ext cx="4297971" cy="646331"/>
          </a:xfrm>
          <a:prstGeom prst="rect">
            <a:avLst/>
          </a:prstGeom>
        </p:spPr>
        <p:txBody>
          <a:bodyPr wrap="none">
            <a:spAutoFit/>
          </a:bodyPr>
          <a:lstStyle/>
          <a:p>
            <a:pPr algn="ctr"/>
            <a:r>
              <a:rPr lang="fr-FR" sz="3600" b="1" dirty="0">
                <a:ln w="22225">
                  <a:solidFill>
                    <a:schemeClr val="accent2"/>
                  </a:solidFill>
                  <a:prstDash val="solid"/>
                </a:ln>
                <a:solidFill>
                  <a:schemeClr val="accent2">
                    <a:lumMod val="40000"/>
                    <a:lumOff val="60000"/>
                  </a:schemeClr>
                </a:solidFill>
              </a:rPr>
              <a:t>Les Maisons Closes</a:t>
            </a:r>
          </a:p>
        </p:txBody>
      </p:sp>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16334" y="1925130"/>
            <a:ext cx="3060000" cy="1978800"/>
          </a:xfrm>
          <a:prstGeom prst="rect">
            <a:avLst/>
          </a:prstGeom>
        </p:spPr>
      </p:pic>
      <p:sp>
        <p:nvSpPr>
          <p:cNvPr id="5" name="ZoneTexte 4"/>
          <p:cNvSpPr txBox="1"/>
          <p:nvPr/>
        </p:nvSpPr>
        <p:spPr>
          <a:xfrm>
            <a:off x="7024255" y="3416531"/>
            <a:ext cx="1313726" cy="369332"/>
          </a:xfrm>
          <a:prstGeom prst="rect">
            <a:avLst/>
          </a:prstGeom>
          <a:noFill/>
        </p:spPr>
        <p:txBody>
          <a:bodyPr wrap="square" rtlCol="0">
            <a:spAutoFit/>
          </a:bodyPr>
          <a:lstStyle/>
          <a:p>
            <a:r>
              <a:rPr lang="fr-FR" dirty="0" smtClean="0"/>
              <a:t>Clic Manuel</a:t>
            </a:r>
            <a:endParaRPr lang="fr-FR" dirty="0"/>
          </a:p>
        </p:txBody>
      </p:sp>
      <p:pic>
        <p:nvPicPr>
          <p:cNvPr id="6" name="Serge LAMA Les p'tites femmes de Pigalle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067098" y="2515519"/>
            <a:ext cx="609600" cy="609600"/>
          </a:xfrm>
          <a:prstGeom prst="rect">
            <a:avLst/>
          </a:prstGeom>
        </p:spPr>
      </p:pic>
    </p:spTree>
    <p:extLst>
      <p:ext uri="{BB962C8B-B14F-4D97-AF65-F5344CB8AC3E}">
        <p14:creationId xmlns:p14="http://schemas.microsoft.com/office/powerpoint/2010/main" val="712947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prostitutionparishistoire.art.blog/wp-content/uploads/2019/11/cropped-1280px-au_salon_de_la_rue_des_moulins_-_henri_de_toulouse-lautrec-141142287080777392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68000" cy="61214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878361" y="0"/>
            <a:ext cx="8411277" cy="1200329"/>
          </a:xfrm>
          <a:prstGeom prst="rect">
            <a:avLst/>
          </a:prstGeom>
          <a:noFill/>
        </p:spPr>
        <p:txBody>
          <a:bodyPr wrap="none" lIns="91440" tIns="45720" rIns="91440" bIns="45720">
            <a:spAutoFit/>
          </a:bodyPr>
          <a:lstStyle/>
          <a:p>
            <a:pPr algn="ctr"/>
            <a:r>
              <a:rPr lang="fr-FR" sz="72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Les Maisons Closes</a:t>
            </a:r>
            <a:endParaRPr lang="fr-FR" sz="72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4" name="Rectangle 3"/>
          <p:cNvSpPr/>
          <p:nvPr/>
        </p:nvSpPr>
        <p:spPr>
          <a:xfrm>
            <a:off x="675146" y="1391524"/>
            <a:ext cx="5408853" cy="1107996"/>
          </a:xfrm>
          <a:prstGeom prst="rect">
            <a:avLst/>
          </a:prstGeom>
          <a:noFill/>
        </p:spPr>
        <p:txBody>
          <a:bodyPr wrap="none" lIns="91440" tIns="45720" rIns="91440" bIns="45720">
            <a:spAutoFit/>
          </a:bodyPr>
          <a:lstStyle/>
          <a:p>
            <a:pPr algn="ctr"/>
            <a:r>
              <a:rPr lang="fr-FR" sz="66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Les Lupanars</a:t>
            </a:r>
            <a:endParaRPr lang="fr-FR" sz="6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5" name="Rectangle 4"/>
          <p:cNvSpPr/>
          <p:nvPr/>
        </p:nvSpPr>
        <p:spPr>
          <a:xfrm>
            <a:off x="6994661" y="2278338"/>
            <a:ext cx="3944478" cy="923330"/>
          </a:xfrm>
          <a:prstGeom prst="rect">
            <a:avLst/>
          </a:prstGeom>
          <a:noFill/>
        </p:spPr>
        <p:txBody>
          <a:bodyPr wrap="none" lIns="91440" tIns="45720" rIns="91440" bIns="45720">
            <a:spAutoFit/>
          </a:bodyPr>
          <a:lstStyle/>
          <a:p>
            <a:pPr algn="ctr"/>
            <a:r>
              <a:rPr lang="fr-FR"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Les Bordels</a:t>
            </a:r>
            <a:endParaRPr lang="fr-FR"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8" name="Rectangle 7"/>
          <p:cNvSpPr/>
          <p:nvPr/>
        </p:nvSpPr>
        <p:spPr>
          <a:xfrm>
            <a:off x="213369" y="3508654"/>
            <a:ext cx="4831066" cy="830997"/>
          </a:xfrm>
          <a:prstGeom prst="rect">
            <a:avLst/>
          </a:prstGeom>
          <a:noFill/>
        </p:spPr>
        <p:txBody>
          <a:bodyPr wrap="none" lIns="91440" tIns="45720" rIns="91440" bIns="45720">
            <a:spAutoFit/>
          </a:bodyPr>
          <a:lstStyle/>
          <a:p>
            <a:pPr algn="ctr"/>
            <a:r>
              <a:rPr lang="fr-FR" sz="48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Maison de Passe</a:t>
            </a:r>
            <a:endParaRPr lang="fr-FR" sz="48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9" name="Rectangle 8"/>
          <p:cNvSpPr/>
          <p:nvPr/>
        </p:nvSpPr>
        <p:spPr>
          <a:xfrm>
            <a:off x="1934713" y="4931601"/>
            <a:ext cx="2583528" cy="707886"/>
          </a:xfrm>
          <a:prstGeom prst="rect">
            <a:avLst/>
          </a:prstGeom>
          <a:noFill/>
        </p:spPr>
        <p:txBody>
          <a:bodyPr wrap="none" lIns="91440" tIns="45720" rIns="91440" bIns="45720">
            <a:spAutoFit/>
          </a:bodyPr>
          <a:lstStyle/>
          <a:p>
            <a:pPr algn="ctr"/>
            <a:r>
              <a:rPr lang="fr-FR" sz="40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Un Boxon</a:t>
            </a:r>
            <a:endParaRPr lang="fr-FR"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10" name="Rectangle 9"/>
          <p:cNvSpPr/>
          <p:nvPr/>
        </p:nvSpPr>
        <p:spPr>
          <a:xfrm>
            <a:off x="5574470" y="5238745"/>
            <a:ext cx="2481769" cy="646331"/>
          </a:xfrm>
          <a:prstGeom prst="rect">
            <a:avLst/>
          </a:prstGeom>
          <a:noFill/>
        </p:spPr>
        <p:txBody>
          <a:bodyPr wrap="none" lIns="91440" tIns="45720" rIns="91440" bIns="45720">
            <a:spAutoFit/>
          </a:bodyPr>
          <a:lstStyle/>
          <a:p>
            <a:pPr algn="ctr"/>
            <a:r>
              <a:rPr lang="fr-FR" sz="36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Un Clandé</a:t>
            </a:r>
            <a:endParaRPr lang="fr-FR"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11" name="Rectangle 10"/>
          <p:cNvSpPr/>
          <p:nvPr/>
        </p:nvSpPr>
        <p:spPr>
          <a:xfrm>
            <a:off x="7093642" y="3853543"/>
            <a:ext cx="4532523" cy="646331"/>
          </a:xfrm>
          <a:prstGeom prst="rect">
            <a:avLst/>
          </a:prstGeom>
          <a:noFill/>
        </p:spPr>
        <p:txBody>
          <a:bodyPr wrap="none" lIns="91440" tIns="45720" rIns="91440" bIns="45720">
            <a:spAutoFit/>
          </a:bodyPr>
          <a:lstStyle/>
          <a:p>
            <a:pPr algn="ctr"/>
            <a:r>
              <a:rPr lang="fr-FR" sz="36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Maison de Tolérance</a:t>
            </a:r>
            <a:endParaRPr lang="fr-FR"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12" name="Rectangle 11"/>
          <p:cNvSpPr/>
          <p:nvPr/>
        </p:nvSpPr>
        <p:spPr>
          <a:xfrm>
            <a:off x="8179613" y="4761484"/>
            <a:ext cx="3129959" cy="584775"/>
          </a:xfrm>
          <a:prstGeom prst="rect">
            <a:avLst/>
          </a:prstGeom>
          <a:noFill/>
        </p:spPr>
        <p:txBody>
          <a:bodyPr wrap="none" lIns="91440" tIns="45720" rIns="91440" bIns="45720">
            <a:spAutoFit/>
          </a:bodyPr>
          <a:lstStyle/>
          <a:p>
            <a:pPr algn="ctr"/>
            <a:r>
              <a:rPr lang="fr-FR" sz="32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Hôtel  de Passe</a:t>
            </a:r>
            <a:endParaRPr lang="fr-FR" sz="32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13" name="Imag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9814" y="2591853"/>
            <a:ext cx="1298448" cy="1444752"/>
          </a:xfrm>
          <a:prstGeom prst="rect">
            <a:avLst/>
          </a:prstGeom>
        </p:spPr>
      </p:pic>
    </p:spTree>
    <p:extLst>
      <p:ext uri="{BB962C8B-B14F-4D97-AF65-F5344CB8AC3E}">
        <p14:creationId xmlns:p14="http://schemas.microsoft.com/office/powerpoint/2010/main" val="27855675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52041"/>
            <a:ext cx="4468900" cy="5355312"/>
          </a:xfrm>
          <a:prstGeom prst="rect">
            <a:avLst/>
          </a:prstGeom>
        </p:spPr>
        <p:txBody>
          <a:bodyPr wrap="square">
            <a:spAutoFit/>
          </a:bodyPr>
          <a:lstStyle/>
          <a:p>
            <a:r>
              <a:rPr lang="fr-FR" dirty="0">
                <a:solidFill>
                  <a:srgbClr val="383F4E"/>
                </a:solidFill>
                <a:latin typeface="The Antiqua B"/>
              </a:rPr>
              <a:t>Il y a </a:t>
            </a:r>
            <a:r>
              <a:rPr lang="fr-FR" dirty="0" smtClean="0">
                <a:solidFill>
                  <a:srgbClr val="383F4E"/>
                </a:solidFill>
                <a:latin typeface="The Antiqua B"/>
              </a:rPr>
              <a:t>près de quatre vingt  </a:t>
            </a:r>
            <a:r>
              <a:rPr lang="fr-FR" dirty="0">
                <a:solidFill>
                  <a:srgbClr val="383F4E"/>
                </a:solidFill>
                <a:latin typeface="The Antiqua B"/>
              </a:rPr>
              <a:t>ans, le 13 avril 1946, la loi Marthe Richard abolissait en France une institution "bourgeoise" : le bordel légal, encadré par la police et soumis aux contrôles sanitaires. Un an auparavant, 1 500 maisons closes étaient encore répertoriées en France dont 177 à Paris. La loi Marthe Richard, qui porte le nom de l'égérie de cette campagne anti-bordel, conseillère de Paris, les interdit toutes sous six mois.</a:t>
            </a:r>
          </a:p>
          <a:p>
            <a:r>
              <a:rPr lang="fr-FR" dirty="0">
                <a:solidFill>
                  <a:srgbClr val="383F4E"/>
                </a:solidFill>
                <a:latin typeface="The Antiqua B"/>
              </a:rPr>
              <a:t>Elle met fin à un système datant de 1804 qui donnait une existence légale aux maisons de débauche, cachant les prostituées – considérées comme membres des classes dangereuses – derrière des portes closes pour préserver la morale, à l'ère de la bourgeoisie triomphante.</a:t>
            </a:r>
            <a:endParaRPr lang="fr-FR" b="0" i="0" dirty="0">
              <a:solidFill>
                <a:srgbClr val="383F4E"/>
              </a:solidFill>
              <a:effectLst/>
              <a:latin typeface="The Antiqua B"/>
            </a:endParaRPr>
          </a:p>
        </p:txBody>
      </p:sp>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2297"/>
          <a:stretch/>
        </p:blipFill>
        <p:spPr>
          <a:xfrm>
            <a:off x="4380000" y="1200329"/>
            <a:ext cx="7812000" cy="4931835"/>
          </a:xfrm>
          <a:prstGeom prst="rect">
            <a:avLst/>
          </a:prstGeom>
        </p:spPr>
      </p:pic>
      <p:sp>
        <p:nvSpPr>
          <p:cNvPr id="4" name="Rectangle 3"/>
          <p:cNvSpPr/>
          <p:nvPr/>
        </p:nvSpPr>
        <p:spPr>
          <a:xfrm>
            <a:off x="4380000" y="0"/>
            <a:ext cx="7812000" cy="1200329"/>
          </a:xfrm>
          <a:prstGeom prst="rect">
            <a:avLst/>
          </a:prstGeom>
        </p:spPr>
        <p:txBody>
          <a:bodyPr wrap="square">
            <a:spAutoFit/>
          </a:bodyPr>
          <a:lstStyle/>
          <a:p>
            <a:r>
              <a:rPr lang="fr-FR" dirty="0">
                <a:solidFill>
                  <a:srgbClr val="000000"/>
                </a:solidFill>
                <a:latin typeface="Helvetica" panose="020B0604020202020204" pitchFamily="34" charset="0"/>
              </a:rPr>
              <a:t>En 1945, l’ex-prostituée et conseillère de Paris </a:t>
            </a:r>
            <a:r>
              <a:rPr lang="fr-FR" u="sng" dirty="0">
                <a:solidFill>
                  <a:srgbClr val="000000"/>
                </a:solidFill>
                <a:latin typeface="Helvetica" panose="020B0604020202020204" pitchFamily="34" charset="0"/>
                <a:hlinkClick r:id="rId3"/>
              </a:rPr>
              <a:t>Marthe Richard</a:t>
            </a:r>
            <a:r>
              <a:rPr lang="fr-FR" dirty="0">
                <a:solidFill>
                  <a:srgbClr val="000000"/>
                </a:solidFill>
                <a:latin typeface="Helvetica" panose="020B0604020202020204" pitchFamily="34" charset="0"/>
              </a:rPr>
              <a:t> déposait un projet de fermeture des maisons closes devant le conseil municipal de Paris. Au terme d’un débat houleux, le préfet de la Seine finit par promettre la fermeture desdites maisons </a:t>
            </a:r>
            <a:r>
              <a:rPr lang="fr-FR" dirty="0" smtClean="0">
                <a:solidFill>
                  <a:srgbClr val="000000"/>
                </a:solidFill>
                <a:latin typeface="Helvetica" panose="020B0604020202020204" pitchFamily="34" charset="0"/>
              </a:rPr>
              <a:t>closes</a:t>
            </a:r>
            <a:endParaRPr lang="fr-FR" dirty="0"/>
          </a:p>
        </p:txBody>
      </p:sp>
    </p:spTree>
    <p:extLst>
      <p:ext uri="{BB962C8B-B14F-4D97-AF65-F5344CB8AC3E}">
        <p14:creationId xmlns:p14="http://schemas.microsoft.com/office/powerpoint/2010/main" val="15476798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314699"/>
            <a:ext cx="5448300" cy="5632311"/>
          </a:xfrm>
          <a:prstGeom prst="rect">
            <a:avLst/>
          </a:prstGeom>
        </p:spPr>
        <p:txBody>
          <a:bodyPr wrap="square">
            <a:spAutoFit/>
          </a:bodyPr>
          <a:lstStyle/>
          <a:p>
            <a:pPr fontAlgn="base"/>
            <a:r>
              <a:rPr lang="fr-FR" b="1" dirty="0">
                <a:solidFill>
                  <a:srgbClr val="000000"/>
                </a:solidFill>
                <a:latin typeface="Helvetica" panose="020B0604020202020204" pitchFamily="34" charset="0"/>
              </a:rPr>
              <a:t>1. Au Moyen Âge, entre intégration et interdiction</a:t>
            </a:r>
          </a:p>
          <a:p>
            <a:pPr fontAlgn="base"/>
            <a:r>
              <a:rPr lang="fr-FR" dirty="0">
                <a:solidFill>
                  <a:srgbClr val="000000"/>
                </a:solidFill>
                <a:latin typeface="Helvetica" panose="020B0604020202020204" pitchFamily="34" charset="0"/>
              </a:rPr>
              <a:t>Au Moyen Âge, </a:t>
            </a:r>
            <a:r>
              <a:rPr lang="fr-FR" u="sng" dirty="0">
                <a:solidFill>
                  <a:srgbClr val="000000"/>
                </a:solidFill>
                <a:latin typeface="inherit"/>
                <a:hlinkClick r:id="rId2"/>
              </a:rPr>
              <a:t>la prostitution, largement tolérée, fait souvent l’objet d’un encadrement.</a:t>
            </a:r>
            <a:r>
              <a:rPr lang="fr-FR" dirty="0">
                <a:solidFill>
                  <a:srgbClr val="000000"/>
                </a:solidFill>
                <a:latin typeface="Helvetica" panose="020B0604020202020204" pitchFamily="34" charset="0"/>
              </a:rPr>
              <a:t> Municipalités, seigneurs, bourgeois et même ecclésiastiques organisent l’activité à leur niveau. Les bordels, des établissements aux volets fermés, sont signalés par des lanternes de couleur rouge. Certaines municipalités édictent ainsi des règles précises, par exemple pour limiter la prostitution dans certaines rues. Elles imposent aussi des jours et horaires d’ouverture pour les établissements spécialisés (le plus souvent fermés durant la messe dominicale</a:t>
            </a:r>
            <a:r>
              <a:rPr lang="fr-FR" dirty="0" smtClean="0">
                <a:solidFill>
                  <a:srgbClr val="000000"/>
                </a:solidFill>
                <a:latin typeface="Helvetica" panose="020B0604020202020204" pitchFamily="34" charset="0"/>
              </a:rPr>
              <a:t>).</a:t>
            </a:r>
            <a:r>
              <a:rPr lang="fr-FR" dirty="0"/>
              <a:t> Vers 1189, Philippe-Auguste institue un corps armé, </a:t>
            </a:r>
            <a:r>
              <a:rPr lang="fr-FR" u="sng" dirty="0">
                <a:hlinkClick r:id="rId3"/>
              </a:rPr>
              <a:t>une sorte de milice, les Ribauds,</a:t>
            </a:r>
            <a:r>
              <a:rPr lang="fr-FR" dirty="0"/>
              <a:t> à qui l’on confie la police des filles publiques et qui sera supprimé par Philippe le Bel. À la fin du Moyen Âge, le féminin « ribaude » devient synonyme de « prostituée » : on voit ainsi Jeanne d’Arc chasser les « ribaudes » du camp de son armée, dans un souci de purification.</a:t>
            </a:r>
            <a:endParaRPr lang="fr-FR" b="0" i="0" dirty="0">
              <a:solidFill>
                <a:srgbClr val="000000"/>
              </a:solidFill>
              <a:effectLst/>
              <a:latin typeface="Helvetica" panose="020B0604020202020204" pitchFamily="34" charset="0"/>
            </a:endParaRPr>
          </a:p>
        </p:txBody>
      </p:sp>
      <p:pic>
        <p:nvPicPr>
          <p:cNvPr id="3074" name="Picture 2" descr="Jeanne d’Arc chassant les ribaudes de l’armée. Miniature issue du manuscrit de Martial d’Auvergne, Les Vigiles de Charles VII, vers 1484, Bn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37500" y="917574"/>
            <a:ext cx="6264000" cy="4426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04468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5100" y="353536"/>
            <a:ext cx="4800600" cy="5355312"/>
          </a:xfrm>
          <a:prstGeom prst="rect">
            <a:avLst/>
          </a:prstGeom>
        </p:spPr>
        <p:txBody>
          <a:bodyPr wrap="square">
            <a:spAutoFit/>
          </a:bodyPr>
          <a:lstStyle/>
          <a:p>
            <a:pPr fontAlgn="base"/>
            <a:r>
              <a:rPr lang="fr-FR" b="1" dirty="0">
                <a:solidFill>
                  <a:srgbClr val="000000"/>
                </a:solidFill>
                <a:latin typeface="Helvetica" panose="020B0604020202020204" pitchFamily="34" charset="0"/>
              </a:rPr>
              <a:t>2. La répression, du XVIe siècle au XVIIIe siècle</a:t>
            </a:r>
          </a:p>
          <a:p>
            <a:pPr fontAlgn="base"/>
            <a:r>
              <a:rPr lang="fr-FR" dirty="0">
                <a:solidFill>
                  <a:srgbClr val="000000"/>
                </a:solidFill>
                <a:latin typeface="Helvetica" panose="020B0604020202020204" pitchFamily="34" charset="0"/>
              </a:rPr>
              <a:t>C’est au XVIe siècle que débute une longue période de rigueur et de répression. Sous le double effet des ravages de la syphilis et du durcissement de l’Église sur le sujet, un nouvel ordre moral s’installe</a:t>
            </a:r>
            <a:r>
              <a:rPr lang="fr-FR" dirty="0" smtClean="0">
                <a:solidFill>
                  <a:srgbClr val="000000"/>
                </a:solidFill>
                <a:latin typeface="Helvetica" panose="020B0604020202020204" pitchFamily="34" charset="0"/>
              </a:rPr>
              <a:t>.</a:t>
            </a:r>
            <a:r>
              <a:rPr lang="fr-FR" dirty="0"/>
              <a:t> Première grande date, 1561, avec </a:t>
            </a:r>
            <a:r>
              <a:rPr lang="fr-FR" u="sng" dirty="0">
                <a:hlinkClick r:id="rId2"/>
              </a:rPr>
              <a:t>l’ordonnance d’Orléans, qui rend la prostitution illicite,</a:t>
            </a:r>
            <a:r>
              <a:rPr lang="fr-FR" dirty="0"/>
              <a:t> sans la faire disparaître pour autant. En 1658, Louis XIV ordonne l’emprisonnement à la Salpêtrière de toutes les prostituées de Paris, jusqu’à ce qu’elles se soient repenties. Sous le règne de Louis XV, la police des mœurs se montre beaucoup moins active. Mais, en 1778, nouveau durcissement avec une ordonnance du lieutenant de police Lenoir interdisant le racolage sous toutes ses formes. Beaucoup de filles sont arrêtées, tondues et conduites en prison ou à l’hôpital.</a:t>
            </a:r>
            <a:endParaRPr lang="fr-FR" b="0" i="0" dirty="0">
              <a:solidFill>
                <a:srgbClr val="000000"/>
              </a:solidFill>
              <a:effectLst/>
              <a:latin typeface="Helvetica" panose="020B0604020202020204" pitchFamily="34" charset="0"/>
            </a:endParaRPr>
          </a:p>
        </p:txBody>
      </p:sp>
      <p:pic>
        <p:nvPicPr>
          <p:cNvPr id="4098" name="Picture 2" descr="« La Désolation des filles de joie ». Filles de joie arrêtées et tondues à la suite de l’ordonnance de police de 1778, estampe de Jean-Baptiste Huet."/>
          <p:cNvPicPr>
            <a:picLocks noChangeAspect="1" noChangeArrowheads="1"/>
          </p:cNvPicPr>
          <p:nvPr/>
        </p:nvPicPr>
        <p:blipFill rotWithShape="1">
          <a:blip r:embed="rId3">
            <a:extLst>
              <a:ext uri="{28A0092B-C50C-407E-A947-70E740481C1C}">
                <a14:useLocalDpi xmlns:a14="http://schemas.microsoft.com/office/drawing/2010/main" val="0"/>
              </a:ext>
            </a:extLst>
          </a:blip>
          <a:srcRect l="8773" t="6683" r="8058" b="16818"/>
          <a:stretch/>
        </p:blipFill>
        <p:spPr bwMode="auto">
          <a:xfrm>
            <a:off x="4965700" y="533401"/>
            <a:ext cx="7128000" cy="4840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74135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23071" y="285234"/>
            <a:ext cx="4237057" cy="369332"/>
          </a:xfrm>
          <a:prstGeom prst="rect">
            <a:avLst/>
          </a:prstGeom>
        </p:spPr>
        <p:txBody>
          <a:bodyPr wrap="none">
            <a:spAutoFit/>
          </a:bodyPr>
          <a:lstStyle/>
          <a:p>
            <a:pPr fontAlgn="base"/>
            <a:r>
              <a:rPr lang="fr-FR" b="1" dirty="0">
                <a:solidFill>
                  <a:srgbClr val="000000"/>
                </a:solidFill>
                <a:latin typeface="Helvetica" panose="020B0604020202020204" pitchFamily="34" charset="0"/>
              </a:rPr>
              <a:t>3. La légalité s’impose au XIXe siècle</a:t>
            </a:r>
            <a:endParaRPr lang="fr-FR" b="1" i="0" dirty="0">
              <a:solidFill>
                <a:srgbClr val="000000"/>
              </a:solidFill>
              <a:effectLst/>
              <a:latin typeface="Helvetica" panose="020B0604020202020204" pitchFamily="34" charset="0"/>
            </a:endParaRPr>
          </a:p>
        </p:txBody>
      </p:sp>
      <p:sp>
        <p:nvSpPr>
          <p:cNvPr id="4" name="Rectangle 3"/>
          <p:cNvSpPr/>
          <p:nvPr/>
        </p:nvSpPr>
        <p:spPr>
          <a:xfrm>
            <a:off x="154771" y="654566"/>
            <a:ext cx="7105229" cy="5355312"/>
          </a:xfrm>
          <a:prstGeom prst="rect">
            <a:avLst/>
          </a:prstGeom>
        </p:spPr>
        <p:txBody>
          <a:bodyPr wrap="square">
            <a:spAutoFit/>
          </a:bodyPr>
          <a:lstStyle/>
          <a:p>
            <a:pPr fontAlgn="base"/>
            <a:r>
              <a:rPr lang="fr-FR" dirty="0">
                <a:solidFill>
                  <a:srgbClr val="000000"/>
                </a:solidFill>
                <a:latin typeface="Helvetica" panose="020B0604020202020204" pitchFamily="34" charset="0"/>
              </a:rPr>
              <a:t>Le XIXe siècle correspond à l’âge d’or des maisons closes. La période est à la tolérance. Dès 1802, un arrêté impose une visite sanitaire obligatoire pour les filles publiques afin d’endiguer l’épidémie de syphilis.</a:t>
            </a:r>
          </a:p>
          <a:p>
            <a:pPr fontAlgn="base"/>
            <a:r>
              <a:rPr lang="fr-FR" dirty="0">
                <a:solidFill>
                  <a:srgbClr val="000000"/>
                </a:solidFill>
                <a:latin typeface="Helvetica" panose="020B0604020202020204" pitchFamily="34" charset="0"/>
              </a:rPr>
              <a:t>Deux ans plus tard, sur ordre de Napoléon, le 12 octobre 1804, le préfet de police de Paris Dubois prescrit l’organisation officielle des maisons dites de plaisirs. L’année 1804 voit ainsi la légalisation de la tolérance et de la maison close. Toute une organisation se met en place, une brigade des mœurs est créée et Paris va devenir un haut lieu du tourisme sexuel. Les filles de rue, les « pierreuses », sont dites « en carte », celles des maisons de tolérance « à numéro ». Il y a des prostituées reconnues par l’État et des clandestines susceptibles d’être punies</a:t>
            </a:r>
            <a:r>
              <a:rPr lang="fr-FR" dirty="0" smtClean="0">
                <a:solidFill>
                  <a:srgbClr val="000000"/>
                </a:solidFill>
                <a:latin typeface="Helvetica" panose="020B0604020202020204" pitchFamily="34" charset="0"/>
              </a:rPr>
              <a:t>.</a:t>
            </a:r>
            <a:r>
              <a:rPr lang="fr-FR" dirty="0"/>
              <a:t> Sous la IIIe République, les maisons de plaisir se multiplient. Cela va du bouge à matelots à la maison de tolérance, en passant par les « brasseries à filles ». C’est au début du XXe siècle qu’apparaît le mouvement abolitionniste en France. En 1926, une section française de la</a:t>
            </a:r>
            <a:r>
              <a:rPr lang="fr-FR" u="sng" dirty="0">
                <a:hlinkClick r:id="rId2"/>
              </a:rPr>
              <a:t> Fédération abolitionniste internationale, l’</a:t>
            </a:r>
            <a:r>
              <a:rPr lang="fr-FR" dirty="0"/>
              <a:t>organisation internationale non gouvernementale qui milite depuis 1875 pour l’abolitionnisme en matière de prostitution, est fondée.</a:t>
            </a:r>
            <a:endParaRPr lang="fr-FR" b="0" i="0" dirty="0">
              <a:solidFill>
                <a:srgbClr val="000000"/>
              </a:solidFill>
              <a:effectLst/>
              <a:latin typeface="Helvetica" panose="020B0604020202020204" pitchFamily="34" charset="0"/>
            </a:endParaRPr>
          </a:p>
        </p:txBody>
      </p:sp>
      <p:pic>
        <p:nvPicPr>
          <p:cNvPr id="5123" name="Picture 3" descr="Delcampe - Prostitution, L'Américan Bar, Maison Close à Paris - Pin-Ups"/>
          <p:cNvPicPr>
            <a:picLocks noChangeAspect="1" noChangeArrowheads="1"/>
          </p:cNvPicPr>
          <p:nvPr/>
        </p:nvPicPr>
        <p:blipFill rotWithShape="1">
          <a:blip r:embed="rId3">
            <a:extLst>
              <a:ext uri="{28A0092B-C50C-407E-A947-70E740481C1C}">
                <a14:useLocalDpi xmlns:a14="http://schemas.microsoft.com/office/drawing/2010/main" val="0"/>
              </a:ext>
            </a:extLst>
          </a:blip>
          <a:srcRect r="27489" b="1271"/>
          <a:stretch/>
        </p:blipFill>
        <p:spPr bwMode="auto">
          <a:xfrm>
            <a:off x="7260000" y="946675"/>
            <a:ext cx="4932000" cy="4273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66412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ekladata.com/LhhhdPZtKDNrMmZDQvf0mfWEmDw@400x29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875" y="2365375"/>
            <a:ext cx="3810000" cy="28289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5416034"/>
            <a:ext cx="4647426" cy="369332"/>
          </a:xfrm>
          <a:prstGeom prst="rect">
            <a:avLst/>
          </a:prstGeom>
        </p:spPr>
        <p:txBody>
          <a:bodyPr wrap="none">
            <a:spAutoFit/>
          </a:bodyPr>
          <a:lstStyle/>
          <a:p>
            <a:r>
              <a:rPr lang="fr-FR" dirty="0">
                <a:solidFill>
                  <a:srgbClr val="303030"/>
                </a:solidFill>
                <a:latin typeface="arial" panose="020B0604020202020204" pitchFamily="34" charset="0"/>
              </a:rPr>
              <a:t>16 rue Blondel, Paris, France, octobre 1920</a:t>
            </a:r>
            <a:endParaRPr lang="fr-FR" dirty="0"/>
          </a:p>
        </p:txBody>
      </p:sp>
      <p:sp>
        <p:nvSpPr>
          <p:cNvPr id="3" name="Rectangle 2"/>
          <p:cNvSpPr/>
          <p:nvPr/>
        </p:nvSpPr>
        <p:spPr>
          <a:xfrm>
            <a:off x="269875" y="76369"/>
            <a:ext cx="11922125" cy="1200329"/>
          </a:xfrm>
          <a:prstGeom prst="rect">
            <a:avLst/>
          </a:prstGeom>
        </p:spPr>
        <p:txBody>
          <a:bodyPr wrap="square">
            <a:spAutoFit/>
          </a:bodyPr>
          <a:lstStyle/>
          <a:p>
            <a:r>
              <a:rPr lang="fr-FR" dirty="0">
                <a:solidFill>
                  <a:srgbClr val="303030"/>
                </a:solidFill>
                <a:latin typeface="arial" panose="020B0604020202020204" pitchFamily="34" charset="0"/>
              </a:rPr>
              <a:t>Les Tuileries et les galeries du Palais-Royal sont le centre de la prostitution parisienne au XVIIIe siècle. Au cours du XIXe siècle, les maisons closes s’éparpillent dans Paris, notamment sur les grands boulevards où foisonne la vie ainsi que dans les passages couverts à l’architecture moderne et à la forte fréquentation, où tout se vend et tout s’achète. Les galeries du Palais-Royal sont peu à peu délaissées.</a:t>
            </a:r>
            <a:endParaRPr lang="fr-FR" dirty="0"/>
          </a:p>
        </p:txBody>
      </p:sp>
      <p:pic>
        <p:nvPicPr>
          <p:cNvPr id="2052" name="Picture 4" descr="https://i0.wp.com/parismuseescollections.paris.fr/sites/default/files/styles/pm_notice/public/atoms/images/CAR/lpdp_78167-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7575" y="1987729"/>
            <a:ext cx="2844000" cy="401695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382000" y="1174705"/>
            <a:ext cx="3289300" cy="646331"/>
          </a:xfrm>
          <a:prstGeom prst="rect">
            <a:avLst/>
          </a:prstGeom>
        </p:spPr>
        <p:txBody>
          <a:bodyPr wrap="square">
            <a:spAutoFit/>
          </a:bodyPr>
          <a:lstStyle/>
          <a:p>
            <a:r>
              <a:rPr lang="fr-FR" i="1" dirty="0">
                <a:solidFill>
                  <a:srgbClr val="555D66"/>
                </a:solidFill>
                <a:latin typeface="Lora"/>
              </a:rPr>
              <a:t>Le Chabanais, maison close des plus réputés, 1900, </a:t>
            </a:r>
            <a:endParaRPr lang="fr-FR" dirty="0"/>
          </a:p>
        </p:txBody>
      </p:sp>
      <p:pic>
        <p:nvPicPr>
          <p:cNvPr id="2054" name="Picture 6" descr="https://ekladata.com/EBGxt5n8xZ2yQcrBF1QRpjApD-0@400x29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03725" y="2476242"/>
            <a:ext cx="3810000" cy="28289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093414" y="1996043"/>
            <a:ext cx="2275046" cy="369332"/>
          </a:xfrm>
          <a:prstGeom prst="rect">
            <a:avLst/>
          </a:prstGeom>
        </p:spPr>
        <p:txBody>
          <a:bodyPr wrap="none">
            <a:spAutoFit/>
          </a:bodyPr>
          <a:lstStyle/>
          <a:p>
            <a:r>
              <a:rPr lang="fr-FR" dirty="0">
                <a:solidFill>
                  <a:srgbClr val="303030"/>
                </a:solidFill>
                <a:latin typeface="arial" panose="020B0604020202020204" pitchFamily="34" charset="0"/>
              </a:rPr>
              <a:t>Rue Sainte </a:t>
            </a:r>
            <a:r>
              <a:rPr lang="fr-FR" dirty="0" err="1">
                <a:solidFill>
                  <a:srgbClr val="303030"/>
                </a:solidFill>
                <a:latin typeface="arial" panose="020B0604020202020204" pitchFamily="34" charset="0"/>
              </a:rPr>
              <a:t>Appoline</a:t>
            </a:r>
            <a:endParaRPr lang="fr-FR" dirty="0"/>
          </a:p>
        </p:txBody>
      </p:sp>
    </p:spTree>
    <p:extLst>
      <p:ext uri="{BB962C8B-B14F-4D97-AF65-F5344CB8AC3E}">
        <p14:creationId xmlns:p14="http://schemas.microsoft.com/office/powerpoint/2010/main" val="5330664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 y="525840"/>
            <a:ext cx="3298000" cy="5078313"/>
          </a:xfrm>
          <a:prstGeom prst="rect">
            <a:avLst/>
          </a:prstGeom>
        </p:spPr>
        <p:txBody>
          <a:bodyPr wrap="square">
            <a:spAutoFit/>
          </a:bodyPr>
          <a:lstStyle/>
          <a:p>
            <a:pPr algn="ctr"/>
            <a:r>
              <a:rPr lang="fr-FR" dirty="0">
                <a:solidFill>
                  <a:srgbClr val="303030"/>
                </a:solidFill>
                <a:latin typeface="arial" panose="020B0604020202020204" pitchFamily="34" charset="0"/>
              </a:rPr>
              <a:t>Les maisons closes ou borgnes tiennent leurs noms de leur architecture spécifique : tournées vers l’intérieur, elles présentent des façades dépouillées et neutres, aux fenêtres souvent grillagées ou masquées pour empêcher les femmes de racoler.</a:t>
            </a:r>
            <a:endParaRPr lang="fr-FR" dirty="0">
              <a:solidFill>
                <a:srgbClr val="303030"/>
              </a:solidFill>
              <a:latin typeface="Lato" panose="020F0502020204030203" pitchFamily="34" charset="0"/>
            </a:endParaRPr>
          </a:p>
          <a:p>
            <a:pPr algn="ctr"/>
            <a:r>
              <a:rPr lang="fr-FR" dirty="0">
                <a:solidFill>
                  <a:srgbClr val="303030"/>
                </a:solidFill>
                <a:latin typeface="arial" panose="020B0604020202020204" pitchFamily="34" charset="0"/>
              </a:rPr>
              <a:t>  </a:t>
            </a:r>
            <a:endParaRPr lang="fr-FR" dirty="0">
              <a:solidFill>
                <a:srgbClr val="303030"/>
              </a:solidFill>
              <a:latin typeface="Lato" panose="020F0502020204030203" pitchFamily="34" charset="0"/>
            </a:endParaRPr>
          </a:p>
          <a:p>
            <a:pPr algn="ctr"/>
            <a:r>
              <a:rPr lang="fr-FR" dirty="0">
                <a:solidFill>
                  <a:srgbClr val="303030"/>
                </a:solidFill>
                <a:latin typeface="arial" panose="020B0604020202020204" pitchFamily="34" charset="0"/>
              </a:rPr>
              <a:t>En revanche, l’intérieur est très soigné et les décors théâtraux, la maison s’articule autour d’un escalier central desservant tout l’immeuble entièrement consacré à la prostitution.</a:t>
            </a:r>
            <a:endParaRPr lang="fr-FR" dirty="0">
              <a:solidFill>
                <a:srgbClr val="303030"/>
              </a:solidFill>
              <a:latin typeface="Lato" panose="020F0502020204030203" pitchFamily="34" charset="0"/>
            </a:endParaRPr>
          </a:p>
          <a:p>
            <a:pPr algn="ctr"/>
            <a:r>
              <a:rPr lang="fr-FR" dirty="0">
                <a:solidFill>
                  <a:srgbClr val="303030"/>
                </a:solidFill>
                <a:latin typeface="arial" panose="020B0604020202020204" pitchFamily="34" charset="0"/>
              </a:rPr>
              <a:t>  </a:t>
            </a:r>
            <a:endParaRPr lang="fr-FR" b="0" i="0" dirty="0">
              <a:solidFill>
                <a:srgbClr val="303030"/>
              </a:solidFill>
              <a:effectLst/>
              <a:latin typeface="Lato" panose="020F0502020204030203" pitchFamily="34" charset="0"/>
            </a:endParaRPr>
          </a:p>
        </p:txBody>
      </p:sp>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3852"/>
          <a:stretch/>
        </p:blipFill>
        <p:spPr>
          <a:xfrm>
            <a:off x="3552000" y="139721"/>
            <a:ext cx="8640000" cy="5618185"/>
          </a:xfrm>
          <a:prstGeom prst="rect">
            <a:avLst/>
          </a:prstGeom>
        </p:spPr>
      </p:pic>
    </p:spTree>
    <p:extLst>
      <p:ext uri="{BB962C8B-B14F-4D97-AF65-F5344CB8AC3E}">
        <p14:creationId xmlns:p14="http://schemas.microsoft.com/office/powerpoint/2010/main" val="36856916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maisons closes/Décors de Bordels/Paris-province 1860-1946 (Décors de  Bordels) : Desconocido: Amazon.es: Libr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2587" y="2479584"/>
            <a:ext cx="2664000" cy="3432971"/>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Petite géographie des maisons closes parisiennes – Paris ZigZag | Insolite  &amp; Secr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9999" y="2408367"/>
            <a:ext cx="4356000" cy="350418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0975" y="100043"/>
            <a:ext cx="11988800" cy="2308324"/>
          </a:xfrm>
          <a:prstGeom prst="rect">
            <a:avLst/>
          </a:prstGeom>
        </p:spPr>
        <p:txBody>
          <a:bodyPr wrap="square">
            <a:spAutoFit/>
          </a:bodyPr>
          <a:lstStyle/>
          <a:p>
            <a:pPr algn="ctr"/>
            <a:r>
              <a:rPr lang="fr-FR" dirty="0">
                <a:solidFill>
                  <a:srgbClr val="303030"/>
                </a:solidFill>
                <a:latin typeface="arial" panose="020B0604020202020204" pitchFamily="34" charset="0"/>
              </a:rPr>
              <a:t>Au XIXe siècle, la maison close est un endroit chic que les hommes d'affaires comme les étudiants côtoient sans </a:t>
            </a:r>
            <a:r>
              <a:rPr lang="fr-FR" dirty="0" smtClean="0">
                <a:solidFill>
                  <a:srgbClr val="303030"/>
                </a:solidFill>
                <a:latin typeface="arial" panose="020B0604020202020204" pitchFamily="34" charset="0"/>
              </a:rPr>
              <a:t>se cacher</a:t>
            </a:r>
            <a:r>
              <a:rPr lang="fr-FR" dirty="0">
                <a:solidFill>
                  <a:srgbClr val="303030"/>
                </a:solidFill>
                <a:latin typeface="arial" panose="020B0604020202020204" pitchFamily="34" charset="0"/>
              </a:rPr>
              <a:t>. 200 établissements officiels, contrôlés par la police et des médecins sont recensés dans Paris</a:t>
            </a:r>
            <a:r>
              <a:rPr lang="fr-FR" dirty="0" smtClean="0">
                <a:solidFill>
                  <a:srgbClr val="303030"/>
                </a:solidFill>
                <a:latin typeface="arial" panose="020B0604020202020204" pitchFamily="34" charset="0"/>
              </a:rPr>
              <a:t>.</a:t>
            </a:r>
            <a:r>
              <a:rPr lang="fr-FR" dirty="0">
                <a:solidFill>
                  <a:srgbClr val="303030"/>
                </a:solidFill>
                <a:latin typeface="arial" panose="020B0604020202020204" pitchFamily="34" charset="0"/>
              </a:rPr>
              <a:t> </a:t>
            </a:r>
            <a:r>
              <a:rPr lang="fr-FR" b="1" dirty="0" smtClean="0">
                <a:solidFill>
                  <a:srgbClr val="FF0000"/>
                </a:solidFill>
                <a:latin typeface="arial" panose="020B0604020202020204" pitchFamily="34" charset="0"/>
              </a:rPr>
              <a:t>L'Etat profite du </a:t>
            </a:r>
            <a:r>
              <a:rPr lang="fr-FR" b="1" dirty="0">
                <a:solidFill>
                  <a:srgbClr val="FF0000"/>
                </a:solidFill>
                <a:latin typeface="arial" panose="020B0604020202020204" pitchFamily="34" charset="0"/>
              </a:rPr>
              <a:t>commerce en prélevant par l'intermédiaire du fisc, 50 à 60 pour cent sur les bénéfices</a:t>
            </a:r>
            <a:r>
              <a:rPr lang="fr-FR" dirty="0">
                <a:solidFill>
                  <a:srgbClr val="303030"/>
                </a:solidFill>
                <a:latin typeface="arial" panose="020B0604020202020204" pitchFamily="34" charset="0"/>
              </a:rPr>
              <a:t>.</a:t>
            </a:r>
            <a:endParaRPr lang="fr-FR" dirty="0">
              <a:solidFill>
                <a:srgbClr val="303030"/>
              </a:solidFill>
              <a:latin typeface="Lato" panose="020F0502020204030203" pitchFamily="34" charset="0"/>
            </a:endParaRPr>
          </a:p>
          <a:p>
            <a:pPr algn="ctr"/>
            <a:r>
              <a:rPr lang="fr-FR" dirty="0">
                <a:solidFill>
                  <a:srgbClr val="303030"/>
                </a:solidFill>
                <a:latin typeface="arial" panose="020B0604020202020204" pitchFamily="34" charset="0"/>
              </a:rPr>
              <a:t>  </a:t>
            </a:r>
            <a:r>
              <a:rPr lang="fr-FR" dirty="0" smtClean="0">
                <a:solidFill>
                  <a:srgbClr val="303030"/>
                </a:solidFill>
                <a:latin typeface="arial" panose="020B0604020202020204" pitchFamily="34" charset="0"/>
              </a:rPr>
              <a:t>Entre </a:t>
            </a:r>
            <a:r>
              <a:rPr lang="fr-FR" dirty="0">
                <a:solidFill>
                  <a:srgbClr val="303030"/>
                </a:solidFill>
                <a:latin typeface="arial" panose="020B0604020202020204" pitchFamily="34" charset="0"/>
              </a:rPr>
              <a:t>1870 et 1900, 155 000 femmes sont déclarées comme prostituées ; à ce nombre s'ajoutent de </a:t>
            </a:r>
            <a:r>
              <a:rPr lang="fr-FR" dirty="0" smtClean="0">
                <a:solidFill>
                  <a:srgbClr val="303030"/>
                </a:solidFill>
                <a:latin typeface="arial" panose="020B0604020202020204" pitchFamily="34" charset="0"/>
              </a:rPr>
              <a:t>nombreuses </a:t>
            </a:r>
          </a:p>
          <a:p>
            <a:pPr algn="ctr"/>
            <a:r>
              <a:rPr lang="fr-FR" dirty="0">
                <a:solidFill>
                  <a:srgbClr val="303030"/>
                </a:solidFill>
                <a:latin typeface="arial" panose="020B0604020202020204" pitchFamily="34" charset="0"/>
              </a:rPr>
              <a:t>femmes qui pratiquent la prostitution clandestine.</a:t>
            </a:r>
            <a:endParaRPr lang="fr-FR" dirty="0">
              <a:solidFill>
                <a:srgbClr val="303030"/>
              </a:solidFill>
              <a:latin typeface="Lato" panose="020F0502020204030203" pitchFamily="34" charset="0"/>
            </a:endParaRPr>
          </a:p>
          <a:p>
            <a:pPr algn="ctr"/>
            <a:r>
              <a:rPr lang="fr-FR" dirty="0">
                <a:solidFill>
                  <a:srgbClr val="303030"/>
                </a:solidFill>
                <a:latin typeface="arial" panose="020B0604020202020204" pitchFamily="34" charset="0"/>
              </a:rPr>
              <a:t>  </a:t>
            </a:r>
            <a:endParaRPr lang="fr-FR" dirty="0">
              <a:solidFill>
                <a:srgbClr val="303030"/>
              </a:solidFill>
              <a:latin typeface="Lato" panose="020F0502020204030203" pitchFamily="34" charset="0"/>
            </a:endParaRPr>
          </a:p>
          <a:p>
            <a:pPr algn="ctr"/>
            <a:r>
              <a:rPr lang="fr-FR" dirty="0">
                <a:solidFill>
                  <a:srgbClr val="303030"/>
                </a:solidFill>
                <a:latin typeface="arial" panose="020B0604020202020204" pitchFamily="34" charset="0"/>
              </a:rPr>
              <a:t>En 1911, la police autorise les « maisons de rendez-vous », moins identifiables de l’extérieur, où les prostituées ne vivent pas mais viennent seulement travailler.</a:t>
            </a:r>
            <a:endParaRPr lang="fr-FR" b="0" i="0" dirty="0">
              <a:solidFill>
                <a:srgbClr val="303030"/>
              </a:solidFill>
              <a:effectLst/>
              <a:latin typeface="Lato" panose="020F0502020204030203" pitchFamily="34" charset="0"/>
            </a:endParaRPr>
          </a:p>
        </p:txBody>
      </p:sp>
      <p:pic>
        <p:nvPicPr>
          <p:cNvPr id="6154" name="Picture 10" descr="Petite géographie des maisons closes parisiennes – Paris ZigZag | Insolite  &amp; Secr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175" y="2479584"/>
            <a:ext cx="4392000" cy="3432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8544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3200" y="1104037"/>
            <a:ext cx="3547900" cy="2585323"/>
          </a:xfrm>
          <a:prstGeom prst="rect">
            <a:avLst/>
          </a:prstGeom>
        </p:spPr>
        <p:txBody>
          <a:bodyPr wrap="square">
            <a:spAutoFit/>
          </a:bodyPr>
          <a:lstStyle/>
          <a:p>
            <a:pPr algn="ctr"/>
            <a:r>
              <a:rPr lang="fr-FR" dirty="0">
                <a:solidFill>
                  <a:srgbClr val="303030"/>
                </a:solidFill>
                <a:latin typeface="arial" panose="020B0604020202020204" pitchFamily="34" charset="0"/>
              </a:rPr>
              <a:t>Ces établissements modernes font la satisfaction d’une clientèle aisée et discrète dans les années 20.</a:t>
            </a:r>
            <a:r>
              <a:rPr lang="fr-FR" dirty="0"/>
              <a:t> Parallèlement à ces maisons officielles, on trouve des cafés à serveuses</a:t>
            </a:r>
          </a:p>
          <a:p>
            <a:pPr algn="ctr"/>
            <a:r>
              <a:rPr lang="fr-FR" dirty="0"/>
              <a:t>« montantes » ou des instituts de bains et de massage à la prostitution déguisée</a:t>
            </a:r>
          </a:p>
        </p:txBody>
      </p:sp>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3497" t="3711" b="5203"/>
          <a:stretch/>
        </p:blipFill>
        <p:spPr>
          <a:xfrm>
            <a:off x="3840000" y="431819"/>
            <a:ext cx="8352000" cy="5365475"/>
          </a:xfrm>
          <a:prstGeom prst="rect">
            <a:avLst/>
          </a:prstGeom>
        </p:spPr>
      </p:pic>
    </p:spTree>
    <p:extLst>
      <p:ext uri="{BB962C8B-B14F-4D97-AF65-F5344CB8AC3E}">
        <p14:creationId xmlns:p14="http://schemas.microsoft.com/office/powerpoint/2010/main" val="4025494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26457"/>
            <a:ext cx="12192000" cy="1477328"/>
          </a:xfrm>
          <a:prstGeom prst="rect">
            <a:avLst/>
          </a:prstGeom>
        </p:spPr>
        <p:txBody>
          <a:bodyPr wrap="square">
            <a:spAutoFit/>
          </a:bodyPr>
          <a:lstStyle/>
          <a:p>
            <a:pPr algn="ctr"/>
            <a:r>
              <a:rPr lang="fr-FR" dirty="0" smtClean="0"/>
              <a:t>. </a:t>
            </a:r>
            <a:r>
              <a:rPr lang="fr-FR" dirty="0"/>
              <a:t>Mais il existe un type de maison close destiné au bas de l’échelle sociale, les maisons d’abattage</a:t>
            </a:r>
            <a:r>
              <a:rPr lang="fr-FR" dirty="0" smtClean="0"/>
              <a:t>.</a:t>
            </a:r>
          </a:p>
          <a:p>
            <a:pPr algn="ctr"/>
            <a:r>
              <a:rPr lang="fr-FR" dirty="0"/>
              <a:t>Soumises à la même réglementation que les maisons closes classiques ou luxueuses, le travail s’y effectue à la chaîne. La clientèle est constituée d’ouvriers ou de soldats. Les plus grandes de ces maisons peuvent faire travailler jusqu’à 50 femmes soutenant un rythme effréné (chacune peut recevoir plus de 20 clients par jour).</a:t>
            </a:r>
            <a:endParaRPr lang="fr-FR" dirty="0">
              <a:solidFill>
                <a:srgbClr val="303030"/>
              </a:solidFill>
              <a:latin typeface="Lato" panose="020F0502020204030203" pitchFamily="34" charset="0"/>
            </a:endParaRPr>
          </a:p>
          <a:p>
            <a:pPr algn="ctr"/>
            <a:r>
              <a:rPr lang="fr-FR" dirty="0">
                <a:solidFill>
                  <a:srgbClr val="303030"/>
                </a:solidFill>
                <a:latin typeface="arial" panose="020B0604020202020204" pitchFamily="34" charset="0"/>
              </a:rPr>
              <a:t>  </a:t>
            </a:r>
            <a:endParaRPr lang="fr-FR" b="0" i="0" dirty="0">
              <a:solidFill>
                <a:srgbClr val="303030"/>
              </a:solidFill>
              <a:effectLst/>
              <a:latin typeface="Lato" panose="020F0502020204030203" pitchFamily="34" charset="0"/>
            </a:endParaRPr>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4225" t="9074" r="7086" b="7593"/>
          <a:stretch/>
        </p:blipFill>
        <p:spPr>
          <a:xfrm>
            <a:off x="24000" y="2057015"/>
            <a:ext cx="5976000" cy="3943084"/>
          </a:xfrm>
          <a:prstGeom prst="rect">
            <a:avLst/>
          </a:prstGeom>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b="3579"/>
          <a:stretch/>
        </p:blipFill>
        <p:spPr>
          <a:xfrm>
            <a:off x="6036000" y="2057016"/>
            <a:ext cx="6156000" cy="3943084"/>
          </a:xfrm>
          <a:prstGeom prst="rect">
            <a:avLst/>
          </a:prstGeom>
        </p:spPr>
      </p:pic>
    </p:spTree>
    <p:extLst>
      <p:ext uri="{BB962C8B-B14F-4D97-AF65-F5344CB8AC3E}">
        <p14:creationId xmlns:p14="http://schemas.microsoft.com/office/powerpoint/2010/main" val="25943985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7800" y="1343345"/>
            <a:ext cx="5739700" cy="3416320"/>
          </a:xfrm>
          <a:prstGeom prst="rect">
            <a:avLst/>
          </a:prstGeom>
        </p:spPr>
        <p:txBody>
          <a:bodyPr wrap="square">
            <a:spAutoFit/>
          </a:bodyPr>
          <a:lstStyle/>
          <a:p>
            <a:r>
              <a:rPr lang="fr-FR" dirty="0">
                <a:solidFill>
                  <a:srgbClr val="303030"/>
                </a:solidFill>
                <a:latin typeface="arial" panose="020B0604020202020204" pitchFamily="34" charset="0"/>
              </a:rPr>
              <a:t>La prostitution est soumise à une réglementation qui s'élabore au fil des ans. En 1796, Napoléon institue un registre de la prostitution, quelques années plus tard en 1802, la visite médicale devient obligatoire</a:t>
            </a:r>
            <a:r>
              <a:rPr lang="fr-FR" dirty="0" smtClean="0">
                <a:solidFill>
                  <a:srgbClr val="303030"/>
                </a:solidFill>
                <a:latin typeface="arial" panose="020B0604020202020204" pitchFamily="34" charset="0"/>
              </a:rPr>
              <a:t>.</a:t>
            </a:r>
          </a:p>
          <a:p>
            <a:r>
              <a:rPr lang="fr-FR" dirty="0"/>
              <a:t>La légalisation de la « tolérance » et des maisons closes se précise en 1804 : une brigade des mœurs contrôle les filles et les maisons. Les prostituées doivent alors s'inscrire d'abord à la préfecture et ensuite dans une maison. Les filles des rues sont dites « en carte », celles des maisons closes sont dites « à numéro </a:t>
            </a:r>
            <a:r>
              <a:rPr lang="fr-FR" dirty="0" smtClean="0"/>
              <a:t>».</a:t>
            </a:r>
            <a:r>
              <a:rPr lang="fr-FR" dirty="0"/>
              <a:t> Le règlement détaillé édité en 1823 par le préfet de police Dubois reste inchangé jusqu’en 1946.</a:t>
            </a:r>
          </a:p>
        </p:txBody>
      </p:sp>
      <p:pic>
        <p:nvPicPr>
          <p:cNvPr id="6" name="Image 5"/>
          <p:cNvPicPr>
            <a:picLocks noChangeAspect="1"/>
          </p:cNvPicPr>
          <p:nvPr/>
        </p:nvPicPr>
        <p:blipFill rotWithShape="1">
          <a:blip r:embed="rId2">
            <a:extLst>
              <a:ext uri="{28A0092B-C50C-407E-A947-70E740481C1C}">
                <a14:useLocalDpi xmlns:a14="http://schemas.microsoft.com/office/drawing/2010/main" val="0"/>
              </a:ext>
            </a:extLst>
          </a:blip>
          <a:srcRect l="7215" t="6515" r="6295" b="5976"/>
          <a:stretch/>
        </p:blipFill>
        <p:spPr>
          <a:xfrm>
            <a:off x="6108000" y="838236"/>
            <a:ext cx="6084000" cy="4174404"/>
          </a:xfrm>
          <a:prstGeom prst="rect">
            <a:avLst/>
          </a:prstGeom>
        </p:spPr>
      </p:pic>
    </p:spTree>
    <p:extLst>
      <p:ext uri="{BB962C8B-B14F-4D97-AF65-F5344CB8AC3E}">
        <p14:creationId xmlns:p14="http://schemas.microsoft.com/office/powerpoint/2010/main" val="21145166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817" y="260615"/>
            <a:ext cx="5810596" cy="5324535"/>
          </a:xfrm>
          <a:prstGeom prst="rect">
            <a:avLst/>
          </a:prstGeom>
          <a:ln w="38100">
            <a:solidFill>
              <a:srgbClr val="FF0000"/>
            </a:solidFill>
          </a:ln>
        </p:spPr>
        <p:txBody>
          <a:bodyPr wrap="square">
            <a:spAutoFit/>
          </a:bodyPr>
          <a:lstStyle/>
          <a:p>
            <a:pPr algn="just"/>
            <a:r>
              <a:rPr lang="fr-FR" b="1" dirty="0">
                <a:solidFill>
                  <a:srgbClr val="800B5D"/>
                </a:solidFill>
                <a:latin typeface="Source Sans Pro"/>
              </a:rPr>
              <a:t> Pour éviter tout échange de monnaie entre clients et prostituées</a:t>
            </a:r>
            <a:endParaRPr lang="fr-FR" dirty="0">
              <a:solidFill>
                <a:srgbClr val="212529"/>
              </a:solidFill>
              <a:latin typeface="Source Sans Pro"/>
            </a:endParaRPr>
          </a:p>
          <a:p>
            <a:pPr algn="just"/>
            <a:r>
              <a:rPr lang="fr-FR" sz="1600" dirty="0">
                <a:solidFill>
                  <a:srgbClr val="212529"/>
                </a:solidFill>
                <a:latin typeface="Source Sans Pro"/>
              </a:rPr>
              <a:t>« Un jeton contre une prestation » : signe de la méfiance des tenancières envers les clients et les filles, qui auraient pu s’entendre en aparté ; craintes des agressions de clients désireux de détrousser les filles ; refus de laisser une caisse à tenir aux prostituées (perte de temps et risques d’erreurs) ; les raisons pour lesquelles seule la maîtresse de maison ou la sous-maîtresse tenait la caisse étaient nombreuses et c’est toujours elle qui accueillait le client.</a:t>
            </a:r>
          </a:p>
          <a:p>
            <a:pPr algn="just"/>
            <a:r>
              <a:rPr lang="fr-FR" sz="1600" dirty="0">
                <a:solidFill>
                  <a:srgbClr val="212529"/>
                </a:solidFill>
                <a:latin typeface="Source Sans Pro"/>
              </a:rPr>
              <a:t>Après avoir passé la porte, celui-ci payait la prestation à l’avance, en échange de quoi il recevait un ou plusieurs jeton(s) – selon l’épaisseur de sa bourse – qu’il remettait ensuite à la prostituée : « Le compte des recettes s’établit par jetons frappés avec numéro d’ordre et remis à chaque fille : en montant avec le client, la fille donne son jeton à la patronne ou au patron (à la sous-maîtresse dans les lupanars d’ordre supérieur), et ce jeton est aussitôt déposé dans une </a:t>
            </a:r>
            <a:r>
              <a:rPr lang="fr-FR" sz="1600" dirty="0" smtClean="0">
                <a:solidFill>
                  <a:srgbClr val="212529"/>
                </a:solidFill>
                <a:latin typeface="Source Sans Pro"/>
              </a:rPr>
              <a:t>tirelire </a:t>
            </a:r>
            <a:r>
              <a:rPr lang="fr-FR" sz="1600" dirty="0">
                <a:solidFill>
                  <a:srgbClr val="212529"/>
                </a:solidFill>
                <a:latin typeface="Source Sans Pro"/>
              </a:rPr>
              <a:t>munie de cadenas ; le dépouillement est fait chaque matin en présence des intéressées, et le résultat est porté sur le livre de comptes ; la balance est établie à la fin du mois.</a:t>
            </a:r>
            <a:endParaRPr lang="fr-FR" sz="1600" b="0" i="0" dirty="0">
              <a:solidFill>
                <a:srgbClr val="212529"/>
              </a:solidFill>
              <a:effectLst/>
              <a:latin typeface="Source Sans Pro"/>
            </a:endParaRPr>
          </a:p>
        </p:txBody>
      </p:sp>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2830"/>
          <a:stretch/>
        </p:blipFill>
        <p:spPr>
          <a:xfrm>
            <a:off x="9902617" y="3171328"/>
            <a:ext cx="2160000" cy="2128032"/>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b="1351"/>
          <a:stretch/>
        </p:blipFill>
        <p:spPr>
          <a:xfrm>
            <a:off x="9902617" y="476746"/>
            <a:ext cx="2160000" cy="2138671"/>
          </a:xfrm>
          <a:prstGeom prst="rect">
            <a:avLst/>
          </a:prstGeom>
        </p:spPr>
      </p:pic>
      <p:pic>
        <p:nvPicPr>
          <p:cNvPr id="10246" name="Picture 6" descr="https://www.delcampe.net/static/img_large/auction/000/330/571/773_001.jpg?v=5"/>
          <p:cNvPicPr>
            <a:picLocks noChangeAspect="1" noChangeArrowheads="1"/>
          </p:cNvPicPr>
          <p:nvPr/>
        </p:nvPicPr>
        <p:blipFill rotWithShape="1">
          <a:blip r:embed="rId4">
            <a:extLst>
              <a:ext uri="{28A0092B-C50C-407E-A947-70E740481C1C}">
                <a14:useLocalDpi xmlns:a14="http://schemas.microsoft.com/office/drawing/2010/main" val="0"/>
              </a:ext>
            </a:extLst>
          </a:blip>
          <a:srcRect b="7000"/>
          <a:stretch/>
        </p:blipFill>
        <p:spPr bwMode="auto">
          <a:xfrm>
            <a:off x="7627649" y="510616"/>
            <a:ext cx="2160000" cy="2070930"/>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 5"/>
          <p:cNvPicPr>
            <a:picLocks noChangeAspect="1"/>
          </p:cNvPicPr>
          <p:nvPr/>
        </p:nvPicPr>
        <p:blipFill>
          <a:blip r:embed="rId5"/>
          <a:stretch>
            <a:fillRect/>
          </a:stretch>
        </p:blipFill>
        <p:spPr>
          <a:xfrm>
            <a:off x="7627649" y="3171327"/>
            <a:ext cx="2160000" cy="2160000"/>
          </a:xfrm>
          <a:prstGeom prst="rect">
            <a:avLst/>
          </a:prstGeom>
        </p:spPr>
      </p:pic>
      <p:pic>
        <p:nvPicPr>
          <p:cNvPr id="5" name="Image 4"/>
          <p:cNvPicPr>
            <a:picLocks noChangeAspect="1"/>
          </p:cNvPicPr>
          <p:nvPr/>
        </p:nvPicPr>
        <p:blipFill rotWithShape="1">
          <a:blip r:embed="rId6">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val="0"/>
              </a:ext>
            </a:extLst>
          </a:blip>
          <a:srcRect b="1697"/>
          <a:stretch/>
        </p:blipFill>
        <p:spPr>
          <a:xfrm>
            <a:off x="6144681" y="233486"/>
            <a:ext cx="1368000" cy="1366537"/>
          </a:xfrm>
          <a:prstGeom prst="rect">
            <a:avLst/>
          </a:prstGeom>
        </p:spPr>
      </p:pic>
      <p:pic>
        <p:nvPicPr>
          <p:cNvPr id="7" name="Image 6"/>
          <p:cNvPicPr>
            <a:picLocks noChangeAspect="1"/>
          </p:cNvPicPr>
          <p:nvPr/>
        </p:nvPicPr>
        <p:blipFill>
          <a:blip r:embed="rId8">
            <a:extLst>
              <a:ext uri="{BEBA8EAE-BF5A-486C-A8C5-ECC9F3942E4B}">
                <a14:imgProps xmlns:a14="http://schemas.microsoft.com/office/drawing/2010/main">
                  <a14:imgLayer r:embed="rId9">
                    <a14:imgEffect>
                      <a14:backgroundRemoval t="0" b="99558" l="0" r="100000"/>
                    </a14:imgEffect>
                  </a14:imgLayer>
                </a14:imgProps>
              </a:ext>
              <a:ext uri="{28A0092B-C50C-407E-A947-70E740481C1C}">
                <a14:useLocalDpi xmlns:a14="http://schemas.microsoft.com/office/drawing/2010/main" val="0"/>
              </a:ext>
            </a:extLst>
          </a:blip>
          <a:stretch>
            <a:fillRect/>
          </a:stretch>
        </p:blipFill>
        <p:spPr>
          <a:xfrm>
            <a:off x="6144680" y="1650138"/>
            <a:ext cx="1368000" cy="1390135"/>
          </a:xfrm>
          <a:prstGeom prst="rect">
            <a:avLst/>
          </a:prstGeom>
        </p:spPr>
      </p:pic>
      <p:pic>
        <p:nvPicPr>
          <p:cNvPr id="8" name="Image 7"/>
          <p:cNvPicPr>
            <a:picLocks noChangeAspect="1"/>
          </p:cNvPicPr>
          <p:nvPr/>
        </p:nvPicPr>
        <p:blipFill rotWithShape="1">
          <a:blip r:embed="rId10">
            <a:extLst>
              <a:ext uri="{BEBA8EAE-BF5A-486C-A8C5-ECC9F3942E4B}">
                <a14:imgProps xmlns:a14="http://schemas.microsoft.com/office/drawing/2010/main">
                  <a14:imgLayer r:embed="rId11">
                    <a14:imgEffect>
                      <a14:backgroundRemoval t="9894" b="91961" l="20081" r="84030"/>
                    </a14:imgEffect>
                  </a14:imgLayer>
                </a14:imgProps>
              </a:ext>
              <a:ext uri="{28A0092B-C50C-407E-A947-70E740481C1C}">
                <a14:useLocalDpi xmlns:a14="http://schemas.microsoft.com/office/drawing/2010/main" val="0"/>
              </a:ext>
            </a:extLst>
          </a:blip>
          <a:srcRect l="21029" t="11030" r="16744" b="8121"/>
          <a:stretch/>
        </p:blipFill>
        <p:spPr>
          <a:xfrm>
            <a:off x="6144680" y="3103388"/>
            <a:ext cx="1368000" cy="1355809"/>
          </a:xfrm>
          <a:prstGeom prst="rect">
            <a:avLst/>
          </a:prstGeom>
        </p:spPr>
      </p:pic>
      <p:pic>
        <p:nvPicPr>
          <p:cNvPr id="9" name="Image 8"/>
          <p:cNvPicPr>
            <a:picLocks noChangeAspect="1"/>
          </p:cNvPicPr>
          <p:nvPr/>
        </p:nvPicPr>
        <p:blipFill rotWithShape="1">
          <a:blip r:embed="rId12">
            <a:extLst>
              <a:ext uri="{BEBA8EAE-BF5A-486C-A8C5-ECC9F3942E4B}">
                <a14:imgProps xmlns:a14="http://schemas.microsoft.com/office/drawing/2010/main">
                  <a14:imgLayer r:embed="rId13">
                    <a14:imgEffect>
                      <a14:backgroundRemoval t="6449" b="88693" l="21092" r="86860"/>
                    </a14:imgEffect>
                  </a14:imgLayer>
                </a14:imgProps>
              </a:ext>
              <a:ext uri="{28A0092B-C50C-407E-A947-70E740481C1C}">
                <a14:useLocalDpi xmlns:a14="http://schemas.microsoft.com/office/drawing/2010/main" val="0"/>
              </a:ext>
            </a:extLst>
          </a:blip>
          <a:srcRect l="21861" t="6060" r="14248" b="11030"/>
          <a:stretch/>
        </p:blipFill>
        <p:spPr>
          <a:xfrm>
            <a:off x="6144680" y="4485543"/>
            <a:ext cx="1368000" cy="1354151"/>
          </a:xfrm>
          <a:prstGeom prst="rect">
            <a:avLst/>
          </a:prstGeom>
        </p:spPr>
      </p:pic>
      <p:sp>
        <p:nvSpPr>
          <p:cNvPr id="10" name="ZoneTexte 9"/>
          <p:cNvSpPr txBox="1"/>
          <p:nvPr/>
        </p:nvSpPr>
        <p:spPr>
          <a:xfrm>
            <a:off x="5853475" y="202839"/>
            <a:ext cx="615775" cy="307777"/>
          </a:xfrm>
          <a:prstGeom prst="rect">
            <a:avLst/>
          </a:prstGeom>
          <a:noFill/>
        </p:spPr>
        <p:txBody>
          <a:bodyPr wrap="square" rtlCol="0">
            <a:spAutoFit/>
          </a:bodyPr>
          <a:lstStyle/>
          <a:p>
            <a:r>
              <a:rPr lang="fr-FR" sz="1400" dirty="0" smtClean="0"/>
              <a:t>recto</a:t>
            </a:r>
            <a:endParaRPr lang="fr-FR" sz="1400" dirty="0"/>
          </a:p>
        </p:txBody>
      </p:sp>
      <p:sp>
        <p:nvSpPr>
          <p:cNvPr id="12" name="ZoneTexte 11"/>
          <p:cNvSpPr txBox="1"/>
          <p:nvPr/>
        </p:nvSpPr>
        <p:spPr>
          <a:xfrm>
            <a:off x="5853475" y="2974522"/>
            <a:ext cx="806335" cy="307777"/>
          </a:xfrm>
          <a:prstGeom prst="rect">
            <a:avLst/>
          </a:prstGeom>
          <a:noFill/>
        </p:spPr>
        <p:txBody>
          <a:bodyPr wrap="square" rtlCol="0">
            <a:spAutoFit/>
          </a:bodyPr>
          <a:lstStyle/>
          <a:p>
            <a:r>
              <a:rPr lang="fr-FR" sz="1400" dirty="0" smtClean="0"/>
              <a:t>recto</a:t>
            </a:r>
            <a:endParaRPr lang="fr-FR" sz="1400" dirty="0"/>
          </a:p>
        </p:txBody>
      </p:sp>
      <p:sp>
        <p:nvSpPr>
          <p:cNvPr id="11" name="ZoneTexte 10"/>
          <p:cNvSpPr txBox="1"/>
          <p:nvPr/>
        </p:nvSpPr>
        <p:spPr>
          <a:xfrm>
            <a:off x="5802598" y="4485543"/>
            <a:ext cx="662984" cy="307777"/>
          </a:xfrm>
          <a:prstGeom prst="rect">
            <a:avLst/>
          </a:prstGeom>
          <a:noFill/>
        </p:spPr>
        <p:txBody>
          <a:bodyPr wrap="square" rtlCol="0">
            <a:spAutoFit/>
          </a:bodyPr>
          <a:lstStyle/>
          <a:p>
            <a:r>
              <a:rPr lang="fr-FR" sz="1400" dirty="0" smtClean="0"/>
              <a:t>verso</a:t>
            </a:r>
            <a:endParaRPr lang="fr-FR" sz="1400" dirty="0"/>
          </a:p>
        </p:txBody>
      </p:sp>
      <p:sp>
        <p:nvSpPr>
          <p:cNvPr id="13" name="Rectangle 12"/>
          <p:cNvSpPr/>
          <p:nvPr/>
        </p:nvSpPr>
        <p:spPr>
          <a:xfrm>
            <a:off x="5841574" y="1595690"/>
            <a:ext cx="585032" cy="307777"/>
          </a:xfrm>
          <a:prstGeom prst="rect">
            <a:avLst/>
          </a:prstGeom>
        </p:spPr>
        <p:txBody>
          <a:bodyPr wrap="none">
            <a:spAutoFit/>
          </a:bodyPr>
          <a:lstStyle/>
          <a:p>
            <a:r>
              <a:rPr lang="fr-FR" sz="1400" dirty="0"/>
              <a:t>verso</a:t>
            </a:r>
          </a:p>
        </p:txBody>
      </p:sp>
      <p:pic>
        <p:nvPicPr>
          <p:cNvPr id="14" name="Image 13" descr="Clipart - Emoticons: Question face"/>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6659810" y="4953548"/>
            <a:ext cx="432000" cy="418140"/>
          </a:xfrm>
          <a:prstGeom prst="rect">
            <a:avLst/>
          </a:prstGeom>
        </p:spPr>
      </p:pic>
    </p:spTree>
    <p:extLst>
      <p:ext uri="{BB962C8B-B14F-4D97-AF65-F5344CB8AC3E}">
        <p14:creationId xmlns:p14="http://schemas.microsoft.com/office/powerpoint/2010/main" val="20623298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ucune description de photo disponi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9"/>
            <a:ext cx="12192000" cy="61188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0" y="6116272"/>
            <a:ext cx="12192000" cy="646331"/>
          </a:xfrm>
          <a:prstGeom prst="rect">
            <a:avLst/>
          </a:prstGeom>
        </p:spPr>
        <p:txBody>
          <a:bodyPr wrap="square">
            <a:spAutoFit/>
          </a:bodyPr>
          <a:lstStyle/>
          <a:p>
            <a:r>
              <a:rPr lang="fr-FR" b="1" dirty="0">
                <a:solidFill>
                  <a:schemeClr val="bg1"/>
                </a:solidFill>
                <a:latin typeface="Segoe UI Historic" panose="020B0502040204020203" pitchFamily="34" charset="0"/>
              </a:rPr>
              <a:t>Veuillez </a:t>
            </a:r>
            <a:r>
              <a:rPr lang="fr-FR" b="1" dirty="0" smtClean="0">
                <a:solidFill>
                  <a:schemeClr val="bg1"/>
                </a:solidFill>
                <a:latin typeface="Segoe UI Historic" panose="020B0502040204020203" pitchFamily="34" charset="0"/>
              </a:rPr>
              <a:t> m’excuser </a:t>
            </a:r>
            <a:r>
              <a:rPr lang="fr-FR" b="1" dirty="0">
                <a:solidFill>
                  <a:schemeClr val="bg1"/>
                </a:solidFill>
                <a:latin typeface="Segoe UI Historic" panose="020B0502040204020203" pitchFamily="34" charset="0"/>
              </a:rPr>
              <a:t>pour la vulgarité extrême de certaines expressions contenues dans le document, mais une pièce historique est une pièce historique. Elle permet de refléter l'état d'une partie d'une société donnée/étudiée à un instant </a:t>
            </a:r>
            <a:r>
              <a:rPr lang="fr-FR" b="1" dirty="0" smtClean="0">
                <a:solidFill>
                  <a:schemeClr val="bg1"/>
                </a:solidFill>
                <a:latin typeface="Segoe UI Historic" panose="020B0502040204020203" pitchFamily="34" charset="0"/>
              </a:rPr>
              <a:t>X</a:t>
            </a:r>
            <a:endParaRPr lang="fr-FR" b="1" dirty="0">
              <a:solidFill>
                <a:schemeClr val="bg1"/>
              </a:solidFill>
            </a:endParaRPr>
          </a:p>
        </p:txBody>
      </p:sp>
    </p:spTree>
    <p:extLst>
      <p:ext uri="{BB962C8B-B14F-4D97-AF65-F5344CB8AC3E}">
        <p14:creationId xmlns:p14="http://schemas.microsoft.com/office/powerpoint/2010/main" val="40527078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1" y="150336"/>
            <a:ext cx="7813674" cy="1754326"/>
          </a:xfrm>
          <a:prstGeom prst="rect">
            <a:avLst/>
          </a:prstGeom>
        </p:spPr>
        <p:txBody>
          <a:bodyPr wrap="square">
            <a:spAutoFit/>
          </a:bodyPr>
          <a:lstStyle/>
          <a:p>
            <a:r>
              <a:rPr lang="fr-FR" dirty="0">
                <a:solidFill>
                  <a:srgbClr val="303030"/>
                </a:solidFill>
                <a:latin typeface="arial" panose="020B0604020202020204" pitchFamily="34" charset="0"/>
              </a:rPr>
              <a:t>L’image codifiée de la maison close est ancrée dans la mémoire collective, peu modifiée en un siècle et demi d’existence officielle : gros numéros, persiennes et lanternes rouges ont été fixés et diffusés par les artistes, observateurs ou amateurs de ces paradis artificiels</a:t>
            </a:r>
            <a:r>
              <a:rPr lang="fr-FR" dirty="0" smtClean="0">
                <a:solidFill>
                  <a:srgbClr val="303030"/>
                </a:solidFill>
                <a:latin typeface="arial" panose="020B0604020202020204" pitchFamily="34" charset="0"/>
              </a:rPr>
              <a:t>.</a:t>
            </a:r>
            <a:r>
              <a:rPr lang="fr-FR" dirty="0"/>
              <a:t> L’évocation des maisons closes et des lieux de plaisir peuple le monde de </a:t>
            </a:r>
            <a:r>
              <a:rPr lang="fr-FR" dirty="0" smtClean="0"/>
              <a:t>l’entre </a:t>
            </a:r>
            <a:r>
              <a:rPr lang="fr-FR" dirty="0"/>
              <a:t>deux guerre, assouvissant l’infini besoin d’étourdissement et de jouissance qui caractérise cette période</a:t>
            </a:r>
          </a:p>
        </p:txBody>
      </p:sp>
      <p:pic>
        <p:nvPicPr>
          <p:cNvPr id="8196" name="Picture 4" descr="https://ekladata.com/ehnsd79rMgu897KckERPS5WYmhw@434x59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6075" y="282575"/>
            <a:ext cx="4133850" cy="5695950"/>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descr="Maison Close, 106 Avenue de Suffren, Paris – Works – eMuseum"/>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1247775" y="2002910"/>
            <a:ext cx="5292000" cy="3975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29341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5555"/>
          <a:stretch/>
        </p:blipFill>
        <p:spPr>
          <a:xfrm>
            <a:off x="559765" y="265895"/>
            <a:ext cx="3564000" cy="525560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ZoneTexte 3"/>
          <p:cNvSpPr txBox="1"/>
          <p:nvPr/>
        </p:nvSpPr>
        <p:spPr>
          <a:xfrm>
            <a:off x="5334000" y="304800"/>
            <a:ext cx="4965700" cy="369332"/>
          </a:xfrm>
          <a:prstGeom prst="rect">
            <a:avLst/>
          </a:prstGeom>
          <a:noFill/>
        </p:spPr>
        <p:txBody>
          <a:bodyPr wrap="square" rtlCol="0">
            <a:spAutoFit/>
          </a:bodyPr>
          <a:lstStyle/>
          <a:p>
            <a:r>
              <a:rPr lang="fr-FR" dirty="0" smtClean="0"/>
              <a:t>Photos pèle mêle  1920 à 1950</a:t>
            </a:r>
            <a:endParaRPr lang="fr-FR" dirty="0"/>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5435" y="126195"/>
            <a:ext cx="2590800" cy="247650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2" name="Image 1"/>
          <p:cNvPicPr>
            <a:picLocks noChangeAspect="1"/>
          </p:cNvPicPr>
          <p:nvPr/>
        </p:nvPicPr>
        <p:blipFill rotWithShape="1">
          <a:blip r:embed="rId4">
            <a:extLst>
              <a:ext uri="{28A0092B-C50C-407E-A947-70E740481C1C}">
                <a14:useLocalDpi xmlns:a14="http://schemas.microsoft.com/office/drawing/2010/main" val="0"/>
              </a:ext>
            </a:extLst>
          </a:blip>
          <a:srcRect b="2165"/>
          <a:stretch/>
        </p:blipFill>
        <p:spPr>
          <a:xfrm rot="703143">
            <a:off x="4048499" y="1680799"/>
            <a:ext cx="6048000" cy="37723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7391000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l="5921" t="9044" r="7463" b="7115"/>
          <a:stretch/>
        </p:blipFill>
        <p:spPr>
          <a:xfrm>
            <a:off x="118224" y="316426"/>
            <a:ext cx="4536000" cy="2942423"/>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b="1852"/>
          <a:stretch/>
        </p:blipFill>
        <p:spPr>
          <a:xfrm rot="660633">
            <a:off x="8433463" y="586729"/>
            <a:ext cx="3312000" cy="49952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 name="Image 4"/>
          <p:cNvPicPr>
            <a:picLocks noChangeAspect="1"/>
          </p:cNvPicPr>
          <p:nvPr/>
        </p:nvPicPr>
        <p:blipFill rotWithShape="1">
          <a:blip r:embed="rId5">
            <a:extLst>
              <a:ext uri="{28A0092B-C50C-407E-A947-70E740481C1C}">
                <a14:useLocalDpi xmlns:a14="http://schemas.microsoft.com/office/drawing/2010/main" val="0"/>
              </a:ext>
            </a:extLst>
          </a:blip>
          <a:srcRect b="4447"/>
          <a:stretch/>
        </p:blipFill>
        <p:spPr>
          <a:xfrm>
            <a:off x="327429" y="2942422"/>
            <a:ext cx="4860000" cy="300071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Image 5"/>
          <p:cNvPicPr>
            <a:picLocks noChangeAspect="1"/>
          </p:cNvPicPr>
          <p:nvPr/>
        </p:nvPicPr>
        <p:blipFill rotWithShape="1">
          <a:blip r:embed="rId6">
            <a:extLst>
              <a:ext uri="{28A0092B-C50C-407E-A947-70E740481C1C}">
                <a14:useLocalDpi xmlns:a14="http://schemas.microsoft.com/office/drawing/2010/main" val="0"/>
              </a:ext>
            </a:extLst>
          </a:blip>
          <a:srcRect l="10289" r="4443" b="14016"/>
          <a:stretch/>
        </p:blipFill>
        <p:spPr>
          <a:xfrm>
            <a:off x="4961599" y="535210"/>
            <a:ext cx="3204000" cy="481442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3946071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2214"/>
          <a:stretch/>
        </p:blipFill>
        <p:spPr>
          <a:xfrm>
            <a:off x="0" y="0"/>
            <a:ext cx="12192000" cy="6125476"/>
          </a:xfrm>
          <a:prstGeom prst="rect">
            <a:avLst/>
          </a:prstGeom>
        </p:spPr>
      </p:pic>
    </p:spTree>
    <p:extLst>
      <p:ext uri="{BB962C8B-B14F-4D97-AF65-F5344CB8AC3E}">
        <p14:creationId xmlns:p14="http://schemas.microsoft.com/office/powerpoint/2010/main" val="42635482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t="6303" r="6302" b="4485"/>
          <a:stretch/>
        </p:blipFill>
        <p:spPr>
          <a:xfrm>
            <a:off x="0" y="66235"/>
            <a:ext cx="4320000" cy="28425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0000" y="66235"/>
            <a:ext cx="4284000" cy="2850520"/>
          </a:xfrm>
          <a:prstGeom prst="rect">
            <a:avLst/>
          </a:prstGeom>
        </p:spPr>
      </p:pic>
      <p:pic>
        <p:nvPicPr>
          <p:cNvPr id="5" name="Image 4"/>
          <p:cNvPicPr>
            <a:picLocks noChangeAspect="1"/>
          </p:cNvPicPr>
          <p:nvPr/>
        </p:nvPicPr>
        <p:blipFill rotWithShape="1">
          <a:blip r:embed="rId4">
            <a:extLst>
              <a:ext uri="{28A0092B-C50C-407E-A947-70E740481C1C}">
                <a14:useLocalDpi xmlns:a14="http://schemas.microsoft.com/office/drawing/2010/main" val="0"/>
              </a:ext>
            </a:extLst>
          </a:blip>
          <a:srcRect l="7728" t="1818" r="8760" b="12365"/>
          <a:stretch/>
        </p:blipFill>
        <p:spPr>
          <a:xfrm>
            <a:off x="8376000" y="43713"/>
            <a:ext cx="3816000" cy="2865022"/>
          </a:xfrm>
          <a:prstGeom prst="rect">
            <a:avLst/>
          </a:prstGeom>
        </p:spPr>
      </p:pic>
      <p:pic>
        <p:nvPicPr>
          <p:cNvPr id="8" name="Image 7"/>
          <p:cNvPicPr>
            <a:picLocks noChangeAspect="1"/>
          </p:cNvPicPr>
          <p:nvPr/>
        </p:nvPicPr>
        <p:blipFill rotWithShape="1">
          <a:blip r:embed="rId5">
            <a:extLst>
              <a:ext uri="{28A0092B-C50C-407E-A947-70E740481C1C}">
                <a14:useLocalDpi xmlns:a14="http://schemas.microsoft.com/office/drawing/2010/main" val="0"/>
              </a:ext>
            </a:extLst>
          </a:blip>
          <a:srcRect b="2064"/>
          <a:stretch/>
        </p:blipFill>
        <p:spPr>
          <a:xfrm>
            <a:off x="914400" y="2948694"/>
            <a:ext cx="4968000" cy="3173793"/>
          </a:xfrm>
          <a:prstGeom prst="rect">
            <a:avLst/>
          </a:prstGeom>
        </p:spPr>
      </p:pic>
      <p:pic>
        <p:nvPicPr>
          <p:cNvPr id="9" name="Image 8"/>
          <p:cNvPicPr>
            <a:picLocks noChangeAspect="1"/>
          </p:cNvPicPr>
          <p:nvPr/>
        </p:nvPicPr>
        <p:blipFill rotWithShape="1">
          <a:blip r:embed="rId6">
            <a:extLst>
              <a:ext uri="{28A0092B-C50C-407E-A947-70E740481C1C}">
                <a14:useLocalDpi xmlns:a14="http://schemas.microsoft.com/office/drawing/2010/main" val="0"/>
              </a:ext>
            </a:extLst>
          </a:blip>
          <a:srcRect t="7031" r="2080" b="7151"/>
          <a:stretch/>
        </p:blipFill>
        <p:spPr>
          <a:xfrm>
            <a:off x="6398679" y="2948694"/>
            <a:ext cx="5148000" cy="3164376"/>
          </a:xfrm>
          <a:prstGeom prst="rect">
            <a:avLst/>
          </a:prstGeom>
        </p:spPr>
      </p:pic>
    </p:spTree>
    <p:extLst>
      <p:ext uri="{BB962C8B-B14F-4D97-AF65-F5344CB8AC3E}">
        <p14:creationId xmlns:p14="http://schemas.microsoft.com/office/powerpoint/2010/main" val="24392832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7961" t="3152" r="3276" b="5334"/>
          <a:stretch/>
        </p:blipFill>
        <p:spPr>
          <a:xfrm>
            <a:off x="4123113" y="828"/>
            <a:ext cx="3888000" cy="6115500"/>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l="8701" t="3636" r="2167" b="5698"/>
          <a:stretch/>
        </p:blipFill>
        <p:spPr>
          <a:xfrm>
            <a:off x="91462" y="26800"/>
            <a:ext cx="3924000" cy="6089528"/>
          </a:xfrm>
          <a:prstGeom prst="rect">
            <a:avLst/>
          </a:prstGeom>
        </p:spPr>
      </p:pic>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l="7591" t="2787" r="1797" b="6304"/>
          <a:stretch/>
        </p:blipFill>
        <p:spPr>
          <a:xfrm>
            <a:off x="8118764" y="1"/>
            <a:ext cx="3996000" cy="6116327"/>
          </a:xfrm>
          <a:prstGeom prst="rect">
            <a:avLst/>
          </a:prstGeom>
        </p:spPr>
      </p:pic>
    </p:spTree>
    <p:extLst>
      <p:ext uri="{BB962C8B-B14F-4D97-AF65-F5344CB8AC3E}">
        <p14:creationId xmlns:p14="http://schemas.microsoft.com/office/powerpoint/2010/main" val="4065669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937" y="524743"/>
            <a:ext cx="4392000" cy="5030813"/>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3632" y="1030440"/>
            <a:ext cx="3492000" cy="3539622"/>
          </a:xfrm>
          <a:prstGeom prst="rect">
            <a:avLst/>
          </a:prstGeom>
        </p:spPr>
      </p:pic>
      <p:sp>
        <p:nvSpPr>
          <p:cNvPr id="6" name="ZoneTexte 5"/>
          <p:cNvSpPr txBox="1"/>
          <p:nvPr/>
        </p:nvSpPr>
        <p:spPr>
          <a:xfrm>
            <a:off x="7714211" y="1321724"/>
            <a:ext cx="1413164" cy="369332"/>
          </a:xfrm>
          <a:prstGeom prst="rect">
            <a:avLst/>
          </a:prstGeom>
          <a:noFill/>
        </p:spPr>
        <p:txBody>
          <a:bodyPr wrap="square" rtlCol="0">
            <a:spAutoFit/>
          </a:bodyPr>
          <a:lstStyle/>
          <a:p>
            <a:r>
              <a:rPr lang="fr-FR" dirty="0" smtClean="0"/>
              <a:t>Bye !! Bye !!!</a:t>
            </a:r>
            <a:endParaRPr lang="fr-FR" dirty="0"/>
          </a:p>
        </p:txBody>
      </p:sp>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56022" y="3454769"/>
            <a:ext cx="936000" cy="1041468"/>
          </a:xfrm>
          <a:prstGeom prst="rect">
            <a:avLst/>
          </a:prstGeom>
        </p:spPr>
      </p:pic>
      <p:sp>
        <p:nvSpPr>
          <p:cNvPr id="8" name="ZoneTexte 7"/>
          <p:cNvSpPr txBox="1"/>
          <p:nvPr/>
        </p:nvSpPr>
        <p:spPr>
          <a:xfrm>
            <a:off x="5153891" y="2211185"/>
            <a:ext cx="2177934" cy="1200329"/>
          </a:xfrm>
          <a:prstGeom prst="rect">
            <a:avLst/>
          </a:prstGeom>
          <a:noFill/>
        </p:spPr>
        <p:txBody>
          <a:bodyPr wrap="square" rtlCol="0">
            <a:spAutoFit/>
          </a:bodyPr>
          <a:lstStyle/>
          <a:p>
            <a:r>
              <a:rPr lang="fr-FR" dirty="0" smtClean="0"/>
              <a:t>Désolé pour le contenu, mais cela à exister et existe encore de nos jours.</a:t>
            </a:r>
            <a:endParaRPr lang="fr-FR" dirty="0"/>
          </a:p>
        </p:txBody>
      </p:sp>
      <p:sp>
        <p:nvSpPr>
          <p:cNvPr id="3" name="ZoneTexte 2"/>
          <p:cNvSpPr txBox="1"/>
          <p:nvPr/>
        </p:nvSpPr>
        <p:spPr>
          <a:xfrm>
            <a:off x="5237018" y="3574473"/>
            <a:ext cx="2094807" cy="646331"/>
          </a:xfrm>
          <a:prstGeom prst="rect">
            <a:avLst/>
          </a:prstGeom>
          <a:noFill/>
        </p:spPr>
        <p:txBody>
          <a:bodyPr wrap="square" rtlCol="0">
            <a:spAutoFit/>
          </a:bodyPr>
          <a:lstStyle/>
          <a:p>
            <a:r>
              <a:rPr lang="fr-FR" dirty="0" smtClean="0"/>
              <a:t>Commentaires et images du NET</a:t>
            </a:r>
            <a:endParaRPr lang="fr-FR" dirty="0"/>
          </a:p>
        </p:txBody>
      </p:sp>
    </p:spTree>
    <p:extLst>
      <p:ext uri="{BB962C8B-B14F-4D97-AF65-F5344CB8AC3E}">
        <p14:creationId xmlns:p14="http://schemas.microsoft.com/office/powerpoint/2010/main" val="41282906"/>
      </p:ext>
    </p:extLst>
  </p:cSld>
  <p:clrMapOvr>
    <a:masterClrMapping/>
  </p:clrMapOvr>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Galerie</Template>
  <TotalTime>388</TotalTime>
  <Words>1736</Words>
  <Application>Microsoft Office PowerPoint</Application>
  <PresentationFormat>Grand écran</PresentationFormat>
  <Paragraphs>54</Paragraphs>
  <Slides>21</Slides>
  <Notes>0</Notes>
  <HiddenSlides>0</HiddenSlides>
  <MMClips>1</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21</vt:i4>
      </vt:variant>
    </vt:vector>
  </HeadingPairs>
  <TitlesOfParts>
    <vt:vector size="32" baseType="lpstr">
      <vt:lpstr>Arial</vt:lpstr>
      <vt:lpstr>Arial</vt:lpstr>
      <vt:lpstr>Gill Sans MT</vt:lpstr>
      <vt:lpstr>Helvetica</vt:lpstr>
      <vt:lpstr>inherit</vt:lpstr>
      <vt:lpstr>Lato</vt:lpstr>
      <vt:lpstr>Lora</vt:lpstr>
      <vt:lpstr>Segoe UI Historic</vt:lpstr>
      <vt:lpstr>Source Sans Pro</vt:lpstr>
      <vt:lpstr>The Antiqua B</vt:lpstr>
      <vt:lpstr>Gallery</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13</cp:revision>
  <dcterms:created xsi:type="dcterms:W3CDTF">2025-02-15T20:17:30Z</dcterms:created>
  <dcterms:modified xsi:type="dcterms:W3CDTF">2025-02-16T12:51:43Z</dcterms:modified>
</cp:coreProperties>
</file>