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3" r:id="rId4"/>
    <p:sldId id="262" r:id="rId5"/>
    <p:sldId id="261" r:id="rId6"/>
    <p:sldId id="260" r:id="rId7"/>
    <p:sldId id="259" r:id="rId8"/>
    <p:sldId id="264" r:id="rId9"/>
    <p:sldId id="258" r:id="rId10"/>
    <p:sldId id="257"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79" r:id="rId25"/>
    <p:sldId id="277"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030" autoAdjust="0"/>
    <p:restoredTop sz="94660"/>
  </p:normalViewPr>
  <p:slideViewPr>
    <p:cSldViewPr snapToGrid="0">
      <p:cViewPr varScale="1">
        <p:scale>
          <a:sx n="59" d="100"/>
          <a:sy n="59" d="100"/>
        </p:scale>
        <p:origin x="389"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911391-A88D-FD45-6152-E9A13D79EEB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BFDBC1D-73A7-720C-7276-BD6DFA0121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C811DA8-5964-6DCC-4C74-1B4C085F83E3}"/>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950652AE-A089-255C-808F-FF87A11C8E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0E21AB-F3B1-B371-1297-C01A87F53B5E}"/>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99184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BA175E-E7A7-7703-20CC-090D159B53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BD12DE-5810-C336-5437-8C845168D14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0AC1B4-4277-A09D-4953-E8A7557180E4}"/>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776DFB78-E1BA-8B08-37FF-9B5FC824C7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305E89-3A8A-6D1C-DE64-3E636B92ED66}"/>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956552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766E64-9CF5-B14C-DCC1-232362CDEA7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F72D754-E86B-CE6C-4CC0-C8357EDDF66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3407405-9281-25B8-A105-C5BDF7DC67DC}"/>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71B9BA9B-CBF8-AD91-9023-7B88450C97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6FB6CB-3EB1-454B-FEAD-048D5A721CAC}"/>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11598412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C3C92F-0381-9A9A-4CA5-720C00E45D9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A88266E-69FE-97FA-0BE0-0ADE41F4074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180D89E-0C1F-4051-C1F7-9D49C05B8BF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DA087BD-57D5-8234-F899-1A2BF479C8C7}"/>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6" name="Espace réservé du pied de page 5">
            <a:extLst>
              <a:ext uri="{FF2B5EF4-FFF2-40B4-BE49-F238E27FC236}">
                <a16:creationId xmlns:a16="http://schemas.microsoft.com/office/drawing/2014/main" id="{D94DBD39-14AB-0FB2-7334-35FC1FB164B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728669-53FF-B9E2-722D-3D7095DC5A98}"/>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21506651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7DD006-79E4-0097-ACAA-B4AF1A35B5C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E826D09-DC45-D025-B643-560C093ADC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12ED278-18D3-3972-0BDE-6D62FC983F6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14C028A-DE54-F0B6-7803-F068F9A5C7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4E99CBA-D5C9-A98B-88BE-BDACFABF77C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E82A244-B589-47C1-EFAE-987A4AE4744D}"/>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8" name="Espace réservé du pied de page 7">
            <a:extLst>
              <a:ext uri="{FF2B5EF4-FFF2-40B4-BE49-F238E27FC236}">
                <a16:creationId xmlns:a16="http://schemas.microsoft.com/office/drawing/2014/main" id="{0DE09948-1EA7-489C-95F5-FAEACA83DE8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559311D-795E-8360-3860-1528FA66845B}"/>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7824725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9004B3-77AC-3897-3A8D-5C78DAD3D24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B5D41F5-1938-54BA-2EBB-68AF62DA70B8}"/>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4" name="Espace réservé du pied de page 3">
            <a:extLst>
              <a:ext uri="{FF2B5EF4-FFF2-40B4-BE49-F238E27FC236}">
                <a16:creationId xmlns:a16="http://schemas.microsoft.com/office/drawing/2014/main" id="{7452B104-ACED-12CC-F54D-458528BD457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6C83BF0-D7F5-66E9-CF40-941658DF0FF6}"/>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295983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E8718FB-18DF-0C06-459D-D48BB13A35E5}"/>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3" name="Espace réservé du pied de page 2">
            <a:extLst>
              <a:ext uri="{FF2B5EF4-FFF2-40B4-BE49-F238E27FC236}">
                <a16:creationId xmlns:a16="http://schemas.microsoft.com/office/drawing/2014/main" id="{AE08E4A2-8C2C-998E-7F37-F862C52AD2B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D68F7A4-EB98-9B47-0E29-B2EA1115924D}"/>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10361567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D0A47-2E2D-E3EB-8E18-486B19E5628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B09C704-CE5A-A2E9-6A34-A760396F8F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E411BC0-9FB2-E0D8-3566-205815F092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ED073B5-341E-3E58-261F-D0A275FA863B}"/>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6" name="Espace réservé du pied de page 5">
            <a:extLst>
              <a:ext uri="{FF2B5EF4-FFF2-40B4-BE49-F238E27FC236}">
                <a16:creationId xmlns:a16="http://schemas.microsoft.com/office/drawing/2014/main" id="{65090B19-2BEC-EBEB-F44A-7CDFF691AF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234586-2F12-B60A-710A-6451643B70CD}"/>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3034222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C0EF8C-F0D8-4743-735A-0863A68560E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6F5D9C6-8AE0-CA02-8632-74D1A2F841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508486-6442-BDA8-2B94-77670FD4C0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84A85FE-224E-4C29-A8F8-E6F8CFE200C8}"/>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6" name="Espace réservé du pied de page 5">
            <a:extLst>
              <a:ext uri="{FF2B5EF4-FFF2-40B4-BE49-F238E27FC236}">
                <a16:creationId xmlns:a16="http://schemas.microsoft.com/office/drawing/2014/main" id="{E76D5CF7-2DD5-FAEE-6089-4A41DB5C19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6D06A54-3964-6B5D-56BC-EEB909BFD928}"/>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9692698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E7B9AC-974C-5295-FF92-09A41CB5DF4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39950D1-B531-2D47-8002-CDD86F723A2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C654FC-1B91-3BD0-9545-E9D3A750123E}"/>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FD5C12D6-D063-7AF6-F9F1-506363FA97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13840C5-6311-B0AF-37C7-371542265E6B}"/>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2220881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6E00AB9-A846-EA12-7141-10AC77A98D9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ED34193-7D42-447C-A668-694961EF283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868B79-14BE-BB4F-E856-EC1AF6D9A0F2}"/>
              </a:ext>
            </a:extLst>
          </p:cNvPr>
          <p:cNvSpPr>
            <a:spLocks noGrp="1"/>
          </p:cNvSpPr>
          <p:nvPr>
            <p:ph type="dt" sz="half" idx="10"/>
          </p:nvPr>
        </p:nvSpPr>
        <p:spPr/>
        <p:txBody>
          <a:body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60732B8E-E74D-E01D-4B9C-21934EE132A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B7913A-1438-768F-F1C3-1362348E0B7B}"/>
              </a:ext>
            </a:extLst>
          </p:cNvPr>
          <p:cNvSpPr>
            <a:spLocks noGrp="1"/>
          </p:cNvSpPr>
          <p:nvPr>
            <p:ph type="sldNum" sz="quarter" idx="12"/>
          </p:nvPr>
        </p:nvSpPr>
        <p:spPr/>
        <p:txBody>
          <a:bodyPr/>
          <a:lstStyle/>
          <a:p>
            <a:fld id="{03364E0A-7606-41DD-8F91-CBB163A0EFE0}" type="slidenum">
              <a:rPr lang="fr-FR" smtClean="0"/>
              <a:t>‹N°›</a:t>
            </a:fld>
            <a:endParaRPr lang="fr-FR"/>
          </a:p>
        </p:txBody>
      </p:sp>
    </p:spTree>
    <p:extLst>
      <p:ext uri="{BB962C8B-B14F-4D97-AF65-F5344CB8AC3E}">
        <p14:creationId xmlns:p14="http://schemas.microsoft.com/office/powerpoint/2010/main" val="30215417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C93D4A8-49E6-F9F3-E49C-6B9741D6E3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329A57D-D687-587E-CE79-4D6DDC286C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E4AA3E-F480-3BF1-CC79-03E9A28F88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B18330-FA50-4C73-AB3B-47757B7B0978}" type="datetimeFigureOut">
              <a:rPr lang="fr-FR" smtClean="0"/>
              <a:t>13/02/2025</a:t>
            </a:fld>
            <a:endParaRPr lang="fr-FR"/>
          </a:p>
        </p:txBody>
      </p:sp>
      <p:sp>
        <p:nvSpPr>
          <p:cNvPr id="5" name="Espace réservé du pied de page 4">
            <a:extLst>
              <a:ext uri="{FF2B5EF4-FFF2-40B4-BE49-F238E27FC236}">
                <a16:creationId xmlns:a16="http://schemas.microsoft.com/office/drawing/2014/main" id="{6C709B07-1E21-2BDE-A022-D5DF8EF555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BDAB875-7D06-6EF1-A4FB-DEA508709C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364E0A-7606-41DD-8F91-CBB163A0EFE0}" type="slidenum">
              <a:rPr lang="fr-FR" smtClean="0"/>
              <a:t>‹N°›</a:t>
            </a:fld>
            <a:endParaRPr lang="fr-FR"/>
          </a:p>
        </p:txBody>
      </p:sp>
    </p:spTree>
    <p:extLst>
      <p:ext uri="{BB962C8B-B14F-4D97-AF65-F5344CB8AC3E}">
        <p14:creationId xmlns:p14="http://schemas.microsoft.com/office/powerpoint/2010/main" val="1694796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ollage, maison&#10;&#10;Le contenu généré par l’IA peut être incorrect.">
            <a:extLst>
              <a:ext uri="{FF2B5EF4-FFF2-40B4-BE49-F238E27FC236}">
                <a16:creationId xmlns:a16="http://schemas.microsoft.com/office/drawing/2014/main" id="{B60327D4-E130-0DE5-B5BD-D50DF79138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26217" y="498284"/>
            <a:ext cx="3672000" cy="5861431"/>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7F50659-E8DC-743A-448D-E31AE77671B6}"/>
              </a:ext>
            </a:extLst>
          </p:cNvPr>
          <p:cNvSpPr txBox="1"/>
          <p:nvPr/>
        </p:nvSpPr>
        <p:spPr>
          <a:xfrm>
            <a:off x="7942218" y="1297522"/>
            <a:ext cx="4036422" cy="461665"/>
          </a:xfrm>
          <a:prstGeom prst="rect">
            <a:avLst/>
          </a:prstGeom>
          <a:noFill/>
        </p:spPr>
        <p:txBody>
          <a:bodyPr wrap="square" rtlCol="0">
            <a:spAutoFit/>
          </a:bodyPr>
          <a:lstStyle/>
          <a:p>
            <a:r>
              <a:rPr lang="fr-FR" sz="2400" b="1" dirty="0">
                <a:solidFill>
                  <a:srgbClr val="FFFF00"/>
                </a:solidFill>
              </a:rPr>
              <a:t>Cordoue - Espagne</a:t>
            </a:r>
          </a:p>
        </p:txBody>
      </p:sp>
      <p:sp>
        <p:nvSpPr>
          <p:cNvPr id="5" name="ZoneTexte 4">
            <a:extLst>
              <a:ext uri="{FF2B5EF4-FFF2-40B4-BE49-F238E27FC236}">
                <a16:creationId xmlns:a16="http://schemas.microsoft.com/office/drawing/2014/main" id="{CA88C905-AD47-52A2-4659-D2CE782209BD}"/>
              </a:ext>
            </a:extLst>
          </p:cNvPr>
          <p:cNvSpPr txBox="1"/>
          <p:nvPr/>
        </p:nvSpPr>
        <p:spPr>
          <a:xfrm>
            <a:off x="8090264" y="2526967"/>
            <a:ext cx="4036422" cy="1200329"/>
          </a:xfrm>
          <a:prstGeom prst="rect">
            <a:avLst/>
          </a:prstGeom>
          <a:noFill/>
        </p:spPr>
        <p:txBody>
          <a:bodyPr wrap="square" rtlCol="0">
            <a:spAutoFit/>
          </a:bodyPr>
          <a:lstStyle/>
          <a:p>
            <a:r>
              <a:rPr lang="fr-FR" sz="2400" b="1" dirty="0">
                <a:solidFill>
                  <a:srgbClr val="FFFF00"/>
                </a:solidFill>
              </a:rPr>
              <a:t> Collage de la ville de Cordoue, Andalousie, España</a:t>
            </a:r>
          </a:p>
        </p:txBody>
      </p:sp>
      <p:sp>
        <p:nvSpPr>
          <p:cNvPr id="2" name="ZoneTexte 1">
            <a:extLst>
              <a:ext uri="{FF2B5EF4-FFF2-40B4-BE49-F238E27FC236}">
                <a16:creationId xmlns:a16="http://schemas.microsoft.com/office/drawing/2014/main" id="{9596470C-4BFD-38FF-A596-104258DA0D8E}"/>
              </a:ext>
            </a:extLst>
          </p:cNvPr>
          <p:cNvSpPr txBox="1"/>
          <p:nvPr/>
        </p:nvSpPr>
        <p:spPr>
          <a:xfrm>
            <a:off x="383179" y="4598126"/>
            <a:ext cx="3017520" cy="830997"/>
          </a:xfrm>
          <a:prstGeom prst="rect">
            <a:avLst/>
          </a:prstGeom>
          <a:noFill/>
        </p:spPr>
        <p:txBody>
          <a:bodyPr wrap="square" rtlCol="0">
            <a:spAutoFit/>
          </a:bodyPr>
          <a:lstStyle/>
          <a:p>
            <a:r>
              <a:rPr lang="fr-FR" sz="2400" b="1" dirty="0">
                <a:solidFill>
                  <a:srgbClr val="FFFF00"/>
                </a:solidFill>
              </a:rPr>
              <a:t>Cliquer Gauche PPS </a:t>
            </a:r>
          </a:p>
          <a:p>
            <a:r>
              <a:rPr lang="fr-FR" sz="2400" b="1" dirty="0">
                <a:solidFill>
                  <a:srgbClr val="FFFF00"/>
                </a:solidFill>
              </a:rPr>
              <a:t>En </a:t>
            </a:r>
            <a:r>
              <a:rPr lang="fr-FR" sz="2400" b="1" dirty="0" err="1">
                <a:solidFill>
                  <a:srgbClr val="FFFF00"/>
                </a:solidFill>
              </a:rPr>
              <a:t>Manuem</a:t>
            </a:r>
            <a:r>
              <a:rPr lang="fr-FR" sz="2400" b="1" dirty="0">
                <a:solidFill>
                  <a:srgbClr val="FFFF00"/>
                </a:solidFill>
              </a:rPr>
              <a:t> merci</a:t>
            </a:r>
          </a:p>
        </p:txBody>
      </p:sp>
    </p:spTree>
    <p:extLst>
      <p:ext uri="{BB962C8B-B14F-4D97-AF65-F5344CB8AC3E}">
        <p14:creationId xmlns:p14="http://schemas.microsoft.com/office/powerpoint/2010/main" val="23288793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sndAc>
          <p:stSnd loop="1">
            <p:snd r:embed="rId2" name="Luis Mariano - Andalousie.wav"/>
          </p:stSnd>
        </p:sndAc>
      </p:transition>
    </mc:Choice>
    <mc:Fallback>
      <p:transition spd="slow">
        <p:fade/>
        <p:sndAc>
          <p:stSnd loop="1">
            <p:snd r:embed="rId2" name="Luis Mariano - Andalousi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61ED7F-93BB-76D6-7858-473E22955D0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941A7A3-A91D-0A79-8ECC-2054148E51C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Cordoue (en espagnol : Córdoba) est une ville située dans le sud de l'Espagne, en Andalousie. Cordoue est la capitale de la province homonyme. La ville est située sur les rives du fleuve Guadalquivir, non loin de la région montagneuse de la sierra Morena. Elle comptait 322 071 habitants en 20211, ce qui en fait l'une des villes les plus peuplées d'Andalousie avec Séville et Malaga.</a:t>
            </a:r>
          </a:p>
          <a:p>
            <a:pPr algn="ctr"/>
            <a:endParaRPr lang="fr-FR" sz="2800" b="1" dirty="0">
              <a:solidFill>
                <a:srgbClr val="FFFF00"/>
              </a:solidFill>
            </a:endParaRPr>
          </a:p>
          <a:p>
            <a:pPr algn="ctr"/>
            <a:r>
              <a:rPr lang="fr-FR" sz="2800" b="1" dirty="0">
                <a:solidFill>
                  <a:srgbClr val="FFFF00"/>
                </a:solidFill>
              </a:rPr>
              <a:t>La ville possède un riche patrimoine architectural et culturel, qui attestent des différentes phases de son histoire. Dans l'Antiquité, la ville s'appelle </a:t>
            </a:r>
            <a:r>
              <a:rPr lang="fr-FR" sz="2800" b="1" dirty="0" err="1">
                <a:solidFill>
                  <a:srgbClr val="FFFF00"/>
                </a:solidFill>
              </a:rPr>
              <a:t>Corduba</a:t>
            </a:r>
            <a:r>
              <a:rPr lang="fr-FR" sz="2800" b="1" dirty="0">
                <a:solidFill>
                  <a:srgbClr val="FFFF00"/>
                </a:solidFill>
              </a:rPr>
              <a:t> et est la capitale de la province romaine d'Hispanie ultérieure pendant la période républicaine, puis de la province de Bétique durant l'Empire romain. Au Moyen Âge, après la conquête du sud de la péninsule ibérique par les Arabes et les Berbères au VIIIe siècle, la ville prend le nom de </a:t>
            </a:r>
            <a:r>
              <a:rPr lang="fr-FR" sz="2800" b="1" dirty="0" err="1">
                <a:solidFill>
                  <a:srgbClr val="FFFF00"/>
                </a:solidFill>
              </a:rPr>
              <a:t>Qurṭuba</a:t>
            </a:r>
            <a:endParaRPr lang="fr-FR" sz="2800" b="1" dirty="0">
              <a:solidFill>
                <a:srgbClr val="FFFF00"/>
              </a:solidFill>
            </a:endParaRPr>
          </a:p>
        </p:txBody>
      </p:sp>
    </p:spTree>
    <p:extLst>
      <p:ext uri="{BB962C8B-B14F-4D97-AF65-F5344CB8AC3E}">
        <p14:creationId xmlns:p14="http://schemas.microsoft.com/office/powerpoint/2010/main" val="21394976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48C9CB3A-1B27-4EF0-8D06-86A900EFB712}"/>
            </a:ext>
          </a:extLst>
        </p:cNvPr>
        <p:cNvGrpSpPr/>
        <p:nvPr/>
      </p:nvGrpSpPr>
      <p:grpSpPr>
        <a:xfrm>
          <a:off x="0" y="0"/>
          <a:ext cx="0" cy="0"/>
          <a:chOff x="0" y="0"/>
          <a:chExt cx="0" cy="0"/>
        </a:xfrm>
      </p:grpSpPr>
      <p:pic>
        <p:nvPicPr>
          <p:cNvPr id="3" name="Image 2" descr="Une image contenant symbole, Artefact, Sculpture, Emblème&#10;&#10;Le contenu généré par l’IA peut être incorrect.">
            <a:extLst>
              <a:ext uri="{FF2B5EF4-FFF2-40B4-BE49-F238E27FC236}">
                <a16:creationId xmlns:a16="http://schemas.microsoft.com/office/drawing/2014/main" id="{50AC460E-37D3-5925-19CA-082A32FFE0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7302" y="428059"/>
            <a:ext cx="4500000" cy="6001882"/>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37836EA-DE7E-CBF1-8735-4C2D937DED2A}"/>
              </a:ext>
            </a:extLst>
          </p:cNvPr>
          <p:cNvSpPr txBox="1"/>
          <p:nvPr/>
        </p:nvSpPr>
        <p:spPr>
          <a:xfrm>
            <a:off x="716719" y="2828835"/>
            <a:ext cx="3030583" cy="1200329"/>
          </a:xfrm>
          <a:prstGeom prst="rect">
            <a:avLst/>
          </a:prstGeom>
          <a:noFill/>
        </p:spPr>
        <p:txBody>
          <a:bodyPr wrap="square" rtlCol="0">
            <a:spAutoFit/>
          </a:bodyPr>
          <a:lstStyle/>
          <a:p>
            <a:r>
              <a:rPr lang="fr-FR" sz="2400" b="1"/>
              <a:t>Blason de Cordoue sur l'église de San Roque.</a:t>
            </a:r>
            <a:endParaRPr lang="fr-FR" sz="2400" b="1" dirty="0"/>
          </a:p>
        </p:txBody>
      </p:sp>
    </p:spTree>
    <p:extLst>
      <p:ext uri="{BB962C8B-B14F-4D97-AF65-F5344CB8AC3E}">
        <p14:creationId xmlns:p14="http://schemas.microsoft.com/office/powerpoint/2010/main" val="1359110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35610DBE-CA67-93B2-3CC7-4FCE4B6E0238}"/>
            </a:ext>
          </a:extLst>
        </p:cNvPr>
        <p:cNvGrpSpPr/>
        <p:nvPr/>
      </p:nvGrpSpPr>
      <p:grpSpPr>
        <a:xfrm>
          <a:off x="0" y="0"/>
          <a:ext cx="0" cy="0"/>
          <a:chOff x="0" y="0"/>
          <a:chExt cx="0" cy="0"/>
        </a:xfrm>
      </p:grpSpPr>
      <p:pic>
        <p:nvPicPr>
          <p:cNvPr id="5" name="Image 4" descr="Une image contenant statue, plein air, sculpture, bâtiment&#10;&#10;Le contenu généré par l’IA peut être incorrect.">
            <a:extLst>
              <a:ext uri="{FF2B5EF4-FFF2-40B4-BE49-F238E27FC236}">
                <a16:creationId xmlns:a16="http://schemas.microsoft.com/office/drawing/2014/main" id="{31ED475D-B33D-916A-4A26-371D697F7A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41309" y="387000"/>
            <a:ext cx="4568385" cy="6084000"/>
          </a:xfrm>
          <a:prstGeom prst="rect">
            <a:avLst/>
          </a:prstGeom>
          <a:ln w="228600" cap="sq" cmpd="thickThin">
            <a:solidFill>
              <a:srgbClr val="92D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03AC45C-682B-FC38-888F-97B61112E48F}"/>
              </a:ext>
            </a:extLst>
          </p:cNvPr>
          <p:cNvSpPr txBox="1"/>
          <p:nvPr/>
        </p:nvSpPr>
        <p:spPr>
          <a:xfrm>
            <a:off x="8843554" y="3213463"/>
            <a:ext cx="3252652" cy="1569660"/>
          </a:xfrm>
          <a:prstGeom prst="rect">
            <a:avLst/>
          </a:prstGeom>
          <a:noFill/>
        </p:spPr>
        <p:txBody>
          <a:bodyPr wrap="square" rtlCol="0">
            <a:spAutoFit/>
          </a:bodyPr>
          <a:lstStyle/>
          <a:p>
            <a:r>
              <a:rPr lang="fr-FR" sz="2400" b="1">
                <a:solidFill>
                  <a:srgbClr val="FFFF00"/>
                </a:solidFill>
              </a:rPr>
              <a:t>Statue d'Al-Hakam II sur le Campo Santo de los Martires à Cordoue.</a:t>
            </a:r>
            <a:endParaRPr lang="fr-FR" sz="2400" b="1" dirty="0">
              <a:solidFill>
                <a:srgbClr val="FFFF00"/>
              </a:solidFill>
            </a:endParaRPr>
          </a:p>
        </p:txBody>
      </p:sp>
    </p:spTree>
    <p:extLst>
      <p:ext uri="{BB962C8B-B14F-4D97-AF65-F5344CB8AC3E}">
        <p14:creationId xmlns:p14="http://schemas.microsoft.com/office/powerpoint/2010/main" val="9402509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5FC0FEA2-5BC8-6385-1B42-5DBFD5C071E5}"/>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5842CC8A-B657-EE56-7F36-092A68486A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8624" y="753995"/>
            <a:ext cx="7334752" cy="4932000"/>
          </a:xfrm>
          <a:prstGeom prst="rect">
            <a:avLst/>
          </a:prstGeom>
          <a:ln w="2286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77716F4-984D-E62F-FA5E-88749FB3140C}"/>
              </a:ext>
            </a:extLst>
          </p:cNvPr>
          <p:cNvSpPr txBox="1"/>
          <p:nvPr/>
        </p:nvSpPr>
        <p:spPr>
          <a:xfrm>
            <a:off x="783771" y="5870249"/>
            <a:ext cx="10972800" cy="830997"/>
          </a:xfrm>
          <a:prstGeom prst="rect">
            <a:avLst/>
          </a:prstGeom>
          <a:noFill/>
        </p:spPr>
        <p:txBody>
          <a:bodyPr wrap="square" rtlCol="0">
            <a:spAutoFit/>
          </a:bodyPr>
          <a:lstStyle/>
          <a:p>
            <a:r>
              <a:rPr lang="fr-FR" sz="2400" b="1" i="1">
                <a:solidFill>
                  <a:schemeClr val="bg1"/>
                </a:solidFill>
              </a:rPr>
              <a:t>La mosquée-cathédrale de Cordoue, constituée à la base d'une mosquée et « surmontée » d'une cathédrale.</a:t>
            </a:r>
            <a:endParaRPr lang="fr-FR" sz="2400" b="1" i="1" dirty="0">
              <a:solidFill>
                <a:schemeClr val="bg1"/>
              </a:solidFill>
            </a:endParaRPr>
          </a:p>
        </p:txBody>
      </p:sp>
    </p:spTree>
    <p:extLst>
      <p:ext uri="{BB962C8B-B14F-4D97-AF65-F5344CB8AC3E}">
        <p14:creationId xmlns:p14="http://schemas.microsoft.com/office/powerpoint/2010/main" val="2186239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82D4D2AA-9DE9-5563-3520-7AE2F19CE10B}"/>
            </a:ext>
          </a:extLst>
        </p:cNvPr>
        <p:cNvGrpSpPr/>
        <p:nvPr/>
      </p:nvGrpSpPr>
      <p:grpSpPr>
        <a:xfrm>
          <a:off x="0" y="0"/>
          <a:ext cx="0" cy="0"/>
          <a:chOff x="0" y="0"/>
          <a:chExt cx="0" cy="0"/>
        </a:xfrm>
      </p:grpSpPr>
      <p:pic>
        <p:nvPicPr>
          <p:cNvPr id="3" name="Image 2" descr="Une image contenant arcade, colonne, intérieur, lieu de culte&#10;&#10;Le contenu généré par l’IA peut être incorrect.">
            <a:extLst>
              <a:ext uri="{FF2B5EF4-FFF2-40B4-BE49-F238E27FC236}">
                <a16:creationId xmlns:a16="http://schemas.microsoft.com/office/drawing/2014/main" id="{D8585E98-9F92-DB76-70AB-FEDA13FFF6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8000" y="442889"/>
            <a:ext cx="9036000" cy="5972222"/>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DDE6BF-1364-DF3D-1DD3-43DBFCB05FAD}"/>
              </a:ext>
            </a:extLst>
          </p:cNvPr>
          <p:cNvSpPr txBox="1"/>
          <p:nvPr/>
        </p:nvSpPr>
        <p:spPr>
          <a:xfrm>
            <a:off x="2612571" y="5883833"/>
            <a:ext cx="7563394" cy="461665"/>
          </a:xfrm>
          <a:prstGeom prst="rect">
            <a:avLst/>
          </a:prstGeom>
          <a:noFill/>
        </p:spPr>
        <p:txBody>
          <a:bodyPr wrap="square" rtlCol="0">
            <a:spAutoFit/>
          </a:bodyPr>
          <a:lstStyle/>
          <a:p>
            <a:r>
              <a:rPr lang="fr-FR" sz="2400" b="1">
                <a:solidFill>
                  <a:schemeClr val="bg1"/>
                </a:solidFill>
              </a:rPr>
              <a:t>La colonnade de la mosquée-cathédrale de Cordoue.</a:t>
            </a:r>
            <a:endParaRPr lang="fr-FR" sz="2400" b="1" dirty="0">
              <a:solidFill>
                <a:schemeClr val="bg1"/>
              </a:solidFill>
            </a:endParaRPr>
          </a:p>
        </p:txBody>
      </p:sp>
    </p:spTree>
    <p:extLst>
      <p:ext uri="{BB962C8B-B14F-4D97-AF65-F5344CB8AC3E}">
        <p14:creationId xmlns:p14="http://schemas.microsoft.com/office/powerpoint/2010/main" val="20369634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E3F28A3F-A0E1-B281-DE58-957536A45299}"/>
            </a:ext>
          </a:extLst>
        </p:cNvPr>
        <p:cNvGrpSpPr/>
        <p:nvPr/>
      </p:nvGrpSpPr>
      <p:grpSpPr>
        <a:xfrm>
          <a:off x="0" y="0"/>
          <a:ext cx="0" cy="0"/>
          <a:chOff x="0" y="0"/>
          <a:chExt cx="0" cy="0"/>
        </a:xfrm>
      </p:grpSpPr>
      <p:pic>
        <p:nvPicPr>
          <p:cNvPr id="3" name="Image 2" descr="Une image contenant bâtiment, art, mur, pierre&#10;&#10;Le contenu généré par l’IA peut être incorrect.">
            <a:extLst>
              <a:ext uri="{FF2B5EF4-FFF2-40B4-BE49-F238E27FC236}">
                <a16:creationId xmlns:a16="http://schemas.microsoft.com/office/drawing/2014/main" id="{DB0B7624-E304-7DF4-9576-BDFF2B654E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4674" y="881778"/>
            <a:ext cx="8820000" cy="5094443"/>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BD9905-C983-8FED-3E50-60FF2B9B6CBC}"/>
              </a:ext>
            </a:extLst>
          </p:cNvPr>
          <p:cNvSpPr txBox="1"/>
          <p:nvPr/>
        </p:nvSpPr>
        <p:spPr>
          <a:xfrm>
            <a:off x="9738120" y="2468879"/>
            <a:ext cx="2244873" cy="3046988"/>
          </a:xfrm>
          <a:prstGeom prst="rect">
            <a:avLst/>
          </a:prstGeom>
          <a:noFill/>
        </p:spPr>
        <p:txBody>
          <a:bodyPr wrap="square" rtlCol="0">
            <a:spAutoFit/>
          </a:bodyPr>
          <a:lstStyle/>
          <a:p>
            <a:r>
              <a:rPr lang="fr-FR" sz="2400" b="1" dirty="0">
                <a:solidFill>
                  <a:schemeClr val="bg1"/>
                </a:solidFill>
              </a:rPr>
              <a:t>Intérieur de la chapelle San Bartolomé, déclarée Bien d'intérêt culturel en Espagne en 1931.</a:t>
            </a:r>
          </a:p>
        </p:txBody>
      </p:sp>
    </p:spTree>
    <p:extLst>
      <p:ext uri="{BB962C8B-B14F-4D97-AF65-F5344CB8AC3E}">
        <p14:creationId xmlns:p14="http://schemas.microsoft.com/office/powerpoint/2010/main" val="2782836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EF7E2E6-250E-1A74-131D-A66E642541E6}"/>
            </a:ext>
          </a:extLst>
        </p:cNvPr>
        <p:cNvGrpSpPr/>
        <p:nvPr/>
      </p:nvGrpSpPr>
      <p:grpSpPr>
        <a:xfrm>
          <a:off x="0" y="0"/>
          <a:ext cx="0" cy="0"/>
          <a:chOff x="0" y="0"/>
          <a:chExt cx="0" cy="0"/>
        </a:xfrm>
      </p:grpSpPr>
      <p:pic>
        <p:nvPicPr>
          <p:cNvPr id="3" name="Image 2" descr="Une image contenant plein air, nuage, bâtiment, ciel&#10;&#10;Le contenu généré par l’IA peut être incorrect.">
            <a:extLst>
              <a:ext uri="{FF2B5EF4-FFF2-40B4-BE49-F238E27FC236}">
                <a16:creationId xmlns:a16="http://schemas.microsoft.com/office/drawing/2014/main" id="{4EAD310B-1EE4-D50C-0E3A-DDEB9890BE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9878" y="560725"/>
            <a:ext cx="8568000" cy="5736550"/>
          </a:xfrm>
          <a:prstGeom prst="rect">
            <a:avLst/>
          </a:prstGeom>
          <a:ln w="2286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BC8939-79E7-399B-077C-6896F0695E70}"/>
              </a:ext>
            </a:extLst>
          </p:cNvPr>
          <p:cNvSpPr txBox="1"/>
          <p:nvPr/>
        </p:nvSpPr>
        <p:spPr>
          <a:xfrm>
            <a:off x="382751" y="2495006"/>
            <a:ext cx="2586445" cy="3046988"/>
          </a:xfrm>
          <a:prstGeom prst="rect">
            <a:avLst/>
          </a:prstGeom>
          <a:noFill/>
        </p:spPr>
        <p:txBody>
          <a:bodyPr wrap="square" rtlCol="0">
            <a:spAutoFit/>
          </a:bodyPr>
          <a:lstStyle/>
          <a:p>
            <a:r>
              <a:rPr lang="fr-FR" sz="2400" b="1">
                <a:solidFill>
                  <a:srgbClr val="FFFF00"/>
                </a:solidFill>
              </a:rPr>
              <a:t>Vue de l'Alcázar des rois chrétiens de Cordoue depuis les jardins. À gauche, la Torre de los leones (Tour des lions).</a:t>
            </a:r>
            <a:endParaRPr lang="fr-FR" sz="2400" b="1" dirty="0">
              <a:solidFill>
                <a:srgbClr val="FFFF00"/>
              </a:solidFill>
            </a:endParaRPr>
          </a:p>
        </p:txBody>
      </p:sp>
    </p:spTree>
    <p:extLst>
      <p:ext uri="{BB962C8B-B14F-4D97-AF65-F5344CB8AC3E}">
        <p14:creationId xmlns:p14="http://schemas.microsoft.com/office/powerpoint/2010/main" val="4072272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a:extLst>
            <a:ext uri="{FF2B5EF4-FFF2-40B4-BE49-F238E27FC236}">
              <a16:creationId xmlns:a16="http://schemas.microsoft.com/office/drawing/2014/main" id="{B9145F05-A676-2875-670A-1C48672E7969}"/>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E2EA0C34-E66F-794B-549A-C1702D639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000" y="1116405"/>
            <a:ext cx="10764000" cy="4625190"/>
          </a:xfrm>
          <a:prstGeom prst="rect">
            <a:avLst/>
          </a:prstGeom>
          <a:ln w="228600" cap="sq" cmpd="thickThin">
            <a:solidFill>
              <a:schemeClr val="accent5">
                <a:lumMod val="20000"/>
                <a:lumOff val="80000"/>
              </a:schemeClr>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AEE9DC29-64B5-0DF1-A2AB-1F28447BE70D}"/>
              </a:ext>
            </a:extLst>
          </p:cNvPr>
          <p:cNvSpPr txBox="1"/>
          <p:nvPr/>
        </p:nvSpPr>
        <p:spPr>
          <a:xfrm>
            <a:off x="1428000" y="5867735"/>
            <a:ext cx="10764000" cy="830997"/>
          </a:xfrm>
          <a:prstGeom prst="rect">
            <a:avLst/>
          </a:prstGeom>
          <a:noFill/>
        </p:spPr>
        <p:txBody>
          <a:bodyPr wrap="square" rtlCol="0">
            <a:spAutoFit/>
          </a:bodyPr>
          <a:lstStyle/>
          <a:p>
            <a:r>
              <a:rPr lang="fr-FR" sz="2400" b="1">
                <a:solidFill>
                  <a:srgbClr val="FFFF00"/>
                </a:solidFill>
              </a:rPr>
              <a:t>Le pont romain de Cordoue avec, à gauche, le centre historique et la mosquée-cathédrale et, à droite, la tour de la Calahorra.</a:t>
            </a:r>
            <a:endParaRPr lang="fr-FR" sz="2400" b="1" dirty="0">
              <a:solidFill>
                <a:srgbClr val="FFFF00"/>
              </a:solidFill>
            </a:endParaRPr>
          </a:p>
        </p:txBody>
      </p:sp>
    </p:spTree>
    <p:extLst>
      <p:ext uri="{BB962C8B-B14F-4D97-AF65-F5344CB8AC3E}">
        <p14:creationId xmlns:p14="http://schemas.microsoft.com/office/powerpoint/2010/main" val="40316182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35B5EDA9-0BC0-5FD7-AB35-8FAC904B36B8}"/>
            </a:ext>
          </a:extLst>
        </p:cNvPr>
        <p:cNvGrpSpPr/>
        <p:nvPr/>
      </p:nvGrpSpPr>
      <p:grpSpPr>
        <a:xfrm>
          <a:off x="0" y="0"/>
          <a:ext cx="0" cy="0"/>
          <a:chOff x="0" y="0"/>
          <a:chExt cx="0" cy="0"/>
        </a:xfrm>
      </p:grpSpPr>
      <p:pic>
        <p:nvPicPr>
          <p:cNvPr id="3" name="Image 2" descr="Une image contenant plein air, plante, eau, arbre&#10;&#10;Le contenu généré par l’IA peut être incorrect.">
            <a:extLst>
              <a:ext uri="{FF2B5EF4-FFF2-40B4-BE49-F238E27FC236}">
                <a16:creationId xmlns:a16="http://schemas.microsoft.com/office/drawing/2014/main" id="{6E349A31-6471-D4BD-893C-D38752FD1D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7828" y="466137"/>
            <a:ext cx="8892000" cy="5925726"/>
          </a:xfrm>
          <a:prstGeom prst="rect">
            <a:avLst/>
          </a:prstGeom>
          <a:ln w="2286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BDC4D9-5EAC-D8DA-CE52-2CABC8F1D908}"/>
              </a:ext>
            </a:extLst>
          </p:cNvPr>
          <p:cNvSpPr txBox="1"/>
          <p:nvPr/>
        </p:nvSpPr>
        <p:spPr>
          <a:xfrm>
            <a:off x="9940834" y="3161211"/>
            <a:ext cx="2251166" cy="1569660"/>
          </a:xfrm>
          <a:prstGeom prst="rect">
            <a:avLst/>
          </a:prstGeom>
          <a:noFill/>
        </p:spPr>
        <p:txBody>
          <a:bodyPr wrap="square" rtlCol="0">
            <a:spAutoFit/>
          </a:bodyPr>
          <a:lstStyle/>
          <a:p>
            <a:r>
              <a:rPr lang="fr-FR" sz="2400" b="1">
                <a:solidFill>
                  <a:srgbClr val="FFFF00"/>
                </a:solidFill>
              </a:rPr>
              <a:t>Jardins de l'Alcázar, au sud-ouest de Cordoue.</a:t>
            </a:r>
            <a:endParaRPr lang="fr-FR" sz="2400" b="1" dirty="0">
              <a:solidFill>
                <a:srgbClr val="FFFF00"/>
              </a:solidFill>
            </a:endParaRPr>
          </a:p>
        </p:txBody>
      </p:sp>
    </p:spTree>
    <p:extLst>
      <p:ext uri="{BB962C8B-B14F-4D97-AF65-F5344CB8AC3E}">
        <p14:creationId xmlns:p14="http://schemas.microsoft.com/office/powerpoint/2010/main" val="3435974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C3DAB0F7-D0AC-B29F-469A-4CBCF86D1B89}"/>
            </a:ext>
          </a:extLst>
        </p:cNvPr>
        <p:cNvGrpSpPr/>
        <p:nvPr/>
      </p:nvGrpSpPr>
      <p:grpSpPr>
        <a:xfrm>
          <a:off x="0" y="0"/>
          <a:ext cx="0" cy="0"/>
          <a:chOff x="0" y="0"/>
          <a:chExt cx="0" cy="0"/>
        </a:xfrm>
      </p:grpSpPr>
      <p:pic>
        <p:nvPicPr>
          <p:cNvPr id="3" name="Image 2" descr="Une image contenant plein air, immeuble gouvernemental, bâtiment, ciel&#10;&#10;Le contenu généré par l’IA peut être incorrect.">
            <a:extLst>
              <a:ext uri="{FF2B5EF4-FFF2-40B4-BE49-F238E27FC236}">
                <a16:creationId xmlns:a16="http://schemas.microsoft.com/office/drawing/2014/main" id="{53AF1F90-0F3A-A645-6E9B-3E6C8A032B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48743" y="378000"/>
            <a:ext cx="8136000" cy="6102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7455FC-9F28-B8A1-CDC7-E84111E0333D}"/>
              </a:ext>
            </a:extLst>
          </p:cNvPr>
          <p:cNvSpPr txBox="1"/>
          <p:nvPr/>
        </p:nvSpPr>
        <p:spPr>
          <a:xfrm>
            <a:off x="130629" y="2090172"/>
            <a:ext cx="3418114" cy="2677656"/>
          </a:xfrm>
          <a:prstGeom prst="rect">
            <a:avLst/>
          </a:prstGeom>
          <a:noFill/>
        </p:spPr>
        <p:txBody>
          <a:bodyPr wrap="square" rtlCol="0">
            <a:spAutoFit/>
          </a:bodyPr>
          <a:lstStyle/>
          <a:p>
            <a:r>
              <a:rPr lang="fr-FR" sz="2400" b="1" dirty="0">
                <a:solidFill>
                  <a:srgbClr val="FFFF00"/>
                </a:solidFill>
              </a:rPr>
              <a:t>Le rectorat de l'Université de Cordoue, à l'ouest de la ville, dans l'ancien bâtiment de la faculté de médecine vétérinaire.</a:t>
            </a:r>
          </a:p>
        </p:txBody>
      </p:sp>
    </p:spTree>
    <p:extLst>
      <p:ext uri="{BB962C8B-B14F-4D97-AF65-F5344CB8AC3E}">
        <p14:creationId xmlns:p14="http://schemas.microsoft.com/office/powerpoint/2010/main" val="18406091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F7A4B367-6ED5-5388-B2C4-E889FA7FFC61}"/>
            </a:ext>
          </a:extLst>
        </p:cNvPr>
        <p:cNvGrpSpPr/>
        <p:nvPr/>
      </p:nvGrpSpPr>
      <p:grpSpPr>
        <a:xfrm>
          <a:off x="0" y="0"/>
          <a:ext cx="0" cy="0"/>
          <a:chOff x="0" y="0"/>
          <a:chExt cx="0" cy="0"/>
        </a:xfrm>
      </p:grpSpPr>
      <p:pic>
        <p:nvPicPr>
          <p:cNvPr id="3" name="Image 2" descr="Une image contenant plein air, Véhicule terrestre, roue, ciel&#10;&#10;Le contenu généré par l’IA peut être incorrect.">
            <a:extLst>
              <a:ext uri="{FF2B5EF4-FFF2-40B4-BE49-F238E27FC236}">
                <a16:creationId xmlns:a16="http://schemas.microsoft.com/office/drawing/2014/main" id="{25A75771-0197-C17D-A2C2-84970E7E39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7630" y="336617"/>
            <a:ext cx="4644000" cy="618476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410B6A3-E226-88CD-01C5-F25B14987D0F}"/>
              </a:ext>
            </a:extLst>
          </p:cNvPr>
          <p:cNvSpPr txBox="1"/>
          <p:nvPr/>
        </p:nvSpPr>
        <p:spPr>
          <a:xfrm>
            <a:off x="9013371" y="3161211"/>
            <a:ext cx="2926080" cy="1569660"/>
          </a:xfrm>
          <a:prstGeom prst="rect">
            <a:avLst/>
          </a:prstGeom>
          <a:noFill/>
        </p:spPr>
        <p:txBody>
          <a:bodyPr wrap="square" rtlCol="0">
            <a:spAutoFit/>
          </a:bodyPr>
          <a:lstStyle/>
          <a:p>
            <a:r>
              <a:rPr lang="fr-FR" sz="2400" b="1">
                <a:solidFill>
                  <a:srgbClr val="FFFF00"/>
                </a:solidFill>
              </a:rPr>
              <a:t>Façade de la Biblioteca Provincial à Cordoue en 2007.</a:t>
            </a:r>
            <a:endParaRPr lang="fr-FR" sz="2400" b="1" dirty="0">
              <a:solidFill>
                <a:srgbClr val="FFFF00"/>
              </a:solidFill>
            </a:endParaRPr>
          </a:p>
        </p:txBody>
      </p:sp>
    </p:spTree>
    <p:extLst>
      <p:ext uri="{BB962C8B-B14F-4D97-AF65-F5344CB8AC3E}">
        <p14:creationId xmlns:p14="http://schemas.microsoft.com/office/powerpoint/2010/main" val="4104750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DEB368AD-18FE-B291-CF1F-1F006C9245AC}"/>
            </a:ext>
          </a:extLst>
        </p:cNvPr>
        <p:cNvGrpSpPr/>
        <p:nvPr/>
      </p:nvGrpSpPr>
      <p:grpSpPr>
        <a:xfrm>
          <a:off x="0" y="0"/>
          <a:ext cx="0" cy="0"/>
          <a:chOff x="0" y="0"/>
          <a:chExt cx="0" cy="0"/>
        </a:xfrm>
      </p:grpSpPr>
      <p:pic>
        <p:nvPicPr>
          <p:cNvPr id="3" name="Image 2" descr="Une image contenant plein air, arbre, ciel, bâtiment&#10;&#10;Le contenu généré par l’IA peut être incorrect.">
            <a:extLst>
              <a:ext uri="{FF2B5EF4-FFF2-40B4-BE49-F238E27FC236}">
                <a16:creationId xmlns:a16="http://schemas.microsoft.com/office/drawing/2014/main" id="{670A4140-B619-A840-E161-D52768B72A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7302" y="486000"/>
            <a:ext cx="7848000" cy="5886000"/>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776D77-A2F3-3E9A-130A-C8C42F8D1F8E}"/>
              </a:ext>
            </a:extLst>
          </p:cNvPr>
          <p:cNvSpPr txBox="1"/>
          <p:nvPr/>
        </p:nvSpPr>
        <p:spPr>
          <a:xfrm>
            <a:off x="470263" y="2991394"/>
            <a:ext cx="3122023" cy="1569660"/>
          </a:xfrm>
          <a:prstGeom prst="rect">
            <a:avLst/>
          </a:prstGeom>
          <a:noFill/>
        </p:spPr>
        <p:txBody>
          <a:bodyPr wrap="square" rtlCol="0">
            <a:spAutoFit/>
          </a:bodyPr>
          <a:lstStyle/>
          <a:p>
            <a:r>
              <a:rPr lang="fr-FR" sz="2400" b="1"/>
              <a:t>L'entrée du Musée archéologique et ethnologique de Cordoue.</a:t>
            </a:r>
            <a:endParaRPr lang="fr-FR" sz="2400" b="1" dirty="0"/>
          </a:p>
        </p:txBody>
      </p:sp>
    </p:spTree>
    <p:extLst>
      <p:ext uri="{BB962C8B-B14F-4D97-AF65-F5344CB8AC3E}">
        <p14:creationId xmlns:p14="http://schemas.microsoft.com/office/powerpoint/2010/main" val="24204108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2DF289BC-CCE5-0115-0984-C98036AC1E0E}"/>
            </a:ext>
          </a:extLst>
        </p:cNvPr>
        <p:cNvGrpSpPr/>
        <p:nvPr/>
      </p:nvGrpSpPr>
      <p:grpSpPr>
        <a:xfrm>
          <a:off x="0" y="0"/>
          <a:ext cx="0" cy="0"/>
          <a:chOff x="0" y="0"/>
          <a:chExt cx="0" cy="0"/>
        </a:xfrm>
      </p:grpSpPr>
      <p:pic>
        <p:nvPicPr>
          <p:cNvPr id="3" name="Image 2" descr="Une image contenant fenêtre, plein air, bâtiment, porte&#10;&#10;Le contenu généré par l’IA peut être incorrect.">
            <a:extLst>
              <a:ext uri="{FF2B5EF4-FFF2-40B4-BE49-F238E27FC236}">
                <a16:creationId xmlns:a16="http://schemas.microsoft.com/office/drawing/2014/main" id="{DFEEB11B-2849-7F80-8D61-54D2FCB0D3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000" y="369000"/>
            <a:ext cx="6120000" cy="6120000"/>
          </a:xfrm>
          <a:prstGeom prst="rect">
            <a:avLst/>
          </a:prstGeom>
          <a:ln w="2286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A3DFCF-A438-4EC0-2D48-1E9A6E83E518}"/>
              </a:ext>
            </a:extLst>
          </p:cNvPr>
          <p:cNvSpPr txBox="1"/>
          <p:nvPr/>
        </p:nvSpPr>
        <p:spPr>
          <a:xfrm>
            <a:off x="9535886" y="3272247"/>
            <a:ext cx="2534194" cy="1569660"/>
          </a:xfrm>
          <a:prstGeom prst="rect">
            <a:avLst/>
          </a:prstGeom>
          <a:noFill/>
        </p:spPr>
        <p:txBody>
          <a:bodyPr wrap="square" rtlCol="0">
            <a:spAutoFit/>
          </a:bodyPr>
          <a:lstStyle/>
          <a:p>
            <a:r>
              <a:rPr lang="fr-FR" sz="2400" b="1"/>
              <a:t>Façade du Musée des beaux-arts de Cordoue.</a:t>
            </a:r>
            <a:endParaRPr lang="fr-FR" sz="2400" b="1" dirty="0"/>
          </a:p>
        </p:txBody>
      </p:sp>
    </p:spTree>
    <p:extLst>
      <p:ext uri="{BB962C8B-B14F-4D97-AF65-F5344CB8AC3E}">
        <p14:creationId xmlns:p14="http://schemas.microsoft.com/office/powerpoint/2010/main" val="39159472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2E57CD66-CCD9-50DD-5E63-70D13ADBD2C3}"/>
            </a:ext>
          </a:extLst>
        </p:cNvPr>
        <p:cNvGrpSpPr/>
        <p:nvPr/>
      </p:nvGrpSpPr>
      <p:grpSpPr>
        <a:xfrm>
          <a:off x="0" y="0"/>
          <a:ext cx="0" cy="0"/>
          <a:chOff x="0" y="0"/>
          <a:chExt cx="0" cy="0"/>
        </a:xfrm>
      </p:grpSpPr>
      <p:pic>
        <p:nvPicPr>
          <p:cNvPr id="3" name="Image 2" descr="Une image contenant plein air, fenêtre, ciel, bâtiment&#10;&#10;Le contenu généré par l’IA peut être incorrect.">
            <a:extLst>
              <a:ext uri="{FF2B5EF4-FFF2-40B4-BE49-F238E27FC236}">
                <a16:creationId xmlns:a16="http://schemas.microsoft.com/office/drawing/2014/main" id="{B956B4C0-87C6-974B-635D-EA8C9AF247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64417" y="369000"/>
            <a:ext cx="4524423" cy="6120000"/>
          </a:xfrm>
          <a:prstGeom prst="rect">
            <a:avLst/>
          </a:prstGeom>
          <a:ln w="2286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499459-4D2B-6126-48C7-EEA5EFBF0C84}"/>
              </a:ext>
            </a:extLst>
          </p:cNvPr>
          <p:cNvSpPr txBox="1"/>
          <p:nvPr/>
        </p:nvSpPr>
        <p:spPr>
          <a:xfrm>
            <a:off x="156754" y="3605349"/>
            <a:ext cx="3435532" cy="830997"/>
          </a:xfrm>
          <a:prstGeom prst="rect">
            <a:avLst/>
          </a:prstGeom>
          <a:noFill/>
        </p:spPr>
        <p:txBody>
          <a:bodyPr wrap="square" rtlCol="0">
            <a:spAutoFit/>
          </a:bodyPr>
          <a:lstStyle/>
          <a:p>
            <a:r>
              <a:rPr lang="fr-FR" sz="2400" b="1"/>
              <a:t>Façade du Grand Théâtre de Cordoue.</a:t>
            </a:r>
            <a:endParaRPr lang="fr-FR" sz="2400" b="1" dirty="0"/>
          </a:p>
        </p:txBody>
      </p:sp>
    </p:spTree>
    <p:extLst>
      <p:ext uri="{BB962C8B-B14F-4D97-AF65-F5344CB8AC3E}">
        <p14:creationId xmlns:p14="http://schemas.microsoft.com/office/powerpoint/2010/main" val="20034607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CABC3893-122D-2583-8F01-C62DAB68152A}"/>
            </a:ext>
          </a:extLst>
        </p:cNvPr>
        <p:cNvGrpSpPr/>
        <p:nvPr/>
      </p:nvGrpSpPr>
      <p:grpSpPr>
        <a:xfrm>
          <a:off x="0" y="0"/>
          <a:ext cx="0" cy="0"/>
          <a:chOff x="0" y="0"/>
          <a:chExt cx="0" cy="0"/>
        </a:xfrm>
      </p:grpSpPr>
      <p:pic>
        <p:nvPicPr>
          <p:cNvPr id="3" name="Image 2" descr="Une image contenant plein air, ciel, homme, habits&#10;&#10;Le contenu généré par l’IA peut être incorrect.">
            <a:extLst>
              <a:ext uri="{FF2B5EF4-FFF2-40B4-BE49-F238E27FC236}">
                <a16:creationId xmlns:a16="http://schemas.microsoft.com/office/drawing/2014/main" id="{ABAB2D0C-E9B4-37C5-6CD5-F318918242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399" y="517224"/>
            <a:ext cx="8568000" cy="5823551"/>
          </a:xfrm>
          <a:prstGeom prst="rect">
            <a:avLst/>
          </a:prstGeom>
          <a:ln w="2286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8ACD46-38C5-0204-8328-60FC74B9C4F4}"/>
              </a:ext>
            </a:extLst>
          </p:cNvPr>
          <p:cNvSpPr txBox="1"/>
          <p:nvPr/>
        </p:nvSpPr>
        <p:spPr>
          <a:xfrm>
            <a:off x="9535886" y="3579223"/>
            <a:ext cx="2560320" cy="1569660"/>
          </a:xfrm>
          <a:prstGeom prst="rect">
            <a:avLst/>
          </a:prstGeom>
          <a:noFill/>
        </p:spPr>
        <p:txBody>
          <a:bodyPr wrap="square" rtlCol="0">
            <a:spAutoFit/>
          </a:bodyPr>
          <a:lstStyle/>
          <a:p>
            <a:r>
              <a:rPr lang="fr-FR" sz="2400" b="1"/>
              <a:t>Bataille des fleurs de Cordoue en 2016.</a:t>
            </a:r>
            <a:endParaRPr lang="fr-FR" sz="2400" b="1" dirty="0"/>
          </a:p>
        </p:txBody>
      </p:sp>
    </p:spTree>
    <p:extLst>
      <p:ext uri="{BB962C8B-B14F-4D97-AF65-F5344CB8AC3E}">
        <p14:creationId xmlns:p14="http://schemas.microsoft.com/office/powerpoint/2010/main" val="1464941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551D758A-9600-0C0B-FBF1-BF3E6825F2A9}"/>
            </a:ext>
          </a:extLst>
        </p:cNvPr>
        <p:cNvGrpSpPr/>
        <p:nvPr/>
      </p:nvGrpSpPr>
      <p:grpSpPr>
        <a:xfrm>
          <a:off x="0" y="0"/>
          <a:ext cx="0" cy="0"/>
          <a:chOff x="0" y="0"/>
          <a:chExt cx="0" cy="0"/>
        </a:xfrm>
      </p:grpSpPr>
      <p:pic>
        <p:nvPicPr>
          <p:cNvPr id="3" name="Image 2" descr="Une image contenant fer, fleur, bâtiment, intérieur&#10;&#10;Le contenu généré par l’IA peut être incorrect.">
            <a:extLst>
              <a:ext uri="{FF2B5EF4-FFF2-40B4-BE49-F238E27FC236}">
                <a16:creationId xmlns:a16="http://schemas.microsoft.com/office/drawing/2014/main" id="{E524F159-8AED-8CD9-F418-A1D4988E86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4067" y="369000"/>
            <a:ext cx="4590000" cy="6120000"/>
          </a:xfrm>
          <a:prstGeom prst="rect">
            <a:avLst/>
          </a:prstGeom>
          <a:ln w="2286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267D32-0069-B905-14DD-BC1043E89139}"/>
              </a:ext>
            </a:extLst>
          </p:cNvPr>
          <p:cNvSpPr txBox="1"/>
          <p:nvPr/>
        </p:nvSpPr>
        <p:spPr>
          <a:xfrm>
            <a:off x="4781005" y="6027335"/>
            <a:ext cx="3187338" cy="461665"/>
          </a:xfrm>
          <a:prstGeom prst="rect">
            <a:avLst/>
          </a:prstGeom>
          <a:noFill/>
        </p:spPr>
        <p:txBody>
          <a:bodyPr wrap="square" rtlCol="0">
            <a:spAutoFit/>
          </a:bodyPr>
          <a:lstStyle/>
          <a:p>
            <a:r>
              <a:rPr lang="fr-FR" sz="2400" b="1">
                <a:solidFill>
                  <a:schemeClr val="bg1"/>
                </a:solidFill>
              </a:rPr>
              <a:t>Patio cordouan.</a:t>
            </a:r>
            <a:endParaRPr lang="fr-FR" sz="2400" b="1" dirty="0">
              <a:solidFill>
                <a:schemeClr val="bg1"/>
              </a:solidFill>
            </a:endParaRPr>
          </a:p>
        </p:txBody>
      </p:sp>
    </p:spTree>
    <p:extLst>
      <p:ext uri="{BB962C8B-B14F-4D97-AF65-F5344CB8AC3E}">
        <p14:creationId xmlns:p14="http://schemas.microsoft.com/office/powerpoint/2010/main" val="839859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DE59F0E5-46BA-87BD-8959-F6BCDF5A0963}"/>
            </a:ext>
          </a:extLst>
        </p:cNvPr>
        <p:cNvGrpSpPr/>
        <p:nvPr/>
      </p:nvGrpSpPr>
      <p:grpSpPr>
        <a:xfrm>
          <a:off x="0" y="0"/>
          <a:ext cx="0" cy="0"/>
          <a:chOff x="0" y="0"/>
          <a:chExt cx="0" cy="0"/>
        </a:xfrm>
      </p:grpSpPr>
      <p:pic>
        <p:nvPicPr>
          <p:cNvPr id="3" name="Image 2" descr="Une image contenant plein air, plante, bâtiment, eau&#10;&#10;Le contenu généré par l’IA peut être incorrect.">
            <a:extLst>
              <a:ext uri="{FF2B5EF4-FFF2-40B4-BE49-F238E27FC236}">
                <a16:creationId xmlns:a16="http://schemas.microsoft.com/office/drawing/2014/main" id="{83ABF5A6-6019-041D-FE55-37A728ACC9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7933" y="369000"/>
            <a:ext cx="4588566" cy="612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33EFBAC-BDBF-AA4B-C308-6EB47E22DE7E}"/>
              </a:ext>
            </a:extLst>
          </p:cNvPr>
          <p:cNvSpPr txBox="1"/>
          <p:nvPr/>
        </p:nvSpPr>
        <p:spPr>
          <a:xfrm>
            <a:off x="260298" y="2274838"/>
            <a:ext cx="3291840" cy="2308324"/>
          </a:xfrm>
          <a:prstGeom prst="rect">
            <a:avLst/>
          </a:prstGeom>
          <a:noFill/>
        </p:spPr>
        <p:txBody>
          <a:bodyPr wrap="square" rtlCol="0">
            <a:spAutoFit/>
          </a:bodyPr>
          <a:lstStyle/>
          <a:p>
            <a:r>
              <a:rPr lang="fr-FR" sz="2400" b="1"/>
              <a:t>Plaque apposée en 2009 pour commémorer les 50 ans du jumelage entre Kairouan et Cordoue (noué en 1968).</a:t>
            </a:r>
            <a:endParaRPr lang="fr-FR" sz="2400" b="1" dirty="0"/>
          </a:p>
        </p:txBody>
      </p:sp>
    </p:spTree>
    <p:extLst>
      <p:ext uri="{BB962C8B-B14F-4D97-AF65-F5344CB8AC3E}">
        <p14:creationId xmlns:p14="http://schemas.microsoft.com/office/powerpoint/2010/main" val="33054660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76664BBD-1CA9-0421-126B-E5A1ECCB0D46}"/>
            </a:ext>
          </a:extLst>
        </p:cNvPr>
        <p:cNvGrpSpPr/>
        <p:nvPr/>
      </p:nvGrpSpPr>
      <p:grpSpPr>
        <a:xfrm>
          <a:off x="0" y="0"/>
          <a:ext cx="0" cy="0"/>
          <a:chOff x="0" y="0"/>
          <a:chExt cx="0" cy="0"/>
        </a:xfrm>
      </p:grpSpPr>
      <p:pic>
        <p:nvPicPr>
          <p:cNvPr id="3" name="Image 2" descr="Une image contenant stade, bâtiment, homme, arène&#10;&#10;Le contenu généré par l’IA peut être incorrect.">
            <a:extLst>
              <a:ext uri="{FF2B5EF4-FFF2-40B4-BE49-F238E27FC236}">
                <a16:creationId xmlns:a16="http://schemas.microsoft.com/office/drawing/2014/main" id="{FB63F9B6-51E1-A344-191F-5EADDDCE68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919" y="502151"/>
            <a:ext cx="8784000" cy="5853697"/>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901390-C4CD-69D7-EAAA-CD0B0B445A43}"/>
              </a:ext>
            </a:extLst>
          </p:cNvPr>
          <p:cNvSpPr txBox="1"/>
          <p:nvPr/>
        </p:nvSpPr>
        <p:spPr>
          <a:xfrm>
            <a:off x="9797143" y="3108960"/>
            <a:ext cx="2286000" cy="1938992"/>
          </a:xfrm>
          <a:prstGeom prst="rect">
            <a:avLst/>
          </a:prstGeom>
          <a:noFill/>
        </p:spPr>
        <p:txBody>
          <a:bodyPr wrap="square" rtlCol="0">
            <a:spAutoFit/>
          </a:bodyPr>
          <a:lstStyle/>
          <a:p>
            <a:r>
              <a:rPr lang="fr-FR" sz="2400" b="1">
                <a:solidFill>
                  <a:schemeClr val="bg1"/>
                </a:solidFill>
              </a:rPr>
              <a:t>Spectacle de corrida aux arènes de Cordoue en 2008.</a:t>
            </a:r>
            <a:endParaRPr lang="fr-FR" sz="2400" b="1" dirty="0">
              <a:solidFill>
                <a:schemeClr val="bg1"/>
              </a:solidFill>
            </a:endParaRPr>
          </a:p>
        </p:txBody>
      </p:sp>
    </p:spTree>
    <p:extLst>
      <p:ext uri="{BB962C8B-B14F-4D97-AF65-F5344CB8AC3E}">
        <p14:creationId xmlns:p14="http://schemas.microsoft.com/office/powerpoint/2010/main" val="1880293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6D09DE46-0EF3-9659-0248-B6D031C9C2FF}"/>
            </a:ext>
          </a:extLst>
        </p:cNvPr>
        <p:cNvGrpSpPr/>
        <p:nvPr/>
      </p:nvGrpSpPr>
      <p:grpSpPr>
        <a:xfrm>
          <a:off x="0" y="0"/>
          <a:ext cx="0" cy="0"/>
          <a:chOff x="0" y="0"/>
          <a:chExt cx="0" cy="0"/>
        </a:xfrm>
      </p:grpSpPr>
      <p:pic>
        <p:nvPicPr>
          <p:cNvPr id="3" name="Image 2" descr="Une image contenant plein air, peinture, ciel, arbre&#10;&#10;Le contenu généré par l’IA peut être incorrect.">
            <a:extLst>
              <a:ext uri="{FF2B5EF4-FFF2-40B4-BE49-F238E27FC236}">
                <a16:creationId xmlns:a16="http://schemas.microsoft.com/office/drawing/2014/main" id="{9F47FB6F-2670-2983-D5E1-98CF5C8EAE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5965" y="543899"/>
            <a:ext cx="8496000" cy="5770201"/>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3DB6CF-B337-4132-2510-989A3859BB7E}"/>
              </a:ext>
            </a:extLst>
          </p:cNvPr>
          <p:cNvSpPr txBox="1"/>
          <p:nvPr/>
        </p:nvSpPr>
        <p:spPr>
          <a:xfrm>
            <a:off x="406017" y="2664823"/>
            <a:ext cx="2286000" cy="2677656"/>
          </a:xfrm>
          <a:prstGeom prst="rect">
            <a:avLst/>
          </a:prstGeom>
          <a:noFill/>
        </p:spPr>
        <p:txBody>
          <a:bodyPr wrap="square" rtlCol="0">
            <a:spAutoFit/>
          </a:bodyPr>
          <a:lstStyle/>
          <a:p>
            <a:r>
              <a:rPr lang="fr-FR" sz="2400" b="1" dirty="0">
                <a:solidFill>
                  <a:srgbClr val="FFFF00"/>
                </a:solidFill>
              </a:rPr>
              <a:t>Dimanche à Cordoue sur les berges du Guadalquivir, par Rafael Romero Barros (1884).</a:t>
            </a:r>
          </a:p>
        </p:txBody>
      </p:sp>
    </p:spTree>
    <p:extLst>
      <p:ext uri="{BB962C8B-B14F-4D97-AF65-F5344CB8AC3E}">
        <p14:creationId xmlns:p14="http://schemas.microsoft.com/office/powerpoint/2010/main" val="19484155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8E31C332-FE55-8C4D-AD9E-D54052EA42D8}"/>
            </a:ext>
          </a:extLst>
        </p:cNvPr>
        <p:cNvGrpSpPr/>
        <p:nvPr/>
      </p:nvGrpSpPr>
      <p:grpSpPr>
        <a:xfrm>
          <a:off x="0" y="0"/>
          <a:ext cx="0" cy="0"/>
          <a:chOff x="0" y="0"/>
          <a:chExt cx="0" cy="0"/>
        </a:xfrm>
      </p:grpSpPr>
      <p:pic>
        <p:nvPicPr>
          <p:cNvPr id="3" name="Image 2" descr="Une image contenant plein air, ciel, bâtiment, voie&#10;&#10;Le contenu généré par l’IA peut être incorrect.">
            <a:extLst>
              <a:ext uri="{FF2B5EF4-FFF2-40B4-BE49-F238E27FC236}">
                <a16:creationId xmlns:a16="http://schemas.microsoft.com/office/drawing/2014/main" id="{4A6B89E4-E24D-1A7F-E566-23ABFA2DD6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302" y="3226605"/>
            <a:ext cx="4572000" cy="3042067"/>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78E2A3-9A4C-83AE-3458-936B5D0D92BE}"/>
              </a:ext>
            </a:extLst>
          </p:cNvPr>
          <p:cNvSpPr txBox="1"/>
          <p:nvPr/>
        </p:nvSpPr>
        <p:spPr>
          <a:xfrm>
            <a:off x="5867131" y="4516805"/>
            <a:ext cx="5159829" cy="461665"/>
          </a:xfrm>
          <a:prstGeom prst="rect">
            <a:avLst/>
          </a:prstGeom>
          <a:noFill/>
        </p:spPr>
        <p:txBody>
          <a:bodyPr wrap="square" rtlCol="0">
            <a:spAutoFit/>
          </a:bodyPr>
          <a:lstStyle/>
          <a:p>
            <a:r>
              <a:rPr lang="fr-FR" sz="2400" b="1" dirty="0">
                <a:solidFill>
                  <a:srgbClr val="FFFF00"/>
                </a:solidFill>
              </a:rPr>
              <a:t>Visiter Cordoue  à suivre</a:t>
            </a:r>
          </a:p>
        </p:txBody>
      </p:sp>
      <p:pic>
        <p:nvPicPr>
          <p:cNvPr id="6" name="Image 5" descr="Une image contenant plein air, bâtiment, fenêtre, ruelle&#10;&#10;Le contenu généré par l’IA peut être incorrect.">
            <a:extLst>
              <a:ext uri="{FF2B5EF4-FFF2-40B4-BE49-F238E27FC236}">
                <a16:creationId xmlns:a16="http://schemas.microsoft.com/office/drawing/2014/main" id="{791C4207-237D-5BC5-FD60-DA39CC889B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6698" y="589327"/>
            <a:ext cx="4368000" cy="327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71870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EDC647A6-D5C6-19FB-B552-A61239C1B908}"/>
            </a:ext>
          </a:extLst>
        </p:cNvPr>
        <p:cNvGrpSpPr/>
        <p:nvPr/>
      </p:nvGrpSpPr>
      <p:grpSpPr>
        <a:xfrm>
          <a:off x="0" y="0"/>
          <a:ext cx="0" cy="0"/>
          <a:chOff x="0" y="0"/>
          <a:chExt cx="0" cy="0"/>
        </a:xfrm>
      </p:grpSpPr>
      <p:pic>
        <p:nvPicPr>
          <p:cNvPr id="3" name="Image 2" descr="Une image contenant bâtiment, plein air, arbre, plante&#10;&#10;Le contenu généré par l’IA peut être incorrect.">
            <a:extLst>
              <a:ext uri="{FF2B5EF4-FFF2-40B4-BE49-F238E27FC236}">
                <a16:creationId xmlns:a16="http://schemas.microsoft.com/office/drawing/2014/main" id="{7A127B12-B6B4-D92B-9FE8-691D374ABD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3745" y="1709373"/>
            <a:ext cx="4680000" cy="3116945"/>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bâtiment, ruelle&#10;&#10;Le contenu généré par l’IA peut être incorrect.">
            <a:extLst>
              <a:ext uri="{FF2B5EF4-FFF2-40B4-BE49-F238E27FC236}">
                <a16:creationId xmlns:a16="http://schemas.microsoft.com/office/drawing/2014/main" id="{10FF8DD9-6E17-0A98-E589-B9BC4A8E2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7638" y="518687"/>
            <a:ext cx="3888000" cy="5820626"/>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955402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D6EEA54-32CF-39D5-C00B-9FADDB8751D5}"/>
            </a:ext>
          </a:extLst>
        </p:cNvPr>
        <p:cNvGrpSpPr/>
        <p:nvPr/>
      </p:nvGrpSpPr>
      <p:grpSpPr>
        <a:xfrm>
          <a:off x="0" y="0"/>
          <a:ext cx="0" cy="0"/>
          <a:chOff x="0" y="0"/>
          <a:chExt cx="0" cy="0"/>
        </a:xfrm>
      </p:grpSpPr>
      <p:pic>
        <p:nvPicPr>
          <p:cNvPr id="3" name="Image 2" descr="Une image contenant plein air, bâtiment, ruelle, voie&#10;&#10;Le contenu généré par l’IA peut être incorrect.">
            <a:extLst>
              <a:ext uri="{FF2B5EF4-FFF2-40B4-BE49-F238E27FC236}">
                <a16:creationId xmlns:a16="http://schemas.microsoft.com/office/drawing/2014/main" id="{4305CF0E-296E-E806-5198-67CF8C4C2A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456" y="953000"/>
            <a:ext cx="2844000" cy="5056000"/>
          </a:xfrm>
          <a:prstGeom prst="rect">
            <a:avLst/>
          </a:prstGeom>
          <a:ln w="228600" cap="sq" cmpd="thickThin">
            <a:solidFill>
              <a:srgbClr val="FFFF00"/>
            </a:solidFill>
            <a:prstDash val="solid"/>
            <a:miter lim="800000"/>
          </a:ln>
          <a:effectLst>
            <a:innerShdw blurRad="76200">
              <a:srgbClr val="000000"/>
            </a:innerShdw>
          </a:effectLst>
        </p:spPr>
      </p:pic>
      <p:pic>
        <p:nvPicPr>
          <p:cNvPr id="7" name="Image 6" descr="Une image contenant plein air, fenêtre, bâtiment, rue&#10;&#10;Le contenu généré par l’IA peut être incorrect.">
            <a:extLst>
              <a:ext uri="{FF2B5EF4-FFF2-40B4-BE49-F238E27FC236}">
                <a16:creationId xmlns:a16="http://schemas.microsoft.com/office/drawing/2014/main" id="{605E409A-BBE1-41BB-064E-9908CB8389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70531" y="979000"/>
            <a:ext cx="3342510" cy="5004000"/>
          </a:xfrm>
          <a:prstGeom prst="rect">
            <a:avLst/>
          </a:prstGeom>
          <a:ln w="228600" cap="sq" cmpd="thickThin">
            <a:solidFill>
              <a:srgbClr val="FFFF00"/>
            </a:solidFill>
            <a:prstDash val="solid"/>
            <a:miter lim="800000"/>
          </a:ln>
          <a:effectLst>
            <a:innerShdw blurRad="76200">
              <a:srgbClr val="000000"/>
            </a:innerShdw>
          </a:effectLst>
        </p:spPr>
      </p:pic>
      <p:pic>
        <p:nvPicPr>
          <p:cNvPr id="9" name="Image 8" descr="Une image contenant plein air, bâtiment, fenêtre, ruelle&#10;&#10;Le contenu généré par l’IA peut être incorrect.">
            <a:extLst>
              <a:ext uri="{FF2B5EF4-FFF2-40B4-BE49-F238E27FC236}">
                <a16:creationId xmlns:a16="http://schemas.microsoft.com/office/drawing/2014/main" id="{AB3E7A33-0200-4663-A39F-EC68B7E776C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34493" y="1809000"/>
            <a:ext cx="4320000" cy="324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063351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C52564A2-BAB6-50A1-8C64-66F4F037CD59}"/>
            </a:ext>
          </a:extLst>
        </p:cNvPr>
        <p:cNvGrpSpPr/>
        <p:nvPr/>
      </p:nvGrpSpPr>
      <p:grpSpPr>
        <a:xfrm>
          <a:off x="0" y="0"/>
          <a:ext cx="0" cy="0"/>
          <a:chOff x="0" y="0"/>
          <a:chExt cx="0" cy="0"/>
        </a:xfrm>
      </p:grpSpPr>
      <p:pic>
        <p:nvPicPr>
          <p:cNvPr id="3" name="Image 2" descr="Une image contenant plein air, ciel, bâtiment, paysage&#10;&#10;Le contenu généré par l’IA peut être incorrect.">
            <a:extLst>
              <a:ext uri="{FF2B5EF4-FFF2-40B4-BE49-F238E27FC236}">
                <a16:creationId xmlns:a16="http://schemas.microsoft.com/office/drawing/2014/main" id="{A2BBEA72-52CA-AE9B-BC36-E203BD5D0D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4320" y="3429000"/>
            <a:ext cx="5796000" cy="3039487"/>
          </a:xfrm>
          <a:prstGeom prst="rect">
            <a:avLst/>
          </a:prstGeom>
          <a:ln w="228600" cap="sq" cmpd="thickThin">
            <a:solidFill>
              <a:schemeClr val="tx1"/>
            </a:solidFill>
            <a:prstDash val="solid"/>
            <a:miter lim="800000"/>
          </a:ln>
          <a:effectLst>
            <a:innerShdw blurRad="76200">
              <a:srgbClr val="000000"/>
            </a:innerShdw>
          </a:effectLst>
        </p:spPr>
      </p:pic>
      <p:pic>
        <p:nvPicPr>
          <p:cNvPr id="5" name="Image 4" descr="Une image contenant plein air, ciel, bâtiment, voie&#10;&#10;Le contenu généré par l’IA peut être incorrect.">
            <a:extLst>
              <a:ext uri="{FF2B5EF4-FFF2-40B4-BE49-F238E27FC236}">
                <a16:creationId xmlns:a16="http://schemas.microsoft.com/office/drawing/2014/main" id="{F49DBBE2-1058-4B7F-F1C5-1F7E7897E1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5158" y="382371"/>
            <a:ext cx="4382522" cy="2916000"/>
          </a:xfrm>
          <a:prstGeom prst="rect">
            <a:avLst/>
          </a:prstGeom>
          <a:ln w="228600" cap="sq" cmpd="thickThin">
            <a:solidFill>
              <a:schemeClr val="tx1"/>
            </a:solidFill>
            <a:prstDash val="solid"/>
            <a:miter lim="800000"/>
          </a:ln>
          <a:effectLst>
            <a:innerShdw blurRad="76200">
              <a:srgbClr val="000000"/>
            </a:innerShdw>
          </a:effectLst>
        </p:spPr>
      </p:pic>
    </p:spTree>
    <p:extLst>
      <p:ext uri="{BB962C8B-B14F-4D97-AF65-F5344CB8AC3E}">
        <p14:creationId xmlns:p14="http://schemas.microsoft.com/office/powerpoint/2010/main" val="4284212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6D612797-779B-184D-7035-690FC7E03681}"/>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CB8ED52D-2185-D6DA-50E1-AD718F573A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349" y="512072"/>
            <a:ext cx="4752000" cy="3161821"/>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habits, personne, chaussures, plein air&#10;&#10;Le contenu généré par l’IA peut être incorrect.">
            <a:extLst>
              <a:ext uri="{FF2B5EF4-FFF2-40B4-BE49-F238E27FC236}">
                <a16:creationId xmlns:a16="http://schemas.microsoft.com/office/drawing/2014/main" id="{0FCE09CC-D169-9E66-F425-ED059488CF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78651" y="3429000"/>
            <a:ext cx="4356000" cy="2905392"/>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897943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E622FA6C-845A-A90F-C8F6-15EFB65ED46B}"/>
            </a:ext>
          </a:extLst>
        </p:cNvPr>
        <p:cNvGrpSpPr/>
        <p:nvPr/>
      </p:nvGrpSpPr>
      <p:grpSpPr>
        <a:xfrm>
          <a:off x="0" y="0"/>
          <a:ext cx="0" cy="0"/>
          <a:chOff x="0" y="0"/>
          <a:chExt cx="0" cy="0"/>
        </a:xfrm>
      </p:grpSpPr>
      <p:pic>
        <p:nvPicPr>
          <p:cNvPr id="3" name="Image 2" descr="Une image contenant nuage, ciel, bâtiment, plein air&#10;&#10;Le contenu généré par l’IA peut être incorrect.">
            <a:extLst>
              <a:ext uri="{FF2B5EF4-FFF2-40B4-BE49-F238E27FC236}">
                <a16:creationId xmlns:a16="http://schemas.microsoft.com/office/drawing/2014/main" id="{9294C947-2B46-80EC-C588-633AE627BA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2873830"/>
            <a:ext cx="4512000" cy="3384000"/>
          </a:xfrm>
          <a:prstGeom prst="rect">
            <a:avLst/>
          </a:prstGeom>
          <a:ln w="228600" cap="sq" cmpd="thickThin">
            <a:solidFill>
              <a:schemeClr val="accent2"/>
            </a:solidFill>
            <a:prstDash val="solid"/>
            <a:miter lim="800000"/>
          </a:ln>
          <a:effectLst>
            <a:innerShdw blurRad="76200">
              <a:srgbClr val="000000"/>
            </a:innerShdw>
          </a:effectLst>
        </p:spPr>
      </p:pic>
      <p:pic>
        <p:nvPicPr>
          <p:cNvPr id="5" name="Image 4" descr="Une image contenant plein air, ciel, nuage, bâtiment&#10;&#10;Le contenu généré par l’IA peut être incorrect.">
            <a:extLst>
              <a:ext uri="{FF2B5EF4-FFF2-40B4-BE49-F238E27FC236}">
                <a16:creationId xmlns:a16="http://schemas.microsoft.com/office/drawing/2014/main" id="{C848286E-D0AC-E90F-00DB-B5A7710434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0400" y="614006"/>
            <a:ext cx="4032000" cy="3024000"/>
          </a:xfrm>
          <a:prstGeom prst="rect">
            <a:avLst/>
          </a:prstGeom>
          <a:ln w="2286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4182288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D919ABDD-B3B9-B233-F66A-670E8016AAC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191ED0C-8CEB-5EB6-A69A-A0F8524B28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1039" y="587830"/>
            <a:ext cx="4608000" cy="345600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descr="Une image contenant plein air, ciel, nuage, bâtiment&#10;&#10;Le contenu généré par l’IA peut être incorrect.">
            <a:extLst>
              <a:ext uri="{FF2B5EF4-FFF2-40B4-BE49-F238E27FC236}">
                <a16:creationId xmlns:a16="http://schemas.microsoft.com/office/drawing/2014/main" id="{A2FEC782-3C05-34A4-20C2-B3C0B07A78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2962" y="2873829"/>
            <a:ext cx="4608000" cy="3456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6262483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1BDB18F9-B5DC-729B-C53B-E7CA3437CC30}"/>
            </a:ext>
          </a:extLst>
        </p:cNvPr>
        <p:cNvGrpSpPr/>
        <p:nvPr/>
      </p:nvGrpSpPr>
      <p:grpSpPr>
        <a:xfrm>
          <a:off x="0" y="0"/>
          <a:ext cx="0" cy="0"/>
          <a:chOff x="0" y="0"/>
          <a:chExt cx="0" cy="0"/>
        </a:xfrm>
      </p:grpSpPr>
      <p:pic>
        <p:nvPicPr>
          <p:cNvPr id="3" name="Image 2" descr="Une image contenant bâtiment, plein air, voie, rue&#10;&#10;Le contenu généré par l’IA peut être incorrect.">
            <a:extLst>
              <a:ext uri="{FF2B5EF4-FFF2-40B4-BE49-F238E27FC236}">
                <a16:creationId xmlns:a16="http://schemas.microsoft.com/office/drawing/2014/main" id="{300D1007-5250-FAB7-9F12-BD07FBD6D3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4285" y="2952207"/>
            <a:ext cx="4512000" cy="3384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plante, bâtiment, cour&#10;&#10;Le contenu généré par l’IA peut être incorrect.">
            <a:extLst>
              <a:ext uri="{FF2B5EF4-FFF2-40B4-BE49-F238E27FC236}">
                <a16:creationId xmlns:a16="http://schemas.microsoft.com/office/drawing/2014/main" id="{2C41EF14-80DC-C4B2-76EC-DE63E334B8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5717" y="522515"/>
            <a:ext cx="4464000" cy="3348000"/>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564955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4749D-45D5-9599-848C-E12FE1D42428}"/>
            </a:ext>
          </a:extLst>
        </p:cNvPr>
        <p:cNvGrpSpPr/>
        <p:nvPr/>
      </p:nvGrpSpPr>
      <p:grpSpPr>
        <a:xfrm>
          <a:off x="0" y="0"/>
          <a:ext cx="0" cy="0"/>
          <a:chOff x="0" y="0"/>
          <a:chExt cx="0" cy="0"/>
        </a:xfrm>
      </p:grpSpPr>
      <p:pic>
        <p:nvPicPr>
          <p:cNvPr id="3" name="Image 2" descr="Une image contenant art, statue, bâtiment, intérieur&#10;&#10;Le contenu généré par l’IA peut être incorrect.">
            <a:extLst>
              <a:ext uri="{FF2B5EF4-FFF2-40B4-BE49-F238E27FC236}">
                <a16:creationId xmlns:a16="http://schemas.microsoft.com/office/drawing/2014/main" id="{7942474C-CBFC-D159-2E6D-8248ACE7D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2662" y="574766"/>
            <a:ext cx="4512000" cy="3384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bâtiment, art, Symétrie, sanctuaire&#10;&#10;Le contenu généré par l’IA peut être incorrect.">
            <a:extLst>
              <a:ext uri="{FF2B5EF4-FFF2-40B4-BE49-F238E27FC236}">
                <a16:creationId xmlns:a16="http://schemas.microsoft.com/office/drawing/2014/main" id="{4B953244-F9D8-9F0F-B143-3CC709DC3D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9338" y="3082835"/>
            <a:ext cx="4320000" cy="324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809876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DD227-950C-D888-384E-9DC22F28BAA6}"/>
            </a:ext>
          </a:extLst>
        </p:cNvPr>
        <p:cNvGrpSpPr/>
        <p:nvPr/>
      </p:nvGrpSpPr>
      <p:grpSpPr>
        <a:xfrm>
          <a:off x="0" y="0"/>
          <a:ext cx="0" cy="0"/>
          <a:chOff x="0" y="0"/>
          <a:chExt cx="0" cy="0"/>
        </a:xfrm>
      </p:grpSpPr>
      <p:pic>
        <p:nvPicPr>
          <p:cNvPr id="3" name="Image 2" descr="Une image contenant jardin, cour, plante, Hacienda&#10;&#10;Le contenu généré par l’IA peut être incorrect.">
            <a:extLst>
              <a:ext uri="{FF2B5EF4-FFF2-40B4-BE49-F238E27FC236}">
                <a16:creationId xmlns:a16="http://schemas.microsoft.com/office/drawing/2014/main" id="{761058B1-EC66-7D33-FDBC-FFBE23F25A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816" y="640080"/>
            <a:ext cx="7860681" cy="5220000"/>
          </a:xfrm>
          <a:prstGeom prst="rect">
            <a:avLst/>
          </a:prstGeom>
          <a:ln w="53975">
            <a:solidFill>
              <a:srgbClr val="FFFF00"/>
            </a:solidFill>
            <a:prstDash val="sysDash"/>
          </a:ln>
        </p:spPr>
      </p:pic>
      <p:sp>
        <p:nvSpPr>
          <p:cNvPr id="6" name="ZoneTexte 5">
            <a:extLst>
              <a:ext uri="{FF2B5EF4-FFF2-40B4-BE49-F238E27FC236}">
                <a16:creationId xmlns:a16="http://schemas.microsoft.com/office/drawing/2014/main" id="{5E895689-78B6-C552-DBC4-D232B12542DF}"/>
              </a:ext>
            </a:extLst>
          </p:cNvPr>
          <p:cNvSpPr txBox="1"/>
          <p:nvPr/>
        </p:nvSpPr>
        <p:spPr>
          <a:xfrm>
            <a:off x="1123407" y="5802421"/>
            <a:ext cx="7471954" cy="830997"/>
          </a:xfrm>
          <a:prstGeom prst="rect">
            <a:avLst/>
          </a:prstGeom>
          <a:noFill/>
        </p:spPr>
        <p:txBody>
          <a:bodyPr wrap="square" rtlCol="0">
            <a:spAutoFit/>
          </a:bodyPr>
          <a:lstStyle/>
          <a:p>
            <a:r>
              <a:rPr lang="fr-FR" sz="2400" b="1" dirty="0">
                <a:solidFill>
                  <a:srgbClr val="FFFF00"/>
                </a:solidFill>
              </a:rPr>
              <a:t>Le Palais de Viana, le Jardin botanique royal et le zoo de l’ancienne capitale d’Andalousie</a:t>
            </a:r>
          </a:p>
        </p:txBody>
      </p:sp>
      <p:sp>
        <p:nvSpPr>
          <p:cNvPr id="7" name="ZoneTexte 6">
            <a:extLst>
              <a:ext uri="{FF2B5EF4-FFF2-40B4-BE49-F238E27FC236}">
                <a16:creationId xmlns:a16="http://schemas.microsoft.com/office/drawing/2014/main" id="{B9D18717-FEF7-F29A-B82C-7E94894B3E1C}"/>
              </a:ext>
            </a:extLst>
          </p:cNvPr>
          <p:cNvSpPr txBox="1"/>
          <p:nvPr/>
        </p:nvSpPr>
        <p:spPr>
          <a:xfrm>
            <a:off x="169816" y="178415"/>
            <a:ext cx="8843555" cy="461665"/>
          </a:xfrm>
          <a:prstGeom prst="rect">
            <a:avLst/>
          </a:prstGeom>
          <a:noFill/>
        </p:spPr>
        <p:txBody>
          <a:bodyPr wrap="square" rtlCol="0">
            <a:spAutoFit/>
          </a:bodyPr>
          <a:lstStyle/>
          <a:p>
            <a:r>
              <a:rPr lang="fr-FR" sz="2400" b="1" dirty="0">
                <a:solidFill>
                  <a:srgbClr val="FFFF00"/>
                </a:solidFill>
              </a:rPr>
              <a:t>Lorient Vous A Présenté Sue Une Suggestion De </a:t>
            </a:r>
            <a:r>
              <a:rPr lang="fr-FR" sz="2400" b="1" dirty="0" err="1">
                <a:solidFill>
                  <a:srgbClr val="FFFF00"/>
                </a:solidFill>
              </a:rPr>
              <a:t>JackDidier</a:t>
            </a:r>
            <a:endParaRPr lang="fr-FR" sz="2400" b="1" dirty="0">
              <a:solidFill>
                <a:srgbClr val="FFFF00"/>
              </a:solidFill>
            </a:endParaRPr>
          </a:p>
        </p:txBody>
      </p:sp>
      <p:sp>
        <p:nvSpPr>
          <p:cNvPr id="8" name="ZoneTexte 7">
            <a:extLst>
              <a:ext uri="{FF2B5EF4-FFF2-40B4-BE49-F238E27FC236}">
                <a16:creationId xmlns:a16="http://schemas.microsoft.com/office/drawing/2014/main" id="{62D633FE-46C9-A133-3836-5A90E92400D4}"/>
              </a:ext>
            </a:extLst>
          </p:cNvPr>
          <p:cNvSpPr txBox="1"/>
          <p:nvPr/>
        </p:nvSpPr>
        <p:spPr>
          <a:xfrm>
            <a:off x="8412480" y="224582"/>
            <a:ext cx="3779520" cy="830997"/>
          </a:xfrm>
          <a:prstGeom prst="rect">
            <a:avLst/>
          </a:prstGeom>
          <a:noFill/>
        </p:spPr>
        <p:txBody>
          <a:bodyPr wrap="square" rtlCol="0">
            <a:spAutoFit/>
          </a:bodyPr>
          <a:lstStyle/>
          <a:p>
            <a:r>
              <a:rPr lang="fr-FR" sz="2400" b="1" dirty="0">
                <a:solidFill>
                  <a:srgbClr val="FFFF00"/>
                </a:solidFill>
              </a:rPr>
              <a:t>La Ville De Cordoue Espagne</a:t>
            </a:r>
          </a:p>
        </p:txBody>
      </p:sp>
      <p:sp>
        <p:nvSpPr>
          <p:cNvPr id="9" name="ZoneTexte 8">
            <a:extLst>
              <a:ext uri="{FF2B5EF4-FFF2-40B4-BE49-F238E27FC236}">
                <a16:creationId xmlns:a16="http://schemas.microsoft.com/office/drawing/2014/main" id="{7E56B658-943D-0156-4AC7-640ECB070995}"/>
              </a:ext>
            </a:extLst>
          </p:cNvPr>
          <p:cNvSpPr txBox="1"/>
          <p:nvPr/>
        </p:nvSpPr>
        <p:spPr>
          <a:xfrm>
            <a:off x="8503920" y="2168434"/>
            <a:ext cx="3579223"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10" name="ZoneTexte 9">
            <a:extLst>
              <a:ext uri="{FF2B5EF4-FFF2-40B4-BE49-F238E27FC236}">
                <a16:creationId xmlns:a16="http://schemas.microsoft.com/office/drawing/2014/main" id="{7F813F7A-5A2B-9D4C-8286-2A99E3857183}"/>
              </a:ext>
            </a:extLst>
          </p:cNvPr>
          <p:cNvSpPr txBox="1"/>
          <p:nvPr/>
        </p:nvSpPr>
        <p:spPr>
          <a:xfrm>
            <a:off x="9679577" y="3429000"/>
            <a:ext cx="3413760"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953443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TotalTime>
  <Words>457</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2025-02-13T05:43:50Z</dcterms:created>
  <dcterms:modified xsi:type="dcterms:W3CDTF">2025-02-13T09:20:06Z</dcterms:modified>
</cp:coreProperties>
</file>