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59" r:id="rId3"/>
    <p:sldId id="260" r:id="rId4"/>
    <p:sldId id="269" r:id="rId5"/>
    <p:sldId id="261" r:id="rId6"/>
    <p:sldId id="275" r:id="rId7"/>
    <p:sldId id="262" r:id="rId8"/>
    <p:sldId id="276" r:id="rId9"/>
    <p:sldId id="263" r:id="rId10"/>
    <p:sldId id="277" r:id="rId11"/>
    <p:sldId id="264" r:id="rId12"/>
    <p:sldId id="271" r:id="rId13"/>
    <p:sldId id="279" r:id="rId14"/>
    <p:sldId id="265" r:id="rId15"/>
    <p:sldId id="278" r:id="rId16"/>
    <p:sldId id="267" r:id="rId17"/>
    <p:sldId id="266" r:id="rId18"/>
    <p:sldId id="270" r:id="rId19"/>
    <p:sldId id="268" r:id="rId20"/>
    <p:sldId id="280" r:id="rId21"/>
    <p:sldId id="281" r:id="rId22"/>
    <p:sldId id="282" r:id="rId23"/>
    <p:sldId id="283" r:id="rId24"/>
    <p:sldId id="272" r:id="rId25"/>
    <p:sldId id="285" r:id="rId26"/>
    <p:sldId id="284" r:id="rId27"/>
    <p:sldId id="306" r:id="rId28"/>
    <p:sldId id="288" r:id="rId29"/>
    <p:sldId id="286" r:id="rId30"/>
    <p:sldId id="289" r:id="rId31"/>
    <p:sldId id="290" r:id="rId32"/>
    <p:sldId id="291" r:id="rId33"/>
    <p:sldId id="287" r:id="rId34"/>
    <p:sldId id="292" r:id="rId35"/>
    <p:sldId id="294" r:id="rId36"/>
    <p:sldId id="293" r:id="rId37"/>
    <p:sldId id="295" r:id="rId38"/>
    <p:sldId id="296" r:id="rId39"/>
    <p:sldId id="297" r:id="rId40"/>
    <p:sldId id="273" r:id="rId41"/>
    <p:sldId id="298" r:id="rId42"/>
    <p:sldId id="299" r:id="rId43"/>
    <p:sldId id="300" r:id="rId44"/>
    <p:sldId id="301" r:id="rId45"/>
    <p:sldId id="304" r:id="rId46"/>
    <p:sldId id="305" r:id="rId47"/>
    <p:sldId id="258" r:id="rId4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8lqge4U6eP1/jY+kS/9iwA==" hashData="9B/wqIGqSgFbHxQT3MVn/krSNYTC8Y0BweErGlCls/K9hQ08zyQAFKwGQK4ZW5Qu99x12LmYklWYcfjoJIrcb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7" autoAdjust="0"/>
    <p:restoredTop sz="94660"/>
  </p:normalViewPr>
  <p:slideViewPr>
    <p:cSldViewPr snapToGrid="0">
      <p:cViewPr varScale="1">
        <p:scale>
          <a:sx n="115" d="100"/>
          <a:sy n="115" d="100"/>
        </p:scale>
        <p:origin x="3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83362FC6-EC34-4FC1-B02B-96A392652647}" type="datetimeFigureOut">
              <a:rPr lang="fr-FR" smtClean="0"/>
              <a:t>14/02/2025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31833C-A478-41D2-9BD5-E17AB5AD9DA1}" type="slidenum">
              <a:rPr lang="fr-FR" smtClean="0"/>
              <a:t>‹N°›</a:t>
            </a:fld>
            <a:endParaRPr lang="fr-FR"/>
          </a:p>
        </p:txBody>
      </p:sp>
    </p:spTree>
    <p:extLst>
      <p:ext uri="{BB962C8B-B14F-4D97-AF65-F5344CB8AC3E}">
        <p14:creationId xmlns:p14="http://schemas.microsoft.com/office/powerpoint/2010/main" val="2680557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3362FC6-EC34-4FC1-B02B-96A392652647}" type="datetimeFigureOut">
              <a:rPr lang="fr-FR" smtClean="0"/>
              <a:t>14/02/2025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31833C-A478-41D2-9BD5-E17AB5AD9DA1}" type="slidenum">
              <a:rPr lang="fr-FR" smtClean="0"/>
              <a:t>‹N°›</a:t>
            </a:fld>
            <a:endParaRPr lang="fr-FR"/>
          </a:p>
        </p:txBody>
      </p:sp>
    </p:spTree>
    <p:extLst>
      <p:ext uri="{BB962C8B-B14F-4D97-AF65-F5344CB8AC3E}">
        <p14:creationId xmlns:p14="http://schemas.microsoft.com/office/powerpoint/2010/main" val="943076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3362FC6-EC34-4FC1-B02B-96A392652647}" type="datetimeFigureOut">
              <a:rPr lang="fr-FR" smtClean="0"/>
              <a:t>14/02/2025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31833C-A478-41D2-9BD5-E17AB5AD9DA1}" type="slidenum">
              <a:rPr lang="fr-FR" smtClean="0"/>
              <a:t>‹N°›</a:t>
            </a:fld>
            <a:endParaRPr lang="fr-FR"/>
          </a:p>
        </p:txBody>
      </p:sp>
    </p:spTree>
    <p:extLst>
      <p:ext uri="{BB962C8B-B14F-4D97-AF65-F5344CB8AC3E}">
        <p14:creationId xmlns:p14="http://schemas.microsoft.com/office/powerpoint/2010/main" val="12184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3362FC6-EC34-4FC1-B02B-96A392652647}" type="datetimeFigureOut">
              <a:rPr lang="fr-FR" smtClean="0"/>
              <a:t>14/02/2025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31833C-A478-41D2-9BD5-E17AB5AD9DA1}" type="slidenum">
              <a:rPr lang="fr-FR" smtClean="0"/>
              <a:t>‹N°›</a:t>
            </a:fld>
            <a:endParaRPr lang="fr-FR"/>
          </a:p>
        </p:txBody>
      </p:sp>
    </p:spTree>
    <p:extLst>
      <p:ext uri="{BB962C8B-B14F-4D97-AF65-F5344CB8AC3E}">
        <p14:creationId xmlns:p14="http://schemas.microsoft.com/office/powerpoint/2010/main" val="2508872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83362FC6-EC34-4FC1-B02B-96A392652647}" type="datetimeFigureOut">
              <a:rPr lang="fr-FR" smtClean="0"/>
              <a:t>14/02/2025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31833C-A478-41D2-9BD5-E17AB5AD9DA1}" type="slidenum">
              <a:rPr lang="fr-FR" smtClean="0"/>
              <a:t>‹N°›</a:t>
            </a:fld>
            <a:endParaRPr lang="fr-FR"/>
          </a:p>
        </p:txBody>
      </p:sp>
    </p:spTree>
    <p:extLst>
      <p:ext uri="{BB962C8B-B14F-4D97-AF65-F5344CB8AC3E}">
        <p14:creationId xmlns:p14="http://schemas.microsoft.com/office/powerpoint/2010/main" val="3806204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3362FC6-EC34-4FC1-B02B-96A392652647}" type="datetimeFigureOut">
              <a:rPr lang="fr-FR" smtClean="0"/>
              <a:t>14/02/2025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731833C-A478-41D2-9BD5-E17AB5AD9DA1}" type="slidenum">
              <a:rPr lang="fr-FR" smtClean="0"/>
              <a:t>‹N°›</a:t>
            </a:fld>
            <a:endParaRPr lang="fr-FR"/>
          </a:p>
        </p:txBody>
      </p:sp>
    </p:spTree>
    <p:extLst>
      <p:ext uri="{BB962C8B-B14F-4D97-AF65-F5344CB8AC3E}">
        <p14:creationId xmlns:p14="http://schemas.microsoft.com/office/powerpoint/2010/main" val="1521694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3362FC6-EC34-4FC1-B02B-96A392652647}" type="datetimeFigureOut">
              <a:rPr lang="fr-FR" smtClean="0"/>
              <a:t>14/02/2025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731833C-A478-41D2-9BD5-E17AB5AD9DA1}" type="slidenum">
              <a:rPr lang="fr-FR" smtClean="0"/>
              <a:t>‹N°›</a:t>
            </a:fld>
            <a:endParaRPr lang="fr-FR"/>
          </a:p>
        </p:txBody>
      </p:sp>
    </p:spTree>
    <p:extLst>
      <p:ext uri="{BB962C8B-B14F-4D97-AF65-F5344CB8AC3E}">
        <p14:creationId xmlns:p14="http://schemas.microsoft.com/office/powerpoint/2010/main" val="3215623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83362FC6-EC34-4FC1-B02B-96A392652647}" type="datetimeFigureOut">
              <a:rPr lang="fr-FR" smtClean="0"/>
              <a:t>14/02/2025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731833C-A478-41D2-9BD5-E17AB5AD9DA1}" type="slidenum">
              <a:rPr lang="fr-FR" smtClean="0"/>
              <a:t>‹N°›</a:t>
            </a:fld>
            <a:endParaRPr lang="fr-FR"/>
          </a:p>
        </p:txBody>
      </p:sp>
    </p:spTree>
    <p:extLst>
      <p:ext uri="{BB962C8B-B14F-4D97-AF65-F5344CB8AC3E}">
        <p14:creationId xmlns:p14="http://schemas.microsoft.com/office/powerpoint/2010/main" val="3297995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3362FC6-EC34-4FC1-B02B-96A392652647}" type="datetimeFigureOut">
              <a:rPr lang="fr-FR" smtClean="0"/>
              <a:t>14/02/2025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731833C-A478-41D2-9BD5-E17AB5AD9DA1}" type="slidenum">
              <a:rPr lang="fr-FR" smtClean="0"/>
              <a:t>‹N°›</a:t>
            </a:fld>
            <a:endParaRPr lang="fr-FR"/>
          </a:p>
        </p:txBody>
      </p:sp>
    </p:spTree>
    <p:extLst>
      <p:ext uri="{BB962C8B-B14F-4D97-AF65-F5344CB8AC3E}">
        <p14:creationId xmlns:p14="http://schemas.microsoft.com/office/powerpoint/2010/main" val="3850382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83362FC6-EC34-4FC1-B02B-96A392652647}" type="datetimeFigureOut">
              <a:rPr lang="fr-FR" smtClean="0"/>
              <a:t>14/02/2025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731833C-A478-41D2-9BD5-E17AB5AD9DA1}" type="slidenum">
              <a:rPr lang="fr-FR" smtClean="0"/>
              <a:t>‹N°›</a:t>
            </a:fld>
            <a:endParaRPr lang="fr-FR"/>
          </a:p>
        </p:txBody>
      </p:sp>
    </p:spTree>
    <p:extLst>
      <p:ext uri="{BB962C8B-B14F-4D97-AF65-F5344CB8AC3E}">
        <p14:creationId xmlns:p14="http://schemas.microsoft.com/office/powerpoint/2010/main" val="2469668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83362FC6-EC34-4FC1-B02B-96A392652647}" type="datetimeFigureOut">
              <a:rPr lang="fr-FR" smtClean="0"/>
              <a:t>14/02/2025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731833C-A478-41D2-9BD5-E17AB5AD9DA1}" type="slidenum">
              <a:rPr lang="fr-FR" smtClean="0"/>
              <a:t>‹N°›</a:t>
            </a:fld>
            <a:endParaRPr lang="fr-FR"/>
          </a:p>
        </p:txBody>
      </p:sp>
    </p:spTree>
    <p:extLst>
      <p:ext uri="{BB962C8B-B14F-4D97-AF65-F5344CB8AC3E}">
        <p14:creationId xmlns:p14="http://schemas.microsoft.com/office/powerpoint/2010/main" val="3316791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362FC6-EC34-4FC1-B02B-96A392652647}" type="datetimeFigureOut">
              <a:rPr lang="fr-FR" smtClean="0"/>
              <a:t>14/02/2025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31833C-A478-41D2-9BD5-E17AB5AD9DA1}" type="slidenum">
              <a:rPr lang="fr-FR" smtClean="0"/>
              <a:t>‹N°›</a:t>
            </a:fld>
            <a:endParaRPr lang="fr-FR"/>
          </a:p>
        </p:txBody>
      </p:sp>
    </p:spTree>
    <p:extLst>
      <p:ext uri="{BB962C8B-B14F-4D97-AF65-F5344CB8AC3E}">
        <p14:creationId xmlns:p14="http://schemas.microsoft.com/office/powerpoint/2010/main" val="933065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1.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hyperlink" Target="http://gallica.bnf.fr/iiif/ark:/12148/bpt6k4623184r/f1/4399.557463773068,1936.6336695021582,2018.5160384279461,1086.0781834061136/381,205/0/native.jpg"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gallica.bnf.fr/ark:/12148/bpt6k4623011h/f3.item" TargetMode="External"/><Relationship Id="rId5" Type="http://schemas.openxmlformats.org/officeDocument/2006/relationships/hyperlink" Target="https://gallica.bnf.fr/ark:/12148/bpt6k4623011h/f3.item" TargetMode="Externa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hyperlink" Target="https://gallica.bnf.fr/ark:/12148/bpt6k46235525/f3.item" TargetMode="Externa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gallica.bnf.fr/ark:/12148/bpt6k46238348/f1.image" TargetMode="External"/><Relationship Id="rId5" Type="http://schemas.openxmlformats.org/officeDocument/2006/relationships/hyperlink" Target="https://gallica.bnf.fr/ark:/12148/bpt6k46238615/f1.image.zoom" TargetMode="External"/><Relationship Id="rId4" Type="http://schemas.openxmlformats.org/officeDocument/2006/relationships/hyperlink" Target="https://gallica.bnf.fr/services/engine/search/sru?operation=searchRetrieve&amp;exactSearch=false&amp;collapsing=false&amp;version=1.2&amp;query=%28gallica%20adj%20%22bpt6k46238348%22%20or%20gallica%20adj%20%22bpt6k46238615%22%20%29" TargetMode="Externa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gallica.bnf.fr/iiif/ark:/12148/bpt6k46241738/f6/3824.1343344155816,696.3766233766241,2947.4545454545455,1804.5640074211506/637,390/0/native.jpg" TargetMode="External"/><Relationship Id="rId4" Type="http://schemas.openxmlformats.org/officeDocument/2006/relationships/hyperlink" Target="https://gallica.bnf.fr/selections/fr/html/cartes/cartes-du-tour-de-france-cycliste-de-1903-1914" TargetMode="Externa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hyperlink" Target="https://gallica.bnf.fr/ark:/12148/bpt6k4625753w/f3.item"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gallica.bnf.fr/ark:/12148/bpt6k4625707n/f1.image" TargetMode="External"/><Relationship Id="rId5" Type="http://schemas.openxmlformats.org/officeDocument/2006/relationships/hyperlink" Target="https://gallica.bnf.fr/services/engine/search/sru?operation=searchRetrieve&amp;exactSearch=false&amp;collapsing=false&amp;version=1.2&amp;query=%28gallica%20adj%20%22bpt6k4625753w%22%20or%20gallica%20adj%20%22bpt6k4625707n%22%20%29" TargetMode="Externa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gallica.bnf.fr/ark:/12148/bpt6k46015164/f9.item" TargetMode="External"/><Relationship Id="rId5" Type="http://schemas.openxmlformats.org/officeDocument/2006/relationships/hyperlink" Target="https://gallica.bnf.fr/ark:/12148/bpt6k46305016/f1.image.zoom" TargetMode="External"/><Relationship Id="rId4" Type="http://schemas.openxmlformats.org/officeDocument/2006/relationships/hyperlink" Target="https://gallica.bnf.fr/services/engine/search/sru?operation=searchRetrieve&amp;exactSearch=false&amp;collapsing=false&amp;version=1.2&amp;query=%28gallica%20adj%20%22bpt6k46305016%22%20or%20gallica%20adj%20%22bpt6k46015164%22%20%29" TargetMode="Externa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hyperlink" Target="https://gallica.bnf.fr/selections/fr/html/cartes/cartes-du-tour-de-france-cycliste-de-1903-1914" TargetMode="Externa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gallica.bnf.fr/iiif/ark:/12148/bpt6k46263013/f3/3312.203624173616,3753.5638307352933,1038.1880976709426,526.8675038097131/601,305/0/native.jpg" TargetMode="External"/><Relationship Id="rId5" Type="http://schemas.openxmlformats.org/officeDocument/2006/relationships/hyperlink" Target="https://gallica.bnf.fr/ark:/12148/btv1b53230719s/f1.planchecontact" TargetMode="Externa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hyperlink" Target="http://gallica.bnf.fr/ark:/12148/bpt6k4626530h/f1.image" TargetMode="External"/><Relationship Id="rId4" Type="http://schemas.openxmlformats.org/officeDocument/2006/relationships/hyperlink" Target="https://gallica.bnf.fr/ark:/12148/bpt6k4626530h/f1.image" TargetMode="Externa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8" Type="http://schemas.openxmlformats.org/officeDocument/2006/relationships/hyperlink" Target="https://gallica.bnf.fr/selections/fr/html/cartes/cartes-du-tour-de-france-cycliste-de-1919-1929?mode=desktop" TargetMode="External"/><Relationship Id="rId13" Type="http://schemas.openxmlformats.org/officeDocument/2006/relationships/hyperlink" Target="https://gallica.bnf.fr/accueil/fr/html/le-tour-de-france-de-gallica-etape-18-izoard" TargetMode="External"/><Relationship Id="rId3" Type="http://schemas.microsoft.com/office/2007/relationships/hdphoto" Target="../media/hdphoto3.wdp"/><Relationship Id="rId7" Type="http://schemas.openxmlformats.org/officeDocument/2006/relationships/hyperlink" Target="https://gallica.bnf.fr/ark:/12148/cb38728672j/date" TargetMode="External"/><Relationship Id="rId12" Type="http://schemas.openxmlformats.org/officeDocument/2006/relationships/hyperlink" Target="https://gallica.bnf.fr/ark:/12148/bpt6k9790393p/f4.item.zoom"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gallica.bnf.fr/ark:/12148/bpt6k65253061/f8.item" TargetMode="External"/><Relationship Id="rId11" Type="http://schemas.openxmlformats.org/officeDocument/2006/relationships/hyperlink" Target="https://gallica.bnf.fr/ark:/12148/bpt6k97903928/f7.item" TargetMode="External"/><Relationship Id="rId5" Type="http://schemas.openxmlformats.org/officeDocument/2006/relationships/hyperlink" Target="https://gallica.bnf.fr/accueil/fr/html/eugene-christophe-premier-maillot-jaune" TargetMode="External"/><Relationship Id="rId10" Type="http://schemas.openxmlformats.org/officeDocument/2006/relationships/hyperlink" Target="https://gallica.bnf.fr/ark:/12148/bpt6k4628963w/f1.item.zoom" TargetMode="External"/><Relationship Id="rId4" Type="http://schemas.openxmlformats.org/officeDocument/2006/relationships/hyperlink" Target="https://gallica.bnf.fr/ark:/12148/bpt6k4628417x/f1.image.zoom" TargetMode="External"/><Relationship Id="rId9" Type="http://schemas.openxmlformats.org/officeDocument/2006/relationships/hyperlink" Target="https://gallica.bnf.fr/services/engine/search/sru?operation=searchRetrieve&amp;exactSearch=false&amp;collapsing=false&amp;version=1.2&amp;query=%28%28%28gallica%20adj%20%22bpt6k9790393p%22%20or%20gallica%20adj%20%22bpt6k97903928%22%20%29%20or%20gallica%20adj%20%22bpt6k4628963w%22%20%29%20or%20gallica%20adj%20%22bpt6k4628967j%22%20%29%20and%20%28dc.type%20all%20%22fascicule%22%29"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gallica.bnf.fr/ark:/12148/bpt6k605794c/f1.image" TargetMode="External"/><Relationship Id="rId13" Type="http://schemas.openxmlformats.org/officeDocument/2006/relationships/hyperlink" Target="https://gallica.bnf.fr/iiif/ark:/12148/bpt6k4684078n/f2/5028.88428506253,4049.339400556602,896.0798552066499,243.02422808303754/778,211/0/native.jpg" TargetMode="External"/><Relationship Id="rId3" Type="http://schemas.microsoft.com/office/2007/relationships/hdphoto" Target="../media/hdphoto3.wdp"/><Relationship Id="rId7" Type="http://schemas.openxmlformats.org/officeDocument/2006/relationships/hyperlink" Target="https://gallica.bnf.fr/ark:/12148/bpt6k4962321/f1.image" TargetMode="External"/><Relationship Id="rId12" Type="http://schemas.openxmlformats.org/officeDocument/2006/relationships/hyperlink" Target="https://gallica.bnf.fr/services/engine/search/sru?operation=searchRetrieve&amp;exactSearch=false&amp;collapsing=false&amp;version=1.2&amp;query=%28gallica%20adj%20%22bpt6k9787963h%22%20or%20gallica%20adj%20%22bpt6k4603304v%22%20%29%20and%20%28dc.type%20all%20%22fascicule%22%29"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gallica.bnf.fr/ark:/12148/bpt6k9790555p/f5.item" TargetMode="External"/><Relationship Id="rId11" Type="http://schemas.openxmlformats.org/officeDocument/2006/relationships/hyperlink" Target="https://gallica.bnf.fr/ark:/12148/bpt6k4685024d/f3.image" TargetMode="External"/><Relationship Id="rId5" Type="http://schemas.openxmlformats.org/officeDocument/2006/relationships/hyperlink" Target="https://gallica.bnf.fr/ark:/12148/bpt6k46293241/f1.item" TargetMode="External"/><Relationship Id="rId10" Type="http://schemas.openxmlformats.org/officeDocument/2006/relationships/hyperlink" Target="https://gallica.bnf.fr/ark:/12148/bpt6k97884848/f2.item" TargetMode="External"/><Relationship Id="rId4" Type="http://schemas.openxmlformats.org/officeDocument/2006/relationships/hyperlink" Target="https://gallica.bnf.fr/services/engine/search/sru?operation=searchRetrieve&amp;exactSearch=false&amp;collapsing=false&amp;version=1.2&amp;query=%28gallica%20adj%20%22bpt6k9790555p%22%20or%20gallica%20adj%20%22bpt6k46293241%22%20%29%20and%20%28dc.type%20all%20%22fascicule%22%29" TargetMode="External"/><Relationship Id="rId9" Type="http://schemas.openxmlformats.org/officeDocument/2006/relationships/hyperlink" Target="https://gallica.bnf.fr/services/engine/search/sru?operation=searchRetrieve&amp;exactSearch=false&amp;collapsing=false&amp;version=1.2&amp;query=%28gallica%20adj%20%22bpt6k4685024d%22%20or%20gallica%20adj%20%22bpt6k97884848%22%20%29%20and%20%28dc.type%20all%20%22fascicule%22%29"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hyperlink" Target="https://gallica.bnf.fr/ark:/12148/bpt6k97956241/f13.item" TargetMode="External"/><Relationship Id="rId3" Type="http://schemas.microsoft.com/office/2007/relationships/hdphoto" Target="../media/hdphoto3.wdp"/><Relationship Id="rId7" Type="http://schemas.openxmlformats.org/officeDocument/2006/relationships/hyperlink" Target="https://gallica.bnf.fr/ark:/12148/bpt6k9797990p/f2.item"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gallica.bnf.fr/ark:/12148/bpt6k4761090v/f1.image" TargetMode="External"/><Relationship Id="rId5" Type="http://schemas.openxmlformats.org/officeDocument/2006/relationships/hyperlink" Target="https://gallica.bnf.fr/services/engine/search/sru?operation=searchRetrieve&amp;exactSearch=false&amp;collapsing=false&amp;version=1.2&amp;query=%28gallica%20adj%20%22bpt6k4761090v%22%20or%20gallica%20adj%20%22bpt6k9797990p%22%20%29%20and%20%28dc.type%20all%20%22fascicule%22%29" TargetMode="External"/><Relationship Id="rId4" Type="http://schemas.openxmlformats.org/officeDocument/2006/relationships/hyperlink" Target="https://gallica.bnf.fr/ark:/12148/bpt6k4607575v/f6.item" TargetMode="External"/><Relationship Id="rId9" Type="http://schemas.openxmlformats.org/officeDocument/2006/relationships/hyperlink" Target="https://gallica.bnf.fr/ark:/12148/bpt6k9796262n/f2.item"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gallica.bnf.fr/ark:/12148/bpt6k5507547h/f17.item" TargetMode="External"/><Relationship Id="rId3" Type="http://schemas.microsoft.com/office/2007/relationships/hdphoto" Target="../media/hdphoto3.wdp"/><Relationship Id="rId7" Type="http://schemas.openxmlformats.org/officeDocument/2006/relationships/hyperlink" Target="https://gallica.bnf.fr/ark:/12148/bpt6k9796602r/f2.item"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gallica.bnf.fr/services/engine/search/sru?operation=searchRetrieve&amp;exactSearch=false&amp;collapsing=false&amp;version=1.2&amp;query=%28gallica%20adj%20%22bpt6k9796602r%22%20or%20gallica%20adj%20%22bpt6k5507547h%22%20%29%20and%20%28dc.type%20all%20%22fascicule%22%29" TargetMode="External"/><Relationship Id="rId11" Type="http://schemas.openxmlformats.org/officeDocument/2006/relationships/hyperlink" Target="https://gallica.bnf.fr/iiif/ark:/12148/bpt6k4634531k/f3/1101.8494058753395,1479.582986920356,877.9443485892018,810.1120037754661/453,418/0/native" TargetMode="External"/><Relationship Id="rId5" Type="http://schemas.openxmlformats.org/officeDocument/2006/relationships/hyperlink" Target="https://gallica.bnf.fr/ark:/12148/bpt6k9796262n/f2.item" TargetMode="External"/><Relationship Id="rId10" Type="http://schemas.openxmlformats.org/officeDocument/2006/relationships/hyperlink" Target="https://gallica.bnf.fr/services/engine/search/sru?operation=searchRetrieve&amp;exactSearch=false&amp;collapsing=false&amp;version=1.2&amp;query=%28%28%28%28%28gallica%20adj%20%22btv1b532330015%22%20or%20gallica%20adj%20%22bd6t556721b%22%20%29%20or%20gallica%20adj%20%22bd6t5561043%22%20%29%20or%20gallica%20adj%20%22bpt6k718152n%22%20%29%20or%20gallica%20adj%20%22bpt6k97960671%22%20%29%20or%20gallica%20adj%20%22bpt6k5510000g%22%20%29" TargetMode="External"/><Relationship Id="rId4" Type="http://schemas.openxmlformats.org/officeDocument/2006/relationships/hyperlink" Target="https://gallica.bnf.fr/ark:/12148/bpt6k9797910n/f4.item" TargetMode="External"/><Relationship Id="rId9" Type="http://schemas.openxmlformats.org/officeDocument/2006/relationships/hyperlink" Target="https://gallica.bnf.fr/services/engine/search/sru?operation=searchRetrieve&amp;exactSearch=false&amp;collapsing=false&amp;version=1.2&amp;query=%28gallica%20adj%20%22bpt6k97974543%22%20or%20gallica%20adj%20%22bpt6k4634160x%22%20%29%20and%20%28dc.type%20all%20%22fascicule%22%29"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gallica.bnf.fr/services/engine/search/sru?operation=searchRetrieve&amp;exactSearch=false&amp;collapsing=true&amp;version=1.2&amp;query=%28%28gallica%20adj%20%22bpt6k47655984%22%20or%20gallica%20adj%20%22bpt6k97978851%22%20%29%20or%20gallica%20adj%20%22bpt6k4154962v%22%20%29" TargetMode="External"/><Relationship Id="rId13" Type="http://schemas.openxmlformats.org/officeDocument/2006/relationships/hyperlink" Target="https://gallica.bnf.fr/accueil/fr/html/le-tour-de-france-de-gallica-etape-18-briancon" TargetMode="External"/><Relationship Id="rId3" Type="http://schemas.microsoft.com/office/2007/relationships/hdphoto" Target="../media/hdphoto3.wdp"/><Relationship Id="rId7" Type="http://schemas.openxmlformats.org/officeDocument/2006/relationships/hyperlink" Target="https://gallica.bnf.fr/ark:/12148/bpt6k9797929r/f8.item" TargetMode="External"/><Relationship Id="rId12" Type="http://schemas.openxmlformats.org/officeDocument/2006/relationships/hyperlink" Target="https://gallica.bnf.fr/services/engine/search/sru?operation=searchRetrieve&amp;exactSearch=false&amp;collapsing=true&amp;version=1.2&amp;query=%28%28gallica%20adj%20%22bpt6k3493109%22%20or%20gallica%20adj%20%22bpt6k46351533%22%20%29%20or%20gallica%20adj%20%22bpt6k9795512g%22%20%29" TargetMode="External"/><Relationship Id="rId2" Type="http://schemas.openxmlformats.org/officeDocument/2006/relationships/image" Target="../media/image5.png"/><Relationship Id="rId16" Type="http://schemas.openxmlformats.org/officeDocument/2006/relationships/hyperlink" Target="https://gallica.bnf.fr/ark:/12148/bpt6k3493109/f6.image" TargetMode="External"/><Relationship Id="rId1" Type="http://schemas.openxmlformats.org/officeDocument/2006/relationships/slideLayout" Target="../slideLayouts/slideLayout7.xml"/><Relationship Id="rId6" Type="http://schemas.openxmlformats.org/officeDocument/2006/relationships/hyperlink" Target="https://gallica.bnf.fr/ark:/12148/bpt6k61302837/f6.item" TargetMode="External"/><Relationship Id="rId11" Type="http://schemas.openxmlformats.org/officeDocument/2006/relationships/hyperlink" Target="https://gallica.bnf.fr/ark:/12148/bpt6k47655984/f7.image" TargetMode="External"/><Relationship Id="rId5" Type="http://schemas.openxmlformats.org/officeDocument/2006/relationships/hyperlink" Target="https://gallica.bnf.fr/ark:/12148/bpt6k9797981q/f6.item" TargetMode="External"/><Relationship Id="rId15" Type="http://schemas.openxmlformats.org/officeDocument/2006/relationships/hyperlink" Target="https://gallica.bnf.fr/ark:/12148/bpt6k9795512g/f6.item" TargetMode="External"/><Relationship Id="rId10" Type="http://schemas.openxmlformats.org/officeDocument/2006/relationships/hyperlink" Target="https://gallica.bnf.fr/ark:/12148/bpt6k97978851/f6.item" TargetMode="External"/><Relationship Id="rId4" Type="http://schemas.openxmlformats.org/officeDocument/2006/relationships/hyperlink" Target="https://gallica.bnf.fr/services/engine/search/sru?operation=searchRetrieve&amp;exactSearch=false&amp;collapsing=false&amp;version=1.2&amp;query=%28gallica%20adj%20%22bpt6k61302837%22%20or%20gallica%20adj%20%22bpt6k9797981q%22%20%29" TargetMode="External"/><Relationship Id="rId9" Type="http://schemas.openxmlformats.org/officeDocument/2006/relationships/hyperlink" Target="https://gallica.bnf.fr/ark:/12148/bpt6k4154962v/f7.item" TargetMode="External"/><Relationship Id="rId14" Type="http://schemas.openxmlformats.org/officeDocument/2006/relationships/hyperlink" Target="https://gallica.bnf.fr/ark:/12148/bpt6k46351533/f4.item" TargetMode="Externa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g"/></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g"/></Relationships>
</file>

<file path=ppt/slides/_rels/slide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s://gallica.bnf.fr/ark:/12148/bpt6k46241894/f1.ite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8.jpg"/><Relationship Id="rId4" Type="http://schemas.openxmlformats.org/officeDocument/2006/relationships/image" Target="../media/image57.jpg"/></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9.gif"/></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63.gif"/><Relationship Id="rId5" Type="http://schemas.openxmlformats.org/officeDocument/2006/relationships/image" Target="../media/image62.gif"/><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gallica.bnf.fr/ark:/12148/bpt6k4626635x/f3.item"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hyperlink" Target="https://gallica.bnf.fr/selections/fr/html/cartes/cartes-du-tour-de-france-cycliste-de-1903-1914" TargetMode="Externa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4533" y1="25394" x2="47333" y2="31299"/>
                        <a14:foregroundMark x1="50000" y1="38386" x2="56667" y2="63386"/>
                        <a14:foregroundMark x1="57200" y1="72244" x2="55200" y2="95669"/>
                        <a14:foregroundMark x1="39067" y1="98819" x2="267" y2="98228"/>
                        <a14:foregroundMark x1="400" y1="23819" x2="1067" y2="94882"/>
                        <a14:foregroundMark x1="27733" y1="33268" x2="33600" y2="50394"/>
                        <a14:foregroundMark x1="31333" y1="37992" x2="35200" y2="38583"/>
                        <a14:foregroundMark x1="23600" y1="43701" x2="23600" y2="43504"/>
                        <a14:foregroundMark x1="22133" y1="54724" x2="22133" y2="54724"/>
                        <a14:foregroundMark x1="39600" y1="59843" x2="39600" y2="59843"/>
                        <a14:foregroundMark x1="42533" y1="61024" x2="42533" y2="61024"/>
                        <a14:foregroundMark x1="44267" y1="83071" x2="44267" y2="83071"/>
                        <a14:foregroundMark x1="67200" y1="72638" x2="67200" y2="72638"/>
                        <a14:foregroundMark x1="11067" y1="31102" x2="11067" y2="31102"/>
                        <a14:foregroundMark x1="14000" y1="31693" x2="14000" y2="31693"/>
                        <a14:foregroundMark x1="22667" y1="42913" x2="22667" y2="42913"/>
                        <a14:foregroundMark x1="18800" y1="53937" x2="18800" y2="53937"/>
                        <a14:foregroundMark x1="15600" y1="49213" x2="15600" y2="49213"/>
                        <a14:foregroundMark x1="19067" y1="53150" x2="19067" y2="53150"/>
                        <a14:foregroundMark x1="21200" y1="42126" x2="21200" y2="42126"/>
                      </a14:backgroundRemoval>
                    </a14:imgEffect>
                  </a14:imgLayer>
                </a14:imgProps>
              </a:ext>
              <a:ext uri="{28A0092B-C50C-407E-A947-70E740481C1C}">
                <a14:useLocalDpi xmlns:a14="http://schemas.microsoft.com/office/drawing/2010/main" val="0"/>
              </a:ext>
            </a:extLst>
          </a:blip>
          <a:stretch>
            <a:fillRect/>
          </a:stretch>
        </p:blipFill>
        <p:spPr>
          <a:xfrm>
            <a:off x="-2" y="-1"/>
            <a:ext cx="12192001" cy="6827520"/>
          </a:xfrm>
          <a:prstGeom prst="rect">
            <a:avLst/>
          </a:prstGeom>
        </p:spPr>
      </p:pic>
      <p:sp>
        <p:nvSpPr>
          <p:cNvPr id="3" name="ZoneTexte 2"/>
          <p:cNvSpPr txBox="1"/>
          <p:nvPr/>
        </p:nvSpPr>
        <p:spPr>
          <a:xfrm>
            <a:off x="4165600" y="3568700"/>
            <a:ext cx="1574800" cy="1200329"/>
          </a:xfrm>
          <a:prstGeom prst="rect">
            <a:avLst/>
          </a:prstGeom>
          <a:solidFill>
            <a:schemeClr val="bg1"/>
          </a:solidFill>
        </p:spPr>
        <p:txBody>
          <a:bodyPr wrap="square" rtlCol="0">
            <a:spAutoFit/>
          </a:bodyPr>
          <a:lstStyle/>
          <a:p>
            <a:r>
              <a:rPr lang="fr-FR" sz="7200" b="1" dirty="0" smtClean="0">
                <a:latin typeface="Freestyle Script" panose="030804020302050B0404" pitchFamily="66" charset="0"/>
              </a:rPr>
              <a:t>1953</a:t>
            </a:r>
            <a:endParaRPr lang="fr-FR" sz="7200" b="1" dirty="0">
              <a:latin typeface="Freestyle Script" panose="030804020302050B0404" pitchFamily="66" charset="0"/>
            </a:endParaRPr>
          </a:p>
        </p:txBody>
      </p:sp>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1476" y="4611624"/>
            <a:ext cx="1656000" cy="1842589"/>
          </a:xfrm>
          <a:prstGeom prst="rect">
            <a:avLst/>
          </a:prstGeom>
        </p:spPr>
      </p:pic>
      <p:pic>
        <p:nvPicPr>
          <p:cNvPr id="5" name="Laccordéon du Tour de France; Maillot jaune (128kbit_A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198" y="2442557"/>
            <a:ext cx="609600" cy="609600"/>
          </a:xfrm>
          <a:prstGeom prst="rect">
            <a:avLst/>
          </a:prstGeom>
        </p:spPr>
      </p:pic>
      <p:pic>
        <p:nvPicPr>
          <p:cNvPr id="6" name="Image 5"/>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 uri="{28A0092B-C50C-407E-A947-70E740481C1C}">
                <a14:useLocalDpi xmlns:a14="http://schemas.microsoft.com/office/drawing/2010/main" val="0"/>
              </a:ext>
            </a:extLst>
          </a:blip>
          <a:stretch>
            <a:fillRect/>
          </a:stretch>
        </p:blipFill>
        <p:spPr>
          <a:xfrm>
            <a:off x="7199947" y="1166553"/>
            <a:ext cx="3095625" cy="1981200"/>
          </a:xfrm>
          <a:prstGeom prst="rect">
            <a:avLst/>
          </a:prstGeom>
          <a:effectLst>
            <a:softEdge rad="127000"/>
          </a:effectLst>
        </p:spPr>
      </p:pic>
    </p:spTree>
    <p:extLst>
      <p:ext uri="{BB962C8B-B14F-4D97-AF65-F5344CB8AC3E}">
        <p14:creationId xmlns:p14="http://schemas.microsoft.com/office/powerpoint/2010/main" val="341036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238" y="186486"/>
            <a:ext cx="5904762" cy="6485714"/>
          </a:xfrm>
          <a:prstGeom prst="rect">
            <a:avLst/>
          </a:prstGeom>
        </p:spPr>
      </p:pic>
      <p:sp>
        <p:nvSpPr>
          <p:cNvPr id="4" name="Rectangle 3"/>
          <p:cNvSpPr/>
          <p:nvPr/>
        </p:nvSpPr>
        <p:spPr>
          <a:xfrm>
            <a:off x="6591300" y="1491484"/>
            <a:ext cx="5334000" cy="4524315"/>
          </a:xfrm>
          <a:prstGeom prst="rect">
            <a:avLst/>
          </a:prstGeom>
        </p:spPr>
        <p:txBody>
          <a:bodyPr wrap="square">
            <a:spAutoFit/>
          </a:bodyPr>
          <a:lstStyle/>
          <a:p>
            <a:r>
              <a:rPr lang="fr-FR" b="1" dirty="0">
                <a:solidFill>
                  <a:srgbClr val="000000"/>
                </a:solidFill>
                <a:latin typeface="Roboto" panose="02000000000000000000" pitchFamily="2" charset="0"/>
                <a:hlinkClick r:id="rId5" tooltip="1906 - 4e édition du Tour de France (nouvelle fenêtre)"/>
              </a:rPr>
              <a:t>1906 - 4e édition du Tour de </a:t>
            </a:r>
            <a:r>
              <a:rPr lang="fr-FR" b="1" dirty="0" smtClean="0">
                <a:solidFill>
                  <a:srgbClr val="000000"/>
                </a:solidFill>
                <a:latin typeface="Roboto" panose="02000000000000000000" pitchFamily="2" charset="0"/>
                <a:hlinkClick r:id="rId5" tooltip="1906 - 4e édition du Tour de France (nouvelle fenêtre)"/>
              </a:rPr>
              <a:t>France</a:t>
            </a:r>
          </a:p>
          <a:p>
            <a:endParaRPr lang="fr-FR" b="1" dirty="0">
              <a:solidFill>
                <a:srgbClr val="000000"/>
              </a:solidFill>
              <a:latin typeface="Roboto" panose="02000000000000000000" pitchFamily="2" charset="0"/>
              <a:hlinkClick r:id="rId5" tooltip="1906 - 4e édition du Tour de France (nouvelle fenêtre)"/>
            </a:endParaRPr>
          </a:p>
          <a:p>
            <a:r>
              <a:rPr lang="fr-FR" dirty="0">
                <a:solidFill>
                  <a:srgbClr val="000000"/>
                </a:solidFill>
                <a:latin typeface="roboto" panose="02000000000000000000" pitchFamily="2" charset="0"/>
              </a:rPr>
              <a:t>La </a:t>
            </a:r>
            <a:r>
              <a:rPr lang="fr-FR" u="sng" dirty="0">
                <a:solidFill>
                  <a:srgbClr val="000000"/>
                </a:solidFill>
                <a:latin typeface="roboto" panose="02000000000000000000" pitchFamily="2" charset="0"/>
                <a:hlinkClick r:id="rId6"/>
              </a:rPr>
              <a:t>carte-itinéraire de 1906</a:t>
            </a:r>
            <a:r>
              <a:rPr lang="fr-FR" dirty="0">
                <a:solidFill>
                  <a:srgbClr val="000000"/>
                </a:solidFill>
                <a:latin typeface="roboto" panose="02000000000000000000" pitchFamily="2" charset="0"/>
              </a:rPr>
              <a:t> dans L</a:t>
            </a:r>
            <a:r>
              <a:rPr lang="fr-FR" i="1" dirty="0">
                <a:solidFill>
                  <a:srgbClr val="000000"/>
                </a:solidFill>
                <a:latin typeface="roboto" panose="02000000000000000000" pitchFamily="2" charset="0"/>
              </a:rPr>
              <a:t>'Auto </a:t>
            </a:r>
            <a:r>
              <a:rPr lang="fr-FR" dirty="0">
                <a:solidFill>
                  <a:srgbClr val="000000"/>
                </a:solidFill>
                <a:latin typeface="roboto" panose="02000000000000000000" pitchFamily="2" charset="0"/>
              </a:rPr>
              <a:t>est une carte comparative juxtaposant les itinéraires des éditions 1904, 1905 et 1906, à l’aide d’un jeu de lignes pointillés relativement lisible. Plus visible est le passage par la ville de Metz, alors en Alsace-Lorraine. Le Tour de France fait vraiment « Le tour de la France » dans la première décennie du XX</a:t>
            </a:r>
            <a:r>
              <a:rPr lang="fr-FR" baseline="30000" dirty="0">
                <a:solidFill>
                  <a:srgbClr val="000000"/>
                </a:solidFill>
                <a:latin typeface="roboto" panose="02000000000000000000" pitchFamily="2" charset="0"/>
              </a:rPr>
              <a:t>e </a:t>
            </a:r>
            <a:r>
              <a:rPr lang="fr-FR" dirty="0">
                <a:solidFill>
                  <a:srgbClr val="000000"/>
                </a:solidFill>
                <a:latin typeface="roboto" panose="02000000000000000000" pitchFamily="2" charset="0"/>
              </a:rPr>
              <a:t>siècle et </a:t>
            </a:r>
            <a:r>
              <a:rPr lang="fr-FR" i="1" dirty="0">
                <a:solidFill>
                  <a:srgbClr val="000000"/>
                </a:solidFill>
                <a:latin typeface="roboto" panose="02000000000000000000" pitchFamily="2" charset="0"/>
              </a:rPr>
              <a:t>L’Auto</a:t>
            </a:r>
            <a:r>
              <a:rPr lang="fr-FR" dirty="0">
                <a:solidFill>
                  <a:srgbClr val="000000"/>
                </a:solidFill>
                <a:latin typeface="roboto" panose="02000000000000000000" pitchFamily="2" charset="0"/>
              </a:rPr>
              <a:t>, « journal apolitique » selon les dires répétés de </a:t>
            </a:r>
            <a:r>
              <a:rPr lang="fr-FR" dirty="0" err="1">
                <a:solidFill>
                  <a:srgbClr val="000000"/>
                </a:solidFill>
                <a:latin typeface="roboto" panose="02000000000000000000" pitchFamily="2" charset="0"/>
              </a:rPr>
              <a:t>Desgrange</a:t>
            </a:r>
            <a:r>
              <a:rPr lang="fr-FR" dirty="0">
                <a:solidFill>
                  <a:srgbClr val="000000"/>
                </a:solidFill>
                <a:latin typeface="roboto" panose="02000000000000000000" pitchFamily="2" charset="0"/>
              </a:rPr>
              <a:t>, n’hésite pas à longer les frontières, pour parfois les franchir, surtout si ce sont celles des « </a:t>
            </a:r>
            <a:r>
              <a:rPr lang="fr-FR" u="sng" dirty="0">
                <a:solidFill>
                  <a:srgbClr val="000000"/>
                </a:solidFill>
                <a:latin typeface="roboto" panose="02000000000000000000" pitchFamily="2" charset="0"/>
                <a:hlinkClick r:id="rId7"/>
              </a:rPr>
              <a:t>provinces perdues</a:t>
            </a:r>
            <a:r>
              <a:rPr lang="fr-FR" dirty="0">
                <a:solidFill>
                  <a:srgbClr val="000000"/>
                </a:solidFill>
                <a:latin typeface="roboto" panose="02000000000000000000" pitchFamily="2" charset="0"/>
              </a:rPr>
              <a:t> ». Le grimpeur français René Pottier roule l'ensemble des 4546 km, comme seulement 14 autres, et gagne son unique Tour.  </a:t>
            </a:r>
            <a:endParaRPr lang="fr-FR" b="0"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3205740872"/>
      </p:ext>
    </p:extLst>
  </p:cSld>
  <p:clrMapOvr>
    <a:masterClrMapping/>
  </p:clrMapOvr>
  <mc:AlternateContent xmlns:mc="http://schemas.openxmlformats.org/markup-compatibility/2006" xmlns:p14="http://schemas.microsoft.com/office/powerpoint/2010/main">
    <mc:Choice Requires="p14">
      <p:transition spd="slow" p14:dur="2000" advTm="31781"/>
    </mc:Choice>
    <mc:Fallback xmlns="">
      <p:transition spd="slow" advTm="3178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l="4893" t="6481" r="5157" b="6296"/>
          <a:stretch/>
        </p:blipFill>
        <p:spPr>
          <a:xfrm>
            <a:off x="253999" y="1397001"/>
            <a:ext cx="3744000" cy="5171335"/>
          </a:xfrm>
          <a:prstGeom prst="rect">
            <a:avLst/>
          </a:prstGeom>
        </p:spPr>
      </p:pic>
      <p:sp>
        <p:nvSpPr>
          <p:cNvPr id="6" name="ZoneTexte 5"/>
          <p:cNvSpPr txBox="1"/>
          <p:nvPr/>
        </p:nvSpPr>
        <p:spPr>
          <a:xfrm>
            <a:off x="1358900" y="406113"/>
            <a:ext cx="1054100" cy="584775"/>
          </a:xfrm>
          <a:prstGeom prst="rect">
            <a:avLst/>
          </a:prstGeom>
          <a:noFill/>
        </p:spPr>
        <p:txBody>
          <a:bodyPr wrap="square" rtlCol="0">
            <a:spAutoFit/>
          </a:bodyPr>
          <a:lstStyle/>
          <a:p>
            <a:r>
              <a:rPr lang="fr-FR" sz="3200" b="1" dirty="0" smtClean="0"/>
              <a:t>1906</a:t>
            </a:r>
            <a:endParaRPr lang="fr-FR" sz="3200" b="1" dirty="0"/>
          </a:p>
        </p:txBody>
      </p:sp>
      <p:pic>
        <p:nvPicPr>
          <p:cNvPr id="7" name="Image 6"/>
          <p:cNvPicPr>
            <a:picLocks noChangeAspect="1"/>
          </p:cNvPicPr>
          <p:nvPr/>
        </p:nvPicPr>
        <p:blipFill rotWithShape="1">
          <a:blip r:embed="rId5">
            <a:extLst>
              <a:ext uri="{28A0092B-C50C-407E-A947-70E740481C1C}">
                <a14:useLocalDpi xmlns:a14="http://schemas.microsoft.com/office/drawing/2010/main" val="0"/>
              </a:ext>
            </a:extLst>
          </a:blip>
          <a:srcRect l="2520" t="4630" r="6987" b="9074"/>
          <a:stretch/>
        </p:blipFill>
        <p:spPr>
          <a:xfrm>
            <a:off x="4837299" y="2399844"/>
            <a:ext cx="6444000" cy="4235409"/>
          </a:xfrm>
          <a:prstGeom prst="rect">
            <a:avLst/>
          </a:prstGeom>
        </p:spPr>
      </p:pic>
      <p:sp>
        <p:nvSpPr>
          <p:cNvPr id="8" name="Rectangle 7"/>
          <p:cNvSpPr/>
          <p:nvPr/>
        </p:nvSpPr>
        <p:spPr>
          <a:xfrm>
            <a:off x="4135722" y="221447"/>
            <a:ext cx="3698577" cy="369332"/>
          </a:xfrm>
          <a:prstGeom prst="rect">
            <a:avLst/>
          </a:prstGeom>
        </p:spPr>
        <p:txBody>
          <a:bodyPr wrap="none">
            <a:spAutoFit/>
          </a:bodyPr>
          <a:lstStyle/>
          <a:p>
            <a:r>
              <a:rPr lang="fr-FR" b="1" dirty="0"/>
              <a:t>Le peloton</a:t>
            </a:r>
            <a:r>
              <a:rPr lang="fr-FR" dirty="0"/>
              <a:t> : 82 partants - 14 arrivants</a:t>
            </a:r>
          </a:p>
        </p:txBody>
      </p:sp>
      <p:sp>
        <p:nvSpPr>
          <p:cNvPr id="9" name="Rectangle 8"/>
          <p:cNvSpPr/>
          <p:nvPr/>
        </p:nvSpPr>
        <p:spPr>
          <a:xfrm>
            <a:off x="4135722" y="529223"/>
            <a:ext cx="7497478" cy="1200329"/>
          </a:xfrm>
          <a:prstGeom prst="rect">
            <a:avLst/>
          </a:prstGeom>
        </p:spPr>
        <p:txBody>
          <a:bodyPr wrap="square">
            <a:spAutoFit/>
          </a:bodyPr>
          <a:lstStyle/>
          <a:p>
            <a:r>
              <a:rPr lang="fr-FR" b="1" dirty="0"/>
              <a:t>Classement final</a:t>
            </a:r>
            <a:r>
              <a:rPr lang="fr-FR" dirty="0"/>
              <a:t> : 1 Pottier, 2 </a:t>
            </a:r>
            <a:r>
              <a:rPr lang="fr-FR" dirty="0" err="1"/>
              <a:t>Passerieu</a:t>
            </a:r>
            <a:r>
              <a:rPr lang="fr-FR" dirty="0"/>
              <a:t>, 3 </a:t>
            </a:r>
            <a:r>
              <a:rPr lang="fr-FR" dirty="0" err="1"/>
              <a:t>Trousselier</a:t>
            </a:r>
            <a:r>
              <a:rPr lang="fr-FR" dirty="0"/>
              <a:t>, 4 Petit-Breton, 5 E. Georget, 6 </a:t>
            </a:r>
            <a:r>
              <a:rPr lang="fr-FR" dirty="0" err="1"/>
              <a:t>Catteau</a:t>
            </a:r>
            <a:r>
              <a:rPr lang="fr-FR" dirty="0"/>
              <a:t>, 7 E. </a:t>
            </a:r>
            <a:r>
              <a:rPr lang="fr-FR" dirty="0" err="1"/>
              <a:t>Wattelier</a:t>
            </a:r>
            <a:r>
              <a:rPr lang="fr-FR" dirty="0"/>
              <a:t>, 8 L. Georget, 9 Christophe, 10 A. </a:t>
            </a:r>
            <a:r>
              <a:rPr lang="fr-FR" dirty="0" err="1"/>
              <a:t>Wattelier</a:t>
            </a:r>
            <a:r>
              <a:rPr lang="fr-FR" dirty="0" smtClean="0"/>
              <a:t>.</a:t>
            </a:r>
          </a:p>
          <a:p>
            <a:r>
              <a:rPr lang="fr-FR" b="1" dirty="0"/>
              <a:t>L’événement</a:t>
            </a:r>
            <a:r>
              <a:rPr lang="fr-FR" dirty="0"/>
              <a:t> : nouveaux incidents provoqués par les semeurs de clous sur le </a:t>
            </a:r>
            <a:r>
              <a:rPr lang="fr-FR" dirty="0" smtClean="0"/>
              <a:t>parcours.</a:t>
            </a:r>
            <a:endParaRPr lang="fr-FR" dirty="0"/>
          </a:p>
        </p:txBody>
      </p:sp>
      <p:sp>
        <p:nvSpPr>
          <p:cNvPr id="10" name="Rectangle 9"/>
          <p:cNvSpPr/>
          <p:nvPr/>
        </p:nvSpPr>
        <p:spPr>
          <a:xfrm>
            <a:off x="4135722" y="1689388"/>
            <a:ext cx="7878478" cy="1138773"/>
          </a:xfrm>
          <a:prstGeom prst="rect">
            <a:avLst/>
          </a:prstGeom>
        </p:spPr>
        <p:txBody>
          <a:bodyPr wrap="square">
            <a:spAutoFit/>
          </a:bodyPr>
          <a:lstStyle/>
          <a:p>
            <a:r>
              <a:rPr lang="fr-FR" sz="1600" b="1" dirty="0">
                <a:latin typeface="Arial" panose="020B0604020202020204" pitchFamily="34" charset="0"/>
              </a:rPr>
              <a:t>René Pottier</a:t>
            </a:r>
            <a:r>
              <a:rPr lang="fr-FR" sz="1600" dirty="0">
                <a:solidFill>
                  <a:srgbClr val="1F1F1F"/>
                </a:solidFill>
                <a:latin typeface="Arial" panose="020B0604020202020204" pitchFamily="34" charset="0"/>
              </a:rPr>
              <a:t>, né le 6 juin 1879 à Moret-sur-Loing et mort le 25 janvier 1907 à Levallois-Perret, est un coureur cycliste français.</a:t>
            </a:r>
          </a:p>
          <a:p>
            <a:r>
              <a:rPr lang="fr-FR" dirty="0">
                <a:solidFill>
                  <a:srgbClr val="1F1F1F"/>
                </a:solidFill>
                <a:latin typeface="Arial" panose="020B0604020202020204" pitchFamily="34" charset="0"/>
              </a:rPr>
              <a:t/>
            </a:r>
            <a:br>
              <a:rPr lang="fr-FR" dirty="0">
                <a:solidFill>
                  <a:srgbClr val="1F1F1F"/>
                </a:solidFill>
                <a:latin typeface="Arial" panose="020B0604020202020204" pitchFamily="34" charset="0"/>
              </a:rPr>
            </a:br>
            <a:endParaRPr lang="fr-FR" dirty="0"/>
          </a:p>
        </p:txBody>
      </p:sp>
      <p:sp>
        <p:nvSpPr>
          <p:cNvPr id="11" name="ZoneTexte 10"/>
          <p:cNvSpPr txBox="1"/>
          <p:nvPr/>
        </p:nvSpPr>
        <p:spPr>
          <a:xfrm>
            <a:off x="368299" y="990888"/>
            <a:ext cx="3629699" cy="338554"/>
          </a:xfrm>
          <a:prstGeom prst="rect">
            <a:avLst/>
          </a:prstGeom>
          <a:noFill/>
        </p:spPr>
        <p:txBody>
          <a:bodyPr wrap="square" rtlCol="0">
            <a:spAutoFit/>
          </a:bodyPr>
          <a:lstStyle/>
          <a:p>
            <a:r>
              <a:rPr lang="fr-FR" sz="1600" b="1" dirty="0" smtClean="0"/>
              <a:t>Du 4 Juillet au </a:t>
            </a:r>
            <a:r>
              <a:rPr lang="fr-FR" sz="1600" b="1" dirty="0"/>
              <a:t>29 Juillet: </a:t>
            </a:r>
            <a:r>
              <a:rPr lang="fr-FR" sz="1600" b="1" dirty="0" smtClean="0"/>
              <a:t>4 637 </a:t>
            </a:r>
            <a:r>
              <a:rPr lang="fr-FR" sz="1600" b="1" dirty="0"/>
              <a:t>km</a:t>
            </a:r>
          </a:p>
        </p:txBody>
      </p:sp>
    </p:spTree>
    <p:extLst>
      <p:ext uri="{BB962C8B-B14F-4D97-AF65-F5344CB8AC3E}">
        <p14:creationId xmlns:p14="http://schemas.microsoft.com/office/powerpoint/2010/main" val="463873889"/>
      </p:ext>
    </p:extLst>
  </p:cSld>
  <p:clrMapOvr>
    <a:masterClrMapping/>
  </p:clrMapOvr>
  <mc:AlternateContent xmlns:mc="http://schemas.openxmlformats.org/markup-compatibility/2006" xmlns:p14="http://schemas.microsoft.com/office/powerpoint/2010/main">
    <mc:Choice Requires="p14">
      <p:transition spd="slow" p14:dur="2000" advTm="19748"/>
    </mc:Choice>
    <mc:Fallback xmlns="">
      <p:transition spd="slow" advTm="19748"/>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6654800" y="2149039"/>
            <a:ext cx="5156200" cy="3416320"/>
          </a:xfrm>
          <a:prstGeom prst="rect">
            <a:avLst/>
          </a:prstGeom>
        </p:spPr>
        <p:txBody>
          <a:bodyPr wrap="square">
            <a:spAutoFit/>
          </a:bodyPr>
          <a:lstStyle/>
          <a:p>
            <a:r>
              <a:rPr lang="fr-FR" b="1" dirty="0">
                <a:solidFill>
                  <a:srgbClr val="000000"/>
                </a:solidFill>
                <a:latin typeface="Roboto" panose="02000000000000000000" pitchFamily="2" charset="0"/>
                <a:hlinkClick r:id="rId4" tooltip="1907 – 5e édition du Tour de France  (nouvelle fenêtre)"/>
              </a:rPr>
              <a:t>1907 – 5e édition du Tour de </a:t>
            </a:r>
            <a:r>
              <a:rPr lang="fr-FR" b="1" dirty="0" smtClean="0">
                <a:solidFill>
                  <a:srgbClr val="000000"/>
                </a:solidFill>
                <a:latin typeface="Roboto" panose="02000000000000000000" pitchFamily="2" charset="0"/>
                <a:hlinkClick r:id="rId4" tooltip="1907 – 5e édition du Tour de France  (nouvelle fenêtre)"/>
              </a:rPr>
              <a:t>France</a:t>
            </a:r>
          </a:p>
          <a:p>
            <a:endParaRPr lang="fr-FR" b="1" dirty="0">
              <a:solidFill>
                <a:srgbClr val="000000"/>
              </a:solidFill>
              <a:latin typeface="Roboto" panose="02000000000000000000" pitchFamily="2" charset="0"/>
              <a:hlinkClick r:id="rId4" tooltip="1907 – 5e édition du Tour de France  (nouvelle fenêtre)"/>
            </a:endParaRPr>
          </a:p>
          <a:p>
            <a:r>
              <a:rPr lang="fr-FR" dirty="0">
                <a:solidFill>
                  <a:srgbClr val="000000"/>
                </a:solidFill>
                <a:latin typeface="roboto" panose="02000000000000000000" pitchFamily="2" charset="0"/>
              </a:rPr>
              <a:t>Le Tour 1907 ne passe plus seulement par Metz, il y fait étape. Une excursion inédite en Suisse est ensuite au programme. Le plus haut col est également une nouveauté : le Col de Porte (1324 mètres) situé dans le massif de la Chartreuse. La </a:t>
            </a:r>
            <a:r>
              <a:rPr lang="fr-FR" u="sng" dirty="0">
                <a:solidFill>
                  <a:srgbClr val="000000"/>
                </a:solidFill>
                <a:latin typeface="roboto" panose="02000000000000000000" pitchFamily="2" charset="0"/>
                <a:hlinkClick r:id="rId4"/>
              </a:rPr>
              <a:t>carte publiée dans </a:t>
            </a:r>
            <a:r>
              <a:rPr lang="fr-FR" i="1" u="sng" dirty="0">
                <a:solidFill>
                  <a:srgbClr val="000000"/>
                </a:solidFill>
                <a:latin typeface="roboto" panose="02000000000000000000" pitchFamily="2" charset="0"/>
                <a:hlinkClick r:id="rId4"/>
              </a:rPr>
              <a:t>L'Auto</a:t>
            </a:r>
            <a:r>
              <a:rPr lang="fr-FR" u="sng" dirty="0">
                <a:solidFill>
                  <a:srgbClr val="000000"/>
                </a:solidFill>
                <a:latin typeface="roboto" panose="02000000000000000000" pitchFamily="2" charset="0"/>
                <a:hlinkClick r:id="rId4"/>
              </a:rPr>
              <a:t> le 8 juillet</a:t>
            </a:r>
            <a:r>
              <a:rPr lang="fr-FR" dirty="0">
                <a:solidFill>
                  <a:srgbClr val="000000"/>
                </a:solidFill>
                <a:latin typeface="roboto" panose="02000000000000000000" pitchFamily="2" charset="0"/>
              </a:rPr>
              <a:t>, jour du départ, place en son centre les visages de trois favoris, mais c’est un autre moustachu qui s’impose, le Français Lucien Petit-Breton.</a:t>
            </a:r>
            <a:endParaRPr lang="fr-FR" b="0" i="0" dirty="0">
              <a:solidFill>
                <a:srgbClr val="000000"/>
              </a:solidFill>
              <a:effectLst/>
              <a:latin typeface="roboto" panose="02000000000000000000" pitchFamily="2" charset="0"/>
            </a:endParaRPr>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318" y="295186"/>
            <a:ext cx="5868000" cy="6268314"/>
          </a:xfrm>
          <a:prstGeom prst="rect">
            <a:avLst/>
          </a:prstGeom>
        </p:spPr>
      </p:pic>
    </p:spTree>
    <p:extLst>
      <p:ext uri="{BB962C8B-B14F-4D97-AF65-F5344CB8AC3E}">
        <p14:creationId xmlns:p14="http://schemas.microsoft.com/office/powerpoint/2010/main" val="2643072469"/>
      </p:ext>
    </p:extLst>
  </p:cSld>
  <p:clrMapOvr>
    <a:masterClrMapping/>
  </p:clrMapOvr>
  <mc:AlternateContent xmlns:mc="http://schemas.openxmlformats.org/markup-compatibility/2006" xmlns:p14="http://schemas.microsoft.com/office/powerpoint/2010/main">
    <mc:Choice Requires="p14">
      <p:transition spd="slow" p14:dur="2000" advTm="21496"/>
    </mc:Choice>
    <mc:Fallback xmlns="">
      <p:transition spd="slow" advTm="21496"/>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6683663" y="416194"/>
            <a:ext cx="5118100" cy="2862322"/>
          </a:xfrm>
          <a:prstGeom prst="rect">
            <a:avLst/>
          </a:prstGeom>
        </p:spPr>
        <p:txBody>
          <a:bodyPr wrap="square">
            <a:spAutoFit/>
          </a:bodyPr>
          <a:lstStyle/>
          <a:p>
            <a:r>
              <a:rPr lang="fr-FR" b="1" dirty="0">
                <a:solidFill>
                  <a:srgbClr val="000000"/>
                </a:solidFill>
                <a:latin typeface="Roboto" panose="02000000000000000000" pitchFamily="2" charset="0"/>
                <a:hlinkClick r:id="rId4" tooltip="1908 – 6e édition du Tour de France (nouvelle fenêtre)"/>
              </a:rPr>
              <a:t>1908 – 6e édition du Tour de </a:t>
            </a:r>
            <a:r>
              <a:rPr lang="fr-FR" b="1" dirty="0" smtClean="0">
                <a:solidFill>
                  <a:srgbClr val="000000"/>
                </a:solidFill>
                <a:latin typeface="Roboto" panose="02000000000000000000" pitchFamily="2" charset="0"/>
                <a:hlinkClick r:id="rId4" tooltip="1908 – 6e édition du Tour de France (nouvelle fenêtre)"/>
              </a:rPr>
              <a:t>France</a:t>
            </a:r>
          </a:p>
          <a:p>
            <a:endParaRPr lang="fr-FR" b="1" dirty="0">
              <a:solidFill>
                <a:srgbClr val="000000"/>
              </a:solidFill>
              <a:latin typeface="Roboto" panose="02000000000000000000" pitchFamily="2" charset="0"/>
              <a:hlinkClick r:id="rId4" tooltip="1908 – 6e édition du Tour de France (nouvelle fenêtre)"/>
            </a:endParaRPr>
          </a:p>
          <a:p>
            <a:r>
              <a:rPr lang="fr-FR" dirty="0">
                <a:solidFill>
                  <a:srgbClr val="000000"/>
                </a:solidFill>
                <a:latin typeface="roboto" panose="02000000000000000000" pitchFamily="2" charset="0"/>
              </a:rPr>
              <a:t>Sur l’édition 1908, Lucien Petit-Breton fait le doublé sur un itinéraire de 4488 km, identique à celui de 1907. Deux petites cartes sont publiées cette année-là dans les pages du journal </a:t>
            </a:r>
            <a:r>
              <a:rPr lang="fr-FR" i="1" dirty="0">
                <a:solidFill>
                  <a:srgbClr val="000000"/>
                </a:solidFill>
                <a:latin typeface="roboto" panose="02000000000000000000" pitchFamily="2" charset="0"/>
              </a:rPr>
              <a:t>L’Auto</a:t>
            </a:r>
            <a:r>
              <a:rPr lang="fr-FR" dirty="0">
                <a:solidFill>
                  <a:srgbClr val="000000"/>
                </a:solidFill>
                <a:latin typeface="roboto" panose="02000000000000000000" pitchFamily="2" charset="0"/>
              </a:rPr>
              <a:t>, </a:t>
            </a:r>
            <a:r>
              <a:rPr lang="fr-FR" u="sng" dirty="0">
                <a:solidFill>
                  <a:srgbClr val="000000"/>
                </a:solidFill>
                <a:latin typeface="roboto" panose="02000000000000000000" pitchFamily="2" charset="0"/>
                <a:hlinkClick r:id="rId5"/>
              </a:rPr>
              <a:t>les 9 </a:t>
            </a:r>
            <a:r>
              <a:rPr lang="fr-FR" dirty="0">
                <a:solidFill>
                  <a:srgbClr val="000000"/>
                </a:solidFill>
                <a:latin typeface="roboto" panose="02000000000000000000" pitchFamily="2" charset="0"/>
              </a:rPr>
              <a:t>et </a:t>
            </a:r>
            <a:r>
              <a:rPr lang="fr-FR" u="sng" dirty="0">
                <a:solidFill>
                  <a:srgbClr val="000000"/>
                </a:solidFill>
                <a:latin typeface="roboto" panose="02000000000000000000" pitchFamily="2" charset="0"/>
                <a:hlinkClick r:id="rId6"/>
              </a:rPr>
              <a:t>13 juillet</a:t>
            </a:r>
            <a:r>
              <a:rPr lang="fr-FR" dirty="0">
                <a:solidFill>
                  <a:srgbClr val="000000"/>
                </a:solidFill>
                <a:latin typeface="roboto" panose="02000000000000000000" pitchFamily="2" charset="0"/>
              </a:rPr>
              <a:t>.  L'itinéraire de chacune des étapes est annoncé quotidiennement dans le journal au cours du mois de mai.</a:t>
            </a:r>
            <a:endParaRPr lang="fr-FR" b="0" i="0" dirty="0">
              <a:solidFill>
                <a:srgbClr val="000000"/>
              </a:solidFill>
              <a:effectLst/>
              <a:latin typeface="roboto" panose="02000000000000000000" pitchFamily="2" charset="0"/>
            </a:endParaRPr>
          </a:p>
        </p:txBody>
      </p:sp>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965" y="416194"/>
            <a:ext cx="5796000" cy="6162474"/>
          </a:xfrm>
          <a:prstGeom prst="rect">
            <a:avLst/>
          </a:prstGeom>
        </p:spPr>
      </p:pic>
      <p:sp>
        <p:nvSpPr>
          <p:cNvPr id="4" name="Rectangle 3"/>
          <p:cNvSpPr/>
          <p:nvPr/>
        </p:nvSpPr>
        <p:spPr>
          <a:xfrm>
            <a:off x="6683662" y="3422960"/>
            <a:ext cx="5245101" cy="2246769"/>
          </a:xfrm>
          <a:prstGeom prst="rect">
            <a:avLst/>
          </a:prstGeom>
        </p:spPr>
        <p:txBody>
          <a:bodyPr wrap="square">
            <a:spAutoFit/>
          </a:bodyPr>
          <a:lstStyle/>
          <a:p>
            <a:pPr>
              <a:buFont typeface="Arial" panose="020B0604020202020204" pitchFamily="34" charset="0"/>
              <a:buChar char="•"/>
            </a:pPr>
            <a:r>
              <a:rPr lang="fr-FR" sz="1400" b="1" dirty="0">
                <a:solidFill>
                  <a:srgbClr val="333333"/>
                </a:solidFill>
                <a:latin typeface="Montserrat" panose="02000505000000020004" pitchFamily="2" charset="0"/>
              </a:rPr>
              <a:t>Lucien PETIT-BRETON </a:t>
            </a:r>
            <a:r>
              <a:rPr lang="fr-FR" sz="1400" dirty="0">
                <a:solidFill>
                  <a:srgbClr val="333333"/>
                </a:solidFill>
                <a:latin typeface="Montserrat" panose="02000505000000020004" pitchFamily="2" charset="0"/>
              </a:rPr>
              <a:t>1882/1917 "l'Argentin" Après avoir passé une partie de sa jeunesse en Argentine, d'où son surnom, Lucien </a:t>
            </a:r>
            <a:r>
              <a:rPr lang="fr-FR" sz="1400" dirty="0" err="1">
                <a:solidFill>
                  <a:srgbClr val="333333"/>
                </a:solidFill>
                <a:latin typeface="Montserrat" panose="02000505000000020004" pitchFamily="2" charset="0"/>
              </a:rPr>
              <a:t>Mazan</a:t>
            </a:r>
            <a:r>
              <a:rPr lang="fr-FR" sz="1400" dirty="0">
                <a:solidFill>
                  <a:srgbClr val="333333"/>
                </a:solidFill>
                <a:latin typeface="Montserrat" panose="02000505000000020004" pitchFamily="2" charset="0"/>
              </a:rPr>
              <a:t>, de retour en France, prend un pseudonyme pour cacher son activité cycliste à son père. Il est le premier à remporter deux fois le Tour de France en 1907 et 1908. Il remporte également Paris-Tours en 1906 et Milan-San Remo en 1907. Il meurt au front le 20 décembre 1917 dans un accident d'automobile, alors qu'il revient de convoyer des officiers. Son frère avait été tué en juin 1915 .</a:t>
            </a:r>
            <a:endParaRPr lang="fr-FR" sz="1400" b="0" i="0" dirty="0">
              <a:solidFill>
                <a:srgbClr val="333333"/>
              </a:solidFill>
              <a:effectLst/>
              <a:latin typeface="Montserrat" panose="02000505000000020004" pitchFamily="2" charset="0"/>
            </a:endParaRPr>
          </a:p>
        </p:txBody>
      </p:sp>
    </p:spTree>
    <p:extLst>
      <p:ext uri="{BB962C8B-B14F-4D97-AF65-F5344CB8AC3E}">
        <p14:creationId xmlns:p14="http://schemas.microsoft.com/office/powerpoint/2010/main" val="2465013918"/>
      </p:ext>
    </p:extLst>
  </p:cSld>
  <p:clrMapOvr>
    <a:masterClrMapping/>
  </p:clrMapOvr>
  <mc:AlternateContent xmlns:mc="http://schemas.openxmlformats.org/markup-compatibility/2006" xmlns:p14="http://schemas.microsoft.com/office/powerpoint/2010/main">
    <mc:Choice Requires="p14">
      <p:transition spd="slow" p14:dur="2000" advTm="10606"/>
    </mc:Choice>
    <mc:Fallback xmlns="">
      <p:transition spd="slow" advTm="10606"/>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6316000" y="3360781"/>
            <a:ext cx="2939300" cy="1815882"/>
          </a:xfrm>
          <a:prstGeom prst="rect">
            <a:avLst/>
          </a:prstGeom>
        </p:spPr>
        <p:txBody>
          <a:bodyPr wrap="square">
            <a:spAutoFit/>
          </a:bodyPr>
          <a:lstStyle/>
          <a:p>
            <a:r>
              <a:rPr lang="fr-FR" sz="1600" b="1" dirty="0">
                <a:solidFill>
                  <a:srgbClr val="474747"/>
                </a:solidFill>
                <a:latin typeface="Arial" panose="020B0604020202020204" pitchFamily="34" charset="0"/>
              </a:rPr>
              <a:t>Lucien Georges </a:t>
            </a:r>
            <a:r>
              <a:rPr lang="fr-FR" sz="1600" b="1" dirty="0" err="1">
                <a:solidFill>
                  <a:srgbClr val="474747"/>
                </a:solidFill>
                <a:latin typeface="Arial" panose="020B0604020202020204" pitchFamily="34" charset="0"/>
              </a:rPr>
              <a:t>Mazan</a:t>
            </a:r>
            <a:r>
              <a:rPr lang="fr-FR" sz="1600" dirty="0">
                <a:solidFill>
                  <a:srgbClr val="474747"/>
                </a:solidFill>
                <a:latin typeface="Arial" panose="020B0604020202020204" pitchFamily="34" charset="0"/>
              </a:rPr>
              <a:t>, dit Lucien Petit-Breton, né le 18 octobre 1882 à </a:t>
            </a:r>
            <a:r>
              <a:rPr lang="fr-FR" sz="1600" dirty="0" err="1">
                <a:solidFill>
                  <a:srgbClr val="474747"/>
                </a:solidFill>
                <a:latin typeface="Arial" panose="020B0604020202020204" pitchFamily="34" charset="0"/>
              </a:rPr>
              <a:t>Plessé</a:t>
            </a:r>
            <a:r>
              <a:rPr lang="fr-FR" sz="1600" dirty="0">
                <a:solidFill>
                  <a:srgbClr val="474747"/>
                </a:solidFill>
                <a:latin typeface="Arial" panose="020B0604020202020204" pitchFamily="34" charset="0"/>
              </a:rPr>
              <a:t> et mort le 20 décembre 1917 à Troyes à la suite d'un accident de la circulation sur le front, est un cycliste français.</a:t>
            </a:r>
            <a:endParaRPr lang="fr-FR" sz="1600" dirty="0"/>
          </a:p>
        </p:txBody>
      </p:sp>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l="6200" t="10556" r="6864" b="11481"/>
          <a:stretch/>
        </p:blipFill>
        <p:spPr>
          <a:xfrm>
            <a:off x="368000" y="2962527"/>
            <a:ext cx="5580000" cy="3586529"/>
          </a:xfrm>
          <a:prstGeom prst="rect">
            <a:avLst/>
          </a:prstGeom>
        </p:spPr>
      </p:pic>
      <p:pic>
        <p:nvPicPr>
          <p:cNvPr id="4100" name="Picture 4" descr="CapoVelo.com - Lucien Petit-Bre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1200" y="2987938"/>
            <a:ext cx="2232000" cy="35357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316000" y="5191970"/>
            <a:ext cx="2647200" cy="1323439"/>
          </a:xfrm>
          <a:prstGeom prst="rect">
            <a:avLst/>
          </a:prstGeom>
        </p:spPr>
        <p:txBody>
          <a:bodyPr wrap="square">
            <a:spAutoFit/>
          </a:bodyPr>
          <a:lstStyle/>
          <a:p>
            <a:r>
              <a:rPr lang="fr-FR" sz="1600" b="1" dirty="0">
                <a:latin typeface="Arial" panose="020B0604020202020204" pitchFamily="34" charset="0"/>
              </a:rPr>
              <a:t>Vainqueur du Tour de France en 1907 et 1908</a:t>
            </a:r>
            <a:r>
              <a:rPr lang="fr-FR" sz="1600" dirty="0">
                <a:solidFill>
                  <a:srgbClr val="474747"/>
                </a:solidFill>
                <a:latin typeface="Arial" panose="020B0604020202020204" pitchFamily="34" charset="0"/>
              </a:rPr>
              <a:t>, il est le premier coureur à remporter deux fois l'épreuve.</a:t>
            </a:r>
            <a:endParaRPr lang="fr-FR" sz="1600" dirty="0"/>
          </a:p>
        </p:txBody>
      </p:sp>
      <p:sp>
        <p:nvSpPr>
          <p:cNvPr id="6" name="Rectangle 5"/>
          <p:cNvSpPr/>
          <p:nvPr/>
        </p:nvSpPr>
        <p:spPr>
          <a:xfrm>
            <a:off x="254000" y="940598"/>
            <a:ext cx="6096000" cy="646331"/>
          </a:xfrm>
          <a:prstGeom prst="rect">
            <a:avLst/>
          </a:prstGeom>
        </p:spPr>
        <p:txBody>
          <a:bodyPr>
            <a:spAutoFit/>
          </a:bodyPr>
          <a:lstStyle/>
          <a:p>
            <a:r>
              <a:rPr lang="fr-FR" b="1" dirty="0"/>
              <a:t>Le peloton </a:t>
            </a:r>
            <a:r>
              <a:rPr lang="fr-FR" dirty="0"/>
              <a:t>: 93 partants (82 machines poinçonnées) - 33 arrivants.</a:t>
            </a:r>
          </a:p>
        </p:txBody>
      </p:sp>
      <p:sp>
        <p:nvSpPr>
          <p:cNvPr id="7" name="Rectangle 6"/>
          <p:cNvSpPr/>
          <p:nvPr/>
        </p:nvSpPr>
        <p:spPr>
          <a:xfrm>
            <a:off x="254000" y="1515459"/>
            <a:ext cx="6096000" cy="923330"/>
          </a:xfrm>
          <a:prstGeom prst="rect">
            <a:avLst/>
          </a:prstGeom>
        </p:spPr>
        <p:txBody>
          <a:bodyPr>
            <a:spAutoFit/>
          </a:bodyPr>
          <a:lstStyle/>
          <a:p>
            <a:r>
              <a:rPr lang="fr-FR" b="1" dirty="0"/>
              <a:t>Classement final</a:t>
            </a:r>
            <a:r>
              <a:rPr lang="fr-FR" dirty="0"/>
              <a:t> : 1 Petit-Breton, 2 </a:t>
            </a:r>
            <a:r>
              <a:rPr lang="fr-FR" dirty="0" err="1"/>
              <a:t>Garrigou</a:t>
            </a:r>
            <a:r>
              <a:rPr lang="fr-FR" dirty="0"/>
              <a:t>, 3 E. Georget, 4 </a:t>
            </a:r>
            <a:r>
              <a:rPr lang="fr-FR" dirty="0" err="1"/>
              <a:t>Passerieu</a:t>
            </a:r>
            <a:r>
              <a:rPr lang="fr-FR" dirty="0"/>
              <a:t>, 5 </a:t>
            </a:r>
            <a:r>
              <a:rPr lang="fr-FR" dirty="0" err="1"/>
              <a:t>Beaugendre</a:t>
            </a:r>
            <a:r>
              <a:rPr lang="fr-FR" dirty="0"/>
              <a:t>, 6 </a:t>
            </a:r>
            <a:r>
              <a:rPr lang="fr-FR" dirty="0" err="1"/>
              <a:t>Pavesi</a:t>
            </a:r>
            <a:r>
              <a:rPr lang="fr-FR" dirty="0"/>
              <a:t>, 7 </a:t>
            </a:r>
            <a:r>
              <a:rPr lang="fr-FR" dirty="0" err="1"/>
              <a:t>Faber</a:t>
            </a:r>
            <a:r>
              <a:rPr lang="fr-FR" dirty="0"/>
              <a:t>, 8 </a:t>
            </a:r>
            <a:r>
              <a:rPr lang="fr-FR" dirty="0" err="1"/>
              <a:t>Ringeval</a:t>
            </a:r>
            <a:r>
              <a:rPr lang="fr-FR" dirty="0"/>
              <a:t>, 9 Catteau,10 </a:t>
            </a:r>
            <a:r>
              <a:rPr lang="fr-FR" dirty="0" err="1"/>
              <a:t>Payan</a:t>
            </a:r>
            <a:endParaRPr lang="fr-FR" dirty="0"/>
          </a:p>
        </p:txBody>
      </p:sp>
      <p:sp>
        <p:nvSpPr>
          <p:cNvPr id="8" name="Rectangle 7"/>
          <p:cNvSpPr/>
          <p:nvPr/>
        </p:nvSpPr>
        <p:spPr>
          <a:xfrm>
            <a:off x="254000" y="2344659"/>
            <a:ext cx="6591300" cy="646331"/>
          </a:xfrm>
          <a:prstGeom prst="rect">
            <a:avLst/>
          </a:prstGeom>
        </p:spPr>
        <p:txBody>
          <a:bodyPr wrap="square">
            <a:spAutoFit/>
          </a:bodyPr>
          <a:lstStyle/>
          <a:p>
            <a:r>
              <a:rPr lang="fr-FR" b="1" dirty="0"/>
              <a:t>L’événement</a:t>
            </a:r>
            <a:r>
              <a:rPr lang="fr-FR" dirty="0"/>
              <a:t> : la pénalité de Georget et la performance de Petit-Breton sur machine poinçonnée.</a:t>
            </a:r>
          </a:p>
        </p:txBody>
      </p:sp>
      <p:sp>
        <p:nvSpPr>
          <p:cNvPr id="10" name="ZoneTexte 9"/>
          <p:cNvSpPr txBox="1"/>
          <p:nvPr/>
        </p:nvSpPr>
        <p:spPr>
          <a:xfrm>
            <a:off x="368000" y="108180"/>
            <a:ext cx="11722400" cy="830997"/>
          </a:xfrm>
          <a:prstGeom prst="rect">
            <a:avLst/>
          </a:prstGeom>
          <a:noFill/>
        </p:spPr>
        <p:txBody>
          <a:bodyPr wrap="square" rtlCol="0">
            <a:spAutoFit/>
          </a:bodyPr>
          <a:lstStyle/>
          <a:p>
            <a:r>
              <a:rPr lang="fr-FR" sz="3200" b="1" dirty="0" smtClean="0"/>
              <a:t>1907</a:t>
            </a:r>
            <a:r>
              <a:rPr lang="fr-FR" b="1" dirty="0" smtClean="0"/>
              <a:t> </a:t>
            </a:r>
            <a:r>
              <a:rPr lang="fr-FR" dirty="0" smtClean="0"/>
              <a:t>-                                                                                                                                                         </a:t>
            </a:r>
            <a:r>
              <a:rPr lang="fr-FR" sz="3200" b="1" dirty="0" smtClean="0"/>
              <a:t>1908</a:t>
            </a:r>
          </a:p>
          <a:p>
            <a:r>
              <a:rPr lang="fr-FR" sz="1600" b="1" dirty="0" smtClean="0"/>
              <a:t>Du 8 Juillet au 4 Aout :</a:t>
            </a:r>
            <a:r>
              <a:rPr lang="fr-FR" sz="1600" b="1" dirty="0"/>
              <a:t>4 488 </a:t>
            </a:r>
            <a:r>
              <a:rPr lang="fr-FR" sz="1600" b="1" dirty="0" smtClean="0"/>
              <a:t>km                                                                                                                   Du 13 Juillet au 9 Août </a:t>
            </a:r>
            <a:r>
              <a:rPr lang="fr-FR" sz="1600" b="1" dirty="0"/>
              <a:t>4 488 km</a:t>
            </a:r>
          </a:p>
        </p:txBody>
      </p:sp>
      <p:sp>
        <p:nvSpPr>
          <p:cNvPr id="11" name="Rectangle 10"/>
          <p:cNvSpPr/>
          <p:nvPr/>
        </p:nvSpPr>
        <p:spPr>
          <a:xfrm>
            <a:off x="6683000" y="904153"/>
            <a:ext cx="5074400" cy="646331"/>
          </a:xfrm>
          <a:prstGeom prst="rect">
            <a:avLst/>
          </a:prstGeom>
        </p:spPr>
        <p:txBody>
          <a:bodyPr wrap="square">
            <a:spAutoFit/>
          </a:bodyPr>
          <a:lstStyle/>
          <a:p>
            <a:r>
              <a:rPr lang="fr-FR" b="1" dirty="0"/>
              <a:t>Le peloton </a:t>
            </a:r>
            <a:r>
              <a:rPr lang="fr-FR" dirty="0"/>
              <a:t>: 112 partants (36 en catégorie « Pneus démontables »). 36 arrivants.</a:t>
            </a:r>
          </a:p>
        </p:txBody>
      </p:sp>
      <p:sp>
        <p:nvSpPr>
          <p:cNvPr id="12" name="Rectangle 11"/>
          <p:cNvSpPr/>
          <p:nvPr/>
        </p:nvSpPr>
        <p:spPr>
          <a:xfrm>
            <a:off x="6683000" y="1456353"/>
            <a:ext cx="4864450" cy="923330"/>
          </a:xfrm>
          <a:prstGeom prst="rect">
            <a:avLst/>
          </a:prstGeom>
        </p:spPr>
        <p:txBody>
          <a:bodyPr wrap="square">
            <a:spAutoFit/>
          </a:bodyPr>
          <a:lstStyle/>
          <a:p>
            <a:r>
              <a:rPr lang="fr-FR" b="1" dirty="0"/>
              <a:t>Classement final </a:t>
            </a:r>
            <a:r>
              <a:rPr lang="fr-FR" dirty="0"/>
              <a:t>: 1 Petit-Breton, 2 </a:t>
            </a:r>
            <a:r>
              <a:rPr lang="fr-FR" dirty="0" err="1"/>
              <a:t>Faber</a:t>
            </a:r>
            <a:r>
              <a:rPr lang="fr-FR" dirty="0"/>
              <a:t>, 3 </a:t>
            </a:r>
            <a:r>
              <a:rPr lang="fr-FR" dirty="0" err="1"/>
              <a:t>Passerieu</a:t>
            </a:r>
            <a:r>
              <a:rPr lang="fr-FR" dirty="0"/>
              <a:t>, 4 </a:t>
            </a:r>
            <a:r>
              <a:rPr lang="fr-FR" dirty="0" err="1"/>
              <a:t>Garrigou</a:t>
            </a:r>
            <a:r>
              <a:rPr lang="fr-FR" dirty="0"/>
              <a:t>, 5 </a:t>
            </a:r>
            <a:r>
              <a:rPr lang="fr-FR" dirty="0" err="1"/>
              <a:t>Ganna</a:t>
            </a:r>
            <a:r>
              <a:rPr lang="fr-FR" dirty="0"/>
              <a:t>, 6 </a:t>
            </a:r>
            <a:r>
              <a:rPr lang="fr-FR" dirty="0" err="1"/>
              <a:t>Paulmier</a:t>
            </a:r>
            <a:r>
              <a:rPr lang="fr-FR" dirty="0"/>
              <a:t>, 7 Fleury, 8 Cornet, 9 </a:t>
            </a:r>
            <a:r>
              <a:rPr lang="fr-FR" dirty="0" err="1"/>
              <a:t>Godivier</a:t>
            </a:r>
            <a:r>
              <a:rPr lang="fr-FR" dirty="0"/>
              <a:t>, 10 </a:t>
            </a:r>
            <a:r>
              <a:rPr lang="fr-FR" dirty="0" err="1"/>
              <a:t>Rossignoli</a:t>
            </a:r>
            <a:r>
              <a:rPr lang="fr-FR" dirty="0"/>
              <a:t>.</a:t>
            </a:r>
          </a:p>
        </p:txBody>
      </p:sp>
      <p:sp>
        <p:nvSpPr>
          <p:cNvPr id="13" name="Rectangle 12"/>
          <p:cNvSpPr/>
          <p:nvPr/>
        </p:nvSpPr>
        <p:spPr>
          <a:xfrm>
            <a:off x="6671950" y="2297364"/>
            <a:ext cx="5318500" cy="923330"/>
          </a:xfrm>
          <a:prstGeom prst="rect">
            <a:avLst/>
          </a:prstGeom>
        </p:spPr>
        <p:txBody>
          <a:bodyPr wrap="square">
            <a:spAutoFit/>
          </a:bodyPr>
          <a:lstStyle/>
          <a:p>
            <a:r>
              <a:rPr lang="fr-FR" b="1" dirty="0"/>
              <a:t>L’événement</a:t>
            </a:r>
            <a:r>
              <a:rPr lang="fr-FR" dirty="0"/>
              <a:t> : cinq victoires d’étapes pour Petit-Breton et quatre pour </a:t>
            </a:r>
            <a:r>
              <a:rPr lang="fr-FR" dirty="0" err="1"/>
              <a:t>Faber</a:t>
            </a:r>
            <a:r>
              <a:rPr lang="fr-FR" dirty="0"/>
              <a:t> qui émerge d’une tempête de neige pour arriver seul à Lyon.</a:t>
            </a:r>
          </a:p>
        </p:txBody>
      </p:sp>
    </p:spTree>
    <p:extLst>
      <p:ext uri="{BB962C8B-B14F-4D97-AF65-F5344CB8AC3E}">
        <p14:creationId xmlns:p14="http://schemas.microsoft.com/office/powerpoint/2010/main" val="2677625638"/>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6841950" y="335133"/>
            <a:ext cx="4991100" cy="3046988"/>
          </a:xfrm>
          <a:prstGeom prst="rect">
            <a:avLst/>
          </a:prstGeom>
        </p:spPr>
        <p:txBody>
          <a:bodyPr wrap="square">
            <a:spAutoFit/>
          </a:bodyPr>
          <a:lstStyle/>
          <a:p>
            <a:r>
              <a:rPr lang="fr-FR" sz="1600" b="1" dirty="0">
                <a:solidFill>
                  <a:srgbClr val="000000"/>
                </a:solidFill>
                <a:latin typeface="Roboto" panose="02000000000000000000" pitchFamily="2" charset="0"/>
                <a:hlinkClick r:id="rId4"/>
              </a:rPr>
              <a:t>1909 – 7e édition du Tour de </a:t>
            </a:r>
            <a:r>
              <a:rPr lang="fr-FR" sz="1600" b="1" dirty="0" smtClean="0">
                <a:solidFill>
                  <a:srgbClr val="000000"/>
                </a:solidFill>
                <a:latin typeface="Roboto" panose="02000000000000000000" pitchFamily="2" charset="0"/>
                <a:hlinkClick r:id="rId4"/>
              </a:rPr>
              <a:t>France</a:t>
            </a:r>
          </a:p>
          <a:p>
            <a:endParaRPr lang="fr-FR" sz="1600" b="1" dirty="0">
              <a:solidFill>
                <a:srgbClr val="000000"/>
              </a:solidFill>
              <a:latin typeface="Roboto" panose="02000000000000000000" pitchFamily="2" charset="0"/>
              <a:hlinkClick r:id="rId4"/>
            </a:endParaRPr>
          </a:p>
          <a:p>
            <a:r>
              <a:rPr lang="fr-FR" sz="1600" dirty="0">
                <a:solidFill>
                  <a:srgbClr val="000000"/>
                </a:solidFill>
                <a:latin typeface="roboto" panose="02000000000000000000" pitchFamily="2" charset="0"/>
              </a:rPr>
              <a:t>Après les itinéraires, ce sont les profils -escarpés ou non- de chaque étape qui sont publiés quotidiennement dans </a:t>
            </a:r>
            <a:r>
              <a:rPr lang="fr-FR" sz="1600" i="1" dirty="0">
                <a:solidFill>
                  <a:srgbClr val="000000"/>
                </a:solidFill>
                <a:latin typeface="roboto" panose="02000000000000000000" pitchFamily="2" charset="0"/>
              </a:rPr>
              <a:t>L’Auto </a:t>
            </a:r>
            <a:r>
              <a:rPr lang="fr-FR" sz="1600" dirty="0">
                <a:solidFill>
                  <a:srgbClr val="000000"/>
                </a:solidFill>
                <a:latin typeface="roboto" panose="02000000000000000000" pitchFamily="2" charset="0"/>
              </a:rPr>
              <a:t>en juillet. A priori, le journal ne dresse pas de carte pour cette 7</a:t>
            </a:r>
            <a:r>
              <a:rPr lang="fr-FR" sz="1600" baseline="30000" dirty="0">
                <a:solidFill>
                  <a:srgbClr val="000000"/>
                </a:solidFill>
                <a:latin typeface="roboto" panose="02000000000000000000" pitchFamily="2" charset="0"/>
              </a:rPr>
              <a:t>e</a:t>
            </a:r>
            <a:r>
              <a:rPr lang="fr-FR" sz="1600" dirty="0">
                <a:solidFill>
                  <a:srgbClr val="000000"/>
                </a:solidFill>
                <a:latin typeface="roboto" panose="02000000000000000000" pitchFamily="2" charset="0"/>
              </a:rPr>
              <a:t> édition de 4497 km, remportée par le luxembourgeois François </a:t>
            </a:r>
            <a:r>
              <a:rPr lang="fr-FR" sz="1600" dirty="0" err="1">
                <a:solidFill>
                  <a:srgbClr val="000000"/>
                </a:solidFill>
                <a:latin typeface="roboto" panose="02000000000000000000" pitchFamily="2" charset="0"/>
              </a:rPr>
              <a:t>Faber</a:t>
            </a:r>
            <a:r>
              <a:rPr lang="fr-FR" sz="1600" dirty="0">
                <a:solidFill>
                  <a:srgbClr val="000000"/>
                </a:solidFill>
                <a:latin typeface="roboto" panose="02000000000000000000" pitchFamily="2" charset="0"/>
              </a:rPr>
              <a:t>, ancien coéquipier du vainqueur sortant, Petit-Breton, devenu journaliste. La présence d’une représentation de globe est à noter, mais il s’agit du logo et du nom d'une </a:t>
            </a:r>
            <a:r>
              <a:rPr lang="fr-FR" sz="1600" u="sng" dirty="0">
                <a:solidFill>
                  <a:srgbClr val="000000"/>
                </a:solidFill>
                <a:latin typeface="roboto" panose="02000000000000000000" pitchFamily="2" charset="0"/>
                <a:hlinkClick r:id="rId5"/>
              </a:rPr>
              <a:t>firme de cycles, sponsor d’une des équipes au départ</a:t>
            </a:r>
            <a:r>
              <a:rPr lang="fr-FR" sz="1600" dirty="0">
                <a:solidFill>
                  <a:srgbClr val="000000"/>
                </a:solidFill>
                <a:latin typeface="roboto" panose="02000000000000000000" pitchFamily="2" charset="0"/>
              </a:rPr>
              <a:t>.</a:t>
            </a:r>
            <a:endParaRPr lang="fr-FR" sz="1600" b="0" i="0" dirty="0">
              <a:solidFill>
                <a:srgbClr val="000000"/>
              </a:solidFill>
              <a:effectLst/>
              <a:latin typeface="roboto" panose="02000000000000000000" pitchFamily="2" charset="0"/>
            </a:endParaRPr>
          </a:p>
        </p:txBody>
      </p:sp>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120" y="651876"/>
            <a:ext cx="5256000" cy="4798947"/>
          </a:xfrm>
          <a:prstGeom prst="rect">
            <a:avLst/>
          </a:prstGeom>
        </p:spPr>
      </p:pic>
      <p:sp>
        <p:nvSpPr>
          <p:cNvPr id="5" name="Rectangle 4"/>
          <p:cNvSpPr/>
          <p:nvPr/>
        </p:nvSpPr>
        <p:spPr>
          <a:xfrm>
            <a:off x="5784060" y="3554006"/>
            <a:ext cx="6096000" cy="3108543"/>
          </a:xfrm>
          <a:prstGeom prst="rect">
            <a:avLst/>
          </a:prstGeom>
        </p:spPr>
        <p:txBody>
          <a:bodyPr>
            <a:spAutoFit/>
          </a:bodyPr>
          <a:lstStyle/>
          <a:p>
            <a:pPr>
              <a:buFont typeface="Arial" panose="020B0604020202020204" pitchFamily="34" charset="0"/>
              <a:buChar char="•"/>
            </a:pPr>
            <a:r>
              <a:rPr lang="fr-FR" sz="1400" b="1" dirty="0">
                <a:solidFill>
                  <a:srgbClr val="333333"/>
                </a:solidFill>
                <a:latin typeface="Montserrat" panose="02000505000000020004" pitchFamily="2" charset="0"/>
              </a:rPr>
              <a:t>François FABER </a:t>
            </a:r>
            <a:r>
              <a:rPr lang="fr-FR" sz="1400" dirty="0">
                <a:solidFill>
                  <a:srgbClr val="333333"/>
                </a:solidFill>
                <a:latin typeface="Montserrat" panose="02000505000000020004" pitchFamily="2" charset="0"/>
              </a:rPr>
              <a:t>1887/1915 "le géant de Colombes" Premier étranger à gagner le tour de France 1909 (2e en 1908 et 1910, 19 étapes en tout), ce Luxembourgeois, extrêmement populaire, s'engage dès la déclaration de guerre dans la Légion étrangère, où il sert au 1er régiment étranger, le régiment le plus décoré de France. Il est tué à l'ennemi le 9 mai 1915 à </a:t>
            </a:r>
            <a:r>
              <a:rPr lang="fr-FR" sz="1400" dirty="0" err="1">
                <a:solidFill>
                  <a:srgbClr val="333333"/>
                </a:solidFill>
                <a:latin typeface="Montserrat" panose="02000505000000020004" pitchFamily="2" charset="0"/>
              </a:rPr>
              <a:t>Carency</a:t>
            </a:r>
            <a:r>
              <a:rPr lang="fr-FR" sz="1400" dirty="0">
                <a:solidFill>
                  <a:srgbClr val="333333"/>
                </a:solidFill>
                <a:latin typeface="Montserrat" panose="02000505000000020004" pitchFamily="2" charset="0"/>
              </a:rPr>
              <a:t>, près d'Arras (</a:t>
            </a:r>
            <a:r>
              <a:rPr lang="fr-FR" sz="1400" dirty="0" err="1">
                <a:solidFill>
                  <a:srgbClr val="333333"/>
                </a:solidFill>
                <a:latin typeface="Montserrat" panose="02000505000000020004" pitchFamily="2" charset="0"/>
              </a:rPr>
              <a:t>Pas-de-calais</a:t>
            </a:r>
            <a:r>
              <a:rPr lang="fr-FR" sz="1400" dirty="0">
                <a:solidFill>
                  <a:srgbClr val="333333"/>
                </a:solidFill>
                <a:latin typeface="Montserrat" panose="02000505000000020004" pitchFamily="2" charset="0"/>
              </a:rPr>
              <a:t>) , alors qu'il ramène seul et sans arme un camarade sur ses épaules. Le matin même, il venait d'apprendre la naissance de sa fille. La médaille militaire lui est attribuée à titre posthume et une plaque à sa mémoire a été déposé dans la nécropole nationale de Notre-Dame-de-Lorette. Il avait aussi gagné Paris-Roubaix en 1913, Bordeaux-Paris en 1911, Paris-Tours en 1909 et 1910, le tour de Lombardie en 1908.</a:t>
            </a:r>
          </a:p>
          <a:p>
            <a:r>
              <a:rPr lang="fr-FR" sz="1400" dirty="0">
                <a:solidFill>
                  <a:srgbClr val="333333"/>
                </a:solidFill>
                <a:latin typeface="Montserrat" panose="02000505000000020004" pitchFamily="2" charset="0"/>
              </a:rPr>
              <a:t> </a:t>
            </a:r>
            <a:endParaRPr lang="fr-FR" sz="1400" b="0" i="0" dirty="0">
              <a:solidFill>
                <a:srgbClr val="333333"/>
              </a:solidFill>
              <a:effectLst/>
              <a:latin typeface="Montserrat" panose="02000505000000020004" pitchFamily="2" charset="0"/>
            </a:endParaRPr>
          </a:p>
        </p:txBody>
      </p:sp>
    </p:spTree>
    <p:extLst>
      <p:ext uri="{BB962C8B-B14F-4D97-AF65-F5344CB8AC3E}">
        <p14:creationId xmlns:p14="http://schemas.microsoft.com/office/powerpoint/2010/main" val="1732126408"/>
      </p:ext>
    </p:extLst>
  </p:cSld>
  <p:clrMapOvr>
    <a:masterClrMapping/>
  </p:clrMapOvr>
  <mc:AlternateContent xmlns:mc="http://schemas.openxmlformats.org/markup-compatibility/2006" xmlns:p14="http://schemas.microsoft.com/office/powerpoint/2010/main">
    <mc:Choice Requires="p14">
      <p:transition spd="slow" p14:dur="2000" advTm="18308"/>
    </mc:Choice>
    <mc:Fallback xmlns="">
      <p:transition spd="slow" advTm="18308"/>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686"/>
            <a:ext cx="12204000" cy="6858686"/>
          </a:xfrm>
          <a:prstGeom prst="rect">
            <a:avLst/>
          </a:prstGeom>
        </p:spPr>
      </p:pic>
      <p:sp>
        <p:nvSpPr>
          <p:cNvPr id="3" name="Rectangle 2"/>
          <p:cNvSpPr/>
          <p:nvPr/>
        </p:nvSpPr>
        <p:spPr>
          <a:xfrm>
            <a:off x="3950432" y="3678364"/>
            <a:ext cx="4152900" cy="1569660"/>
          </a:xfrm>
          <a:prstGeom prst="rect">
            <a:avLst/>
          </a:prstGeom>
        </p:spPr>
        <p:txBody>
          <a:bodyPr wrap="square">
            <a:spAutoFit/>
          </a:bodyPr>
          <a:lstStyle/>
          <a:p>
            <a:r>
              <a:rPr lang="fr-FR" sz="1600" b="1" dirty="0">
                <a:solidFill>
                  <a:srgbClr val="474747"/>
                </a:solidFill>
                <a:latin typeface="Arial" panose="020B0604020202020204" pitchFamily="34" charset="0"/>
              </a:rPr>
              <a:t>François </a:t>
            </a:r>
            <a:r>
              <a:rPr lang="fr-FR" sz="1600" b="1" dirty="0" err="1">
                <a:solidFill>
                  <a:srgbClr val="474747"/>
                </a:solidFill>
                <a:latin typeface="Arial" panose="020B0604020202020204" pitchFamily="34" charset="0"/>
              </a:rPr>
              <a:t>Faber</a:t>
            </a:r>
            <a:r>
              <a:rPr lang="fr-FR" sz="1600" b="1" dirty="0">
                <a:solidFill>
                  <a:srgbClr val="474747"/>
                </a:solidFill>
                <a:latin typeface="Arial" panose="020B0604020202020204" pitchFamily="34" charset="0"/>
              </a:rPr>
              <a:t>, </a:t>
            </a:r>
            <a:r>
              <a:rPr lang="fr-FR" sz="1600" dirty="0">
                <a:latin typeface="Arial" panose="020B0604020202020204" pitchFamily="34" charset="0"/>
              </a:rPr>
              <a:t>né le 26 janvier 1887 à Aulnay-sur-Iton dans l'Eure et mort tué à l'ennemi le 9 mai 1915 à </a:t>
            </a:r>
            <a:r>
              <a:rPr lang="fr-FR" sz="1600" dirty="0" err="1">
                <a:latin typeface="Arial" panose="020B0604020202020204" pitchFamily="34" charset="0"/>
              </a:rPr>
              <a:t>Carency</a:t>
            </a:r>
            <a:r>
              <a:rPr lang="fr-FR" sz="1600" dirty="0">
                <a:latin typeface="Arial" panose="020B0604020202020204" pitchFamily="34" charset="0"/>
              </a:rPr>
              <a:t> ou à Mont-Saint-Éloi selon les sources, dans le Pas-de-Calais, est un coureur cycliste de nationalité luxembourgeoise</a:t>
            </a:r>
            <a:endParaRPr lang="fr-FR" sz="1600" dirty="0"/>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0600" y="1917777"/>
            <a:ext cx="3240000" cy="4753256"/>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164" y="1917776"/>
            <a:ext cx="3240000" cy="4753256"/>
          </a:xfrm>
          <a:prstGeom prst="rect">
            <a:avLst/>
          </a:prstGeom>
        </p:spPr>
      </p:pic>
      <p:sp>
        <p:nvSpPr>
          <p:cNvPr id="6" name="ZoneTexte 5"/>
          <p:cNvSpPr txBox="1"/>
          <p:nvPr/>
        </p:nvSpPr>
        <p:spPr>
          <a:xfrm>
            <a:off x="596900" y="127891"/>
            <a:ext cx="3036264" cy="830997"/>
          </a:xfrm>
          <a:prstGeom prst="rect">
            <a:avLst/>
          </a:prstGeom>
          <a:noFill/>
        </p:spPr>
        <p:txBody>
          <a:bodyPr wrap="square" rtlCol="0">
            <a:spAutoFit/>
          </a:bodyPr>
          <a:lstStyle/>
          <a:p>
            <a:r>
              <a:rPr lang="fr-FR" sz="3200" b="1" dirty="0" smtClean="0"/>
              <a:t>         1909</a:t>
            </a:r>
          </a:p>
          <a:p>
            <a:r>
              <a:rPr lang="fr-FR" sz="1600" b="1" dirty="0" smtClean="0"/>
              <a:t>Du 5 Juillet au 1 Août :</a:t>
            </a:r>
            <a:r>
              <a:rPr lang="fr-FR" sz="1600" dirty="0"/>
              <a:t>- </a:t>
            </a:r>
            <a:r>
              <a:rPr lang="fr-FR" sz="1600" b="1" dirty="0"/>
              <a:t>4 497 km</a:t>
            </a:r>
          </a:p>
        </p:txBody>
      </p:sp>
      <p:sp>
        <p:nvSpPr>
          <p:cNvPr id="7" name="Rectangle 6"/>
          <p:cNvSpPr/>
          <p:nvPr/>
        </p:nvSpPr>
        <p:spPr>
          <a:xfrm>
            <a:off x="3746500" y="220223"/>
            <a:ext cx="6096000" cy="646331"/>
          </a:xfrm>
          <a:prstGeom prst="rect">
            <a:avLst/>
          </a:prstGeom>
        </p:spPr>
        <p:txBody>
          <a:bodyPr>
            <a:spAutoFit/>
          </a:bodyPr>
          <a:lstStyle/>
          <a:p>
            <a:r>
              <a:rPr lang="fr-FR" b="1" dirty="0"/>
              <a:t>Le peloton </a:t>
            </a:r>
            <a:r>
              <a:rPr lang="fr-FR" dirty="0"/>
              <a:t>: 150 partants (38 coureurs groupés et 112 isolés) - 55 arrivants. Débuts de </a:t>
            </a:r>
            <a:r>
              <a:rPr lang="fr-FR" dirty="0" err="1"/>
              <a:t>Lapize</a:t>
            </a:r>
            <a:r>
              <a:rPr lang="fr-FR" dirty="0"/>
              <a:t> et de Christophe.</a:t>
            </a:r>
          </a:p>
        </p:txBody>
      </p:sp>
      <p:sp>
        <p:nvSpPr>
          <p:cNvPr id="8" name="Rectangle 7"/>
          <p:cNvSpPr/>
          <p:nvPr/>
        </p:nvSpPr>
        <p:spPr>
          <a:xfrm>
            <a:off x="3746500" y="807480"/>
            <a:ext cx="6096000" cy="923330"/>
          </a:xfrm>
          <a:prstGeom prst="rect">
            <a:avLst/>
          </a:prstGeom>
        </p:spPr>
        <p:txBody>
          <a:bodyPr>
            <a:spAutoFit/>
          </a:bodyPr>
          <a:lstStyle/>
          <a:p>
            <a:r>
              <a:rPr lang="fr-FR" b="1" dirty="0"/>
              <a:t>Classement final</a:t>
            </a:r>
            <a:r>
              <a:rPr lang="fr-FR" dirty="0"/>
              <a:t> : 1 </a:t>
            </a:r>
            <a:r>
              <a:rPr lang="fr-FR" dirty="0" err="1"/>
              <a:t>Faber</a:t>
            </a:r>
            <a:r>
              <a:rPr lang="fr-FR" dirty="0"/>
              <a:t>, 2 </a:t>
            </a:r>
            <a:r>
              <a:rPr lang="fr-FR" dirty="0" err="1"/>
              <a:t>Garrigou</a:t>
            </a:r>
            <a:r>
              <a:rPr lang="fr-FR" dirty="0"/>
              <a:t>, 3 J. </a:t>
            </a:r>
            <a:r>
              <a:rPr lang="fr-FR" dirty="0" err="1"/>
              <a:t>Alavoine</a:t>
            </a:r>
            <a:r>
              <a:rPr lang="fr-FR" dirty="0"/>
              <a:t>, 4 Duboc, 5 Van </a:t>
            </a:r>
            <a:r>
              <a:rPr lang="fr-FR" dirty="0" err="1"/>
              <a:t>Hauwaert</a:t>
            </a:r>
            <a:r>
              <a:rPr lang="fr-FR" dirty="0"/>
              <a:t>, 6 E. Paul, 7 Ménager, 8 </a:t>
            </a:r>
            <a:r>
              <a:rPr lang="fr-FR" dirty="0" err="1"/>
              <a:t>Trousselier</a:t>
            </a:r>
            <a:r>
              <a:rPr lang="fr-FR" dirty="0"/>
              <a:t>, 9 Christophe, 10 </a:t>
            </a:r>
            <a:r>
              <a:rPr lang="fr-FR" dirty="0" err="1"/>
              <a:t>Bettini</a:t>
            </a:r>
            <a:r>
              <a:rPr lang="fr-FR" dirty="0"/>
              <a:t>.</a:t>
            </a:r>
          </a:p>
        </p:txBody>
      </p:sp>
      <p:sp>
        <p:nvSpPr>
          <p:cNvPr id="9" name="Rectangle 8"/>
          <p:cNvSpPr/>
          <p:nvPr/>
        </p:nvSpPr>
        <p:spPr>
          <a:xfrm>
            <a:off x="3746500" y="1606723"/>
            <a:ext cx="4533900" cy="923330"/>
          </a:xfrm>
          <a:prstGeom prst="rect">
            <a:avLst/>
          </a:prstGeom>
        </p:spPr>
        <p:txBody>
          <a:bodyPr wrap="square">
            <a:spAutoFit/>
          </a:bodyPr>
          <a:lstStyle/>
          <a:p>
            <a:r>
              <a:rPr lang="fr-FR" b="1" dirty="0"/>
              <a:t>L’événement</a:t>
            </a:r>
            <a:r>
              <a:rPr lang="fr-FR" dirty="0"/>
              <a:t> : le Tour le plus pénible depuis sa création en raison de la pluie et du froid. 1ère victoire étrangère dans le Tour</a:t>
            </a:r>
          </a:p>
        </p:txBody>
      </p:sp>
    </p:spTree>
    <p:extLst>
      <p:ext uri="{BB962C8B-B14F-4D97-AF65-F5344CB8AC3E}">
        <p14:creationId xmlns:p14="http://schemas.microsoft.com/office/powerpoint/2010/main" val="2321146575"/>
      </p:ext>
    </p:extLst>
  </p:cSld>
  <p:clrMapOvr>
    <a:masterClrMapping/>
  </p:clrMapOvr>
  <mc:AlternateContent xmlns:mc="http://schemas.openxmlformats.org/markup-compatibility/2006" xmlns:p14="http://schemas.microsoft.com/office/powerpoint/2010/main">
    <mc:Choice Requires="p14">
      <p:transition spd="slow" p14:dur="2000" advTm="24530"/>
    </mc:Choice>
    <mc:Fallback xmlns="">
      <p:transition spd="slow" advTm="2453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342900" y="1582683"/>
            <a:ext cx="6096000" cy="3693319"/>
          </a:xfrm>
          <a:prstGeom prst="rect">
            <a:avLst/>
          </a:prstGeom>
        </p:spPr>
        <p:txBody>
          <a:bodyPr>
            <a:spAutoFit/>
          </a:bodyPr>
          <a:lstStyle/>
          <a:p>
            <a:r>
              <a:rPr lang="fr-FR" b="1" dirty="0"/>
              <a:t>Le règlement se précise Les années suivantes, cette manifestation voit apparaître des incivilités : des supporters jettent des clous sur la route pour ruiner les chances de l’adversaire, certains concurrents trichent en effectuant une partie du tracé en voiture ou en train… Suite à ces dérapages, Henri </a:t>
            </a:r>
            <a:r>
              <a:rPr lang="fr-FR" b="1" dirty="0" err="1"/>
              <a:t>Desgrange</a:t>
            </a:r>
            <a:r>
              <a:rPr lang="fr-FR" b="1" dirty="0"/>
              <a:t> revoit sa copie et établit un règlement plus strict. Dès 1905 avec le Ballon d’Alsace, le Tour de France est marqué par l’ajout, dans le parcours, des routes de montagne qui rend l’épreuve plus difficile avec en 1910 l’ascension du Tourmalet puis les Alpes les années suivantes. Ainsi la « légende du Tour » s’écrit au fil des ans et l’épreuve devient alors l’un des évènements les plus populaires en France et à l’étranger.</a:t>
            </a:r>
          </a:p>
        </p:txBody>
      </p:sp>
      <p:sp>
        <p:nvSpPr>
          <p:cNvPr id="4" name="Rectangle 3"/>
          <p:cNvSpPr/>
          <p:nvPr/>
        </p:nvSpPr>
        <p:spPr>
          <a:xfrm>
            <a:off x="7302500" y="734876"/>
            <a:ext cx="4318000" cy="584775"/>
          </a:xfrm>
          <a:prstGeom prst="rect">
            <a:avLst/>
          </a:prstGeom>
        </p:spPr>
        <p:txBody>
          <a:bodyPr wrap="square">
            <a:spAutoFit/>
          </a:bodyPr>
          <a:lstStyle/>
          <a:p>
            <a:r>
              <a:rPr lang="fr-FR" sz="1600" i="1" dirty="0">
                <a:solidFill>
                  <a:srgbClr val="000000"/>
                </a:solidFill>
                <a:latin typeface="Arial" panose="020B0604020202020204" pitchFamily="34" charset="0"/>
              </a:rPr>
              <a:t>Photo exceptionnelle de la première montée du Tourmalet en 1910 (ici Octave </a:t>
            </a:r>
            <a:r>
              <a:rPr lang="fr-FR" sz="1600" i="1" dirty="0" err="1">
                <a:solidFill>
                  <a:srgbClr val="000000"/>
                </a:solidFill>
                <a:latin typeface="Arial" panose="020B0604020202020204" pitchFamily="34" charset="0"/>
              </a:rPr>
              <a:t>Lapize</a:t>
            </a:r>
            <a:r>
              <a:rPr lang="fr-FR" sz="1600" i="1" dirty="0">
                <a:solidFill>
                  <a:srgbClr val="000000"/>
                </a:solidFill>
                <a:latin typeface="Arial" panose="020B0604020202020204" pitchFamily="34" charset="0"/>
              </a:rPr>
              <a:t>).</a:t>
            </a:r>
            <a:endParaRPr lang="fr-FR" sz="1600" dirty="0"/>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5450" y="1582683"/>
            <a:ext cx="5292000" cy="4215929"/>
          </a:xfrm>
          <a:prstGeom prst="rect">
            <a:avLst/>
          </a:prstGeom>
        </p:spPr>
      </p:pic>
    </p:spTree>
    <p:extLst>
      <p:ext uri="{BB962C8B-B14F-4D97-AF65-F5344CB8AC3E}">
        <p14:creationId xmlns:p14="http://schemas.microsoft.com/office/powerpoint/2010/main" val="1213099221"/>
      </p:ext>
    </p:extLst>
  </p:cSld>
  <p:clrMapOvr>
    <a:masterClrMapping/>
  </p:clrMapOvr>
  <mc:AlternateContent xmlns:mc="http://schemas.openxmlformats.org/markup-compatibility/2006" xmlns:p14="http://schemas.microsoft.com/office/powerpoint/2010/main">
    <mc:Choice Requires="p14">
      <p:transition spd="slow" p14:dur="2000" advTm="28497"/>
    </mc:Choice>
    <mc:Fallback xmlns="">
      <p:transition spd="slow" advTm="28497"/>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519" y="497809"/>
            <a:ext cx="4788000" cy="5238242"/>
          </a:xfrm>
          <a:prstGeom prst="rect">
            <a:avLst/>
          </a:prstGeom>
        </p:spPr>
      </p:pic>
      <p:sp>
        <p:nvSpPr>
          <p:cNvPr id="4" name="Rectangle 3"/>
          <p:cNvSpPr/>
          <p:nvPr/>
        </p:nvSpPr>
        <p:spPr>
          <a:xfrm>
            <a:off x="5269038" y="193391"/>
            <a:ext cx="6227620" cy="2246769"/>
          </a:xfrm>
          <a:prstGeom prst="rect">
            <a:avLst/>
          </a:prstGeom>
        </p:spPr>
        <p:txBody>
          <a:bodyPr wrap="square">
            <a:spAutoFit/>
          </a:bodyPr>
          <a:lstStyle/>
          <a:p>
            <a:r>
              <a:rPr lang="fr-FR" sz="1400" b="1" dirty="0">
                <a:solidFill>
                  <a:srgbClr val="000000"/>
                </a:solidFill>
                <a:latin typeface="Roboto" panose="02000000000000000000" pitchFamily="2" charset="0"/>
                <a:hlinkClick r:id="rId5" tooltip="1910 – 8e édition du Tour de France (nouvelle fenêtre)"/>
              </a:rPr>
              <a:t>1910 – 8e édition du Tour de </a:t>
            </a:r>
            <a:r>
              <a:rPr lang="fr-FR" sz="1400" b="1" dirty="0" smtClean="0">
                <a:solidFill>
                  <a:srgbClr val="000000"/>
                </a:solidFill>
                <a:latin typeface="Roboto" panose="02000000000000000000" pitchFamily="2" charset="0"/>
                <a:hlinkClick r:id="rId5" tooltip="1910 – 8e édition du Tour de France (nouvelle fenêtre)"/>
              </a:rPr>
              <a:t>France</a:t>
            </a:r>
          </a:p>
          <a:p>
            <a:endParaRPr lang="fr-FR" sz="1400" b="1" dirty="0">
              <a:solidFill>
                <a:srgbClr val="000000"/>
              </a:solidFill>
              <a:latin typeface="Roboto" panose="02000000000000000000" pitchFamily="2" charset="0"/>
              <a:hlinkClick r:id="rId5" tooltip="1910 – 8e édition du Tour de France (nouvelle fenêtre)"/>
            </a:endParaRPr>
          </a:p>
          <a:p>
            <a:r>
              <a:rPr lang="fr-FR" sz="1400" dirty="0">
                <a:solidFill>
                  <a:srgbClr val="000000"/>
                </a:solidFill>
                <a:latin typeface="roboto" panose="02000000000000000000" pitchFamily="2" charset="0"/>
              </a:rPr>
              <a:t>Deux cartes sont disponibles dans les colonnes du journal </a:t>
            </a:r>
            <a:r>
              <a:rPr lang="fr-FR" sz="1400" i="1" dirty="0">
                <a:solidFill>
                  <a:srgbClr val="000000"/>
                </a:solidFill>
                <a:latin typeface="roboto" panose="02000000000000000000" pitchFamily="2" charset="0"/>
              </a:rPr>
              <a:t>L’Auto</a:t>
            </a:r>
            <a:r>
              <a:rPr lang="fr-FR" sz="1400" dirty="0">
                <a:solidFill>
                  <a:srgbClr val="000000"/>
                </a:solidFill>
                <a:latin typeface="roboto" panose="02000000000000000000" pitchFamily="2" charset="0"/>
              </a:rPr>
              <a:t>, </a:t>
            </a:r>
            <a:r>
              <a:rPr lang="fr-FR" sz="1400" u="sng" dirty="0">
                <a:solidFill>
                  <a:srgbClr val="000000"/>
                </a:solidFill>
                <a:latin typeface="roboto" panose="02000000000000000000" pitchFamily="2" charset="0"/>
                <a:hlinkClick r:id="rId6"/>
              </a:rPr>
              <a:t>en mai à l’ouverture des inscriptions</a:t>
            </a:r>
            <a:r>
              <a:rPr lang="fr-FR" sz="1400" dirty="0">
                <a:solidFill>
                  <a:srgbClr val="000000"/>
                </a:solidFill>
                <a:latin typeface="roboto" panose="02000000000000000000" pitchFamily="2" charset="0"/>
              </a:rPr>
              <a:t> et à la </a:t>
            </a:r>
            <a:r>
              <a:rPr lang="fr-FR" sz="1400" u="sng" dirty="0">
                <a:solidFill>
                  <a:srgbClr val="000000"/>
                </a:solidFill>
                <a:latin typeface="roboto" panose="02000000000000000000" pitchFamily="2" charset="0"/>
                <a:hlinkClick r:id="rId7"/>
              </a:rPr>
              <a:t>veille du départ le 2 juillet</a:t>
            </a:r>
            <a:r>
              <a:rPr lang="fr-FR" sz="1400" dirty="0">
                <a:solidFill>
                  <a:srgbClr val="000000"/>
                </a:solidFill>
                <a:latin typeface="roboto" panose="02000000000000000000" pitchFamily="2" charset="0"/>
              </a:rPr>
              <a:t>. Le Tour, long de 4237 km, est remporté par le Français Octave </a:t>
            </a:r>
            <a:r>
              <a:rPr lang="fr-FR" sz="1400" dirty="0" err="1">
                <a:solidFill>
                  <a:srgbClr val="000000"/>
                </a:solidFill>
                <a:latin typeface="roboto" panose="02000000000000000000" pitchFamily="2" charset="0"/>
              </a:rPr>
              <a:t>Lapize</a:t>
            </a:r>
            <a:r>
              <a:rPr lang="fr-FR" sz="1400" dirty="0">
                <a:solidFill>
                  <a:srgbClr val="000000"/>
                </a:solidFill>
                <a:latin typeface="roboto" panose="02000000000000000000" pitchFamily="2" charset="0"/>
              </a:rPr>
              <a:t> et son sommet est le col du Tourmalet. Le passage pour la première fois des cols de haute montagne des Pyrénées (avec l'Aubisque, l'</a:t>
            </a:r>
            <a:r>
              <a:rPr lang="fr-FR" sz="1400" dirty="0" err="1">
                <a:solidFill>
                  <a:srgbClr val="000000"/>
                </a:solidFill>
                <a:latin typeface="roboto" panose="02000000000000000000" pitchFamily="2" charset="0"/>
              </a:rPr>
              <a:t>Aspin</a:t>
            </a:r>
            <a:r>
              <a:rPr lang="fr-FR" sz="1400" dirty="0">
                <a:solidFill>
                  <a:srgbClr val="000000"/>
                </a:solidFill>
                <a:latin typeface="roboto" panose="02000000000000000000" pitchFamily="2" charset="0"/>
              </a:rPr>
              <a:t>, </a:t>
            </a:r>
            <a:r>
              <a:rPr lang="fr-FR" sz="1400" dirty="0" err="1">
                <a:solidFill>
                  <a:srgbClr val="000000"/>
                </a:solidFill>
                <a:latin typeface="roboto" panose="02000000000000000000" pitchFamily="2" charset="0"/>
              </a:rPr>
              <a:t>Peyresourde</a:t>
            </a:r>
            <a:r>
              <a:rPr lang="fr-FR" sz="1400" dirty="0">
                <a:solidFill>
                  <a:srgbClr val="000000"/>
                </a:solidFill>
                <a:latin typeface="roboto" panose="02000000000000000000" pitchFamily="2" charset="0"/>
              </a:rPr>
              <a:t> et le </a:t>
            </a:r>
            <a:r>
              <a:rPr lang="fr-FR" sz="1400" dirty="0" err="1">
                <a:solidFill>
                  <a:srgbClr val="000000"/>
                </a:solidFill>
                <a:latin typeface="roboto" panose="02000000000000000000" pitchFamily="2" charset="0"/>
              </a:rPr>
              <a:t>Portet</a:t>
            </a:r>
            <a:r>
              <a:rPr lang="fr-FR" sz="1400" dirty="0">
                <a:solidFill>
                  <a:srgbClr val="000000"/>
                </a:solidFill>
                <a:latin typeface="roboto" panose="02000000000000000000" pitchFamily="2" charset="0"/>
              </a:rPr>
              <a:t> d'</a:t>
            </a:r>
            <a:r>
              <a:rPr lang="fr-FR" sz="1400" dirty="0" err="1">
                <a:solidFill>
                  <a:srgbClr val="000000"/>
                </a:solidFill>
                <a:latin typeface="roboto" panose="02000000000000000000" pitchFamily="2" charset="0"/>
              </a:rPr>
              <a:t>Aspet</a:t>
            </a:r>
            <a:r>
              <a:rPr lang="fr-FR" sz="1400" dirty="0">
                <a:solidFill>
                  <a:srgbClr val="000000"/>
                </a:solidFill>
                <a:latin typeface="roboto" panose="02000000000000000000" pitchFamily="2" charset="0"/>
              </a:rPr>
              <a:t> en plus du Tourmalet) constitue le fait notable de cette édition et s'avère être un véritable « assassinat » selon des mots qu'aurait prononcé le vainqueur.</a:t>
            </a:r>
            <a:endParaRPr lang="fr-FR" sz="1400" b="0" i="0" dirty="0">
              <a:solidFill>
                <a:srgbClr val="000000"/>
              </a:solidFill>
              <a:effectLst/>
              <a:latin typeface="roboto" panose="02000000000000000000" pitchFamily="2" charset="0"/>
            </a:endParaRPr>
          </a:p>
        </p:txBody>
      </p:sp>
      <p:sp>
        <p:nvSpPr>
          <p:cNvPr id="5" name="Rectangle 4"/>
          <p:cNvSpPr/>
          <p:nvPr/>
        </p:nvSpPr>
        <p:spPr>
          <a:xfrm>
            <a:off x="5228130" y="2633550"/>
            <a:ext cx="6776259" cy="3970318"/>
          </a:xfrm>
          <a:prstGeom prst="rect">
            <a:avLst/>
          </a:prstGeom>
        </p:spPr>
        <p:txBody>
          <a:bodyPr wrap="square">
            <a:spAutoFit/>
          </a:bodyPr>
          <a:lstStyle/>
          <a:p>
            <a:pPr>
              <a:buFont typeface="Arial" panose="020B0604020202020204" pitchFamily="34" charset="0"/>
              <a:buChar char="•"/>
            </a:pPr>
            <a:r>
              <a:rPr lang="fr-FR" sz="1400" b="1" dirty="0">
                <a:solidFill>
                  <a:srgbClr val="333333"/>
                </a:solidFill>
                <a:latin typeface="Montserrat" panose="02000505000000020004" pitchFamily="2" charset="0"/>
              </a:rPr>
              <a:t>Octave LAPIZE </a:t>
            </a:r>
            <a:r>
              <a:rPr lang="fr-FR" sz="1400" dirty="0">
                <a:solidFill>
                  <a:srgbClr val="333333"/>
                </a:solidFill>
                <a:latin typeface="Montserrat" panose="02000505000000020004" pitchFamily="2" charset="0"/>
              </a:rPr>
              <a:t>1887/1917 "le frisé" L'un des plus grands champions de l'histoire, il est l'homme de trois triplés : Paris-Roubaix de 1909 à 1911, le championnat de France et Paris-Bruxelles de 1911 à 1913 (ces records n'ont jamais été battus). Il remporte également le Tour de France en 1910, l'année où les grands cols des Pyrénées sont abordés pour la première fois. A l'occasion de l'ascension de l'Aubisque, rendue très pénible par l'état des chemins forestiers (on n'osait pas parler de route, </a:t>
            </a:r>
            <a:r>
              <a:rPr lang="fr-FR" sz="1400" dirty="0" err="1">
                <a:solidFill>
                  <a:srgbClr val="333333"/>
                </a:solidFill>
                <a:latin typeface="Montserrat" panose="02000505000000020004" pitchFamily="2" charset="0"/>
              </a:rPr>
              <a:t>Lapize</a:t>
            </a:r>
            <a:r>
              <a:rPr lang="fr-FR" sz="1400" dirty="0">
                <a:solidFill>
                  <a:srgbClr val="333333"/>
                </a:solidFill>
                <a:latin typeface="Montserrat" panose="02000505000000020004" pitchFamily="2" charset="0"/>
              </a:rPr>
              <a:t> a ce mot célèbre en direction des organisateurs : "Vous êtes des assassins" ! Affecté à l'armée de l'air, il est tout d'abord formateur à Avord, avant de rejoindre le front à Bar le duc, puis à Toul. Le 14 juillet 1917, le sergent </a:t>
            </a:r>
            <a:r>
              <a:rPr lang="fr-FR" sz="1400" dirty="0" err="1">
                <a:solidFill>
                  <a:srgbClr val="333333"/>
                </a:solidFill>
                <a:latin typeface="Montserrat" panose="02000505000000020004" pitchFamily="2" charset="0"/>
              </a:rPr>
              <a:t>Lapize</a:t>
            </a:r>
            <a:r>
              <a:rPr lang="fr-FR" sz="1400" dirty="0">
                <a:solidFill>
                  <a:srgbClr val="333333"/>
                </a:solidFill>
                <a:latin typeface="Montserrat" panose="02000505000000020004" pitchFamily="2" charset="0"/>
              </a:rPr>
              <a:t> est abattu en </a:t>
            </a:r>
            <a:r>
              <a:rPr lang="fr-FR" sz="1400" dirty="0" err="1">
                <a:solidFill>
                  <a:srgbClr val="333333"/>
                </a:solidFill>
                <a:latin typeface="Montserrat" panose="02000505000000020004" pitchFamily="2" charset="0"/>
              </a:rPr>
              <a:t>Woervre</a:t>
            </a:r>
            <a:r>
              <a:rPr lang="fr-FR" sz="1400" dirty="0">
                <a:solidFill>
                  <a:srgbClr val="333333"/>
                </a:solidFill>
                <a:latin typeface="Montserrat" panose="02000505000000020004" pitchFamily="2" charset="0"/>
              </a:rPr>
              <a:t>, à </a:t>
            </a:r>
            <a:r>
              <a:rPr lang="fr-FR" sz="1400" dirty="0" err="1">
                <a:solidFill>
                  <a:srgbClr val="333333"/>
                </a:solidFill>
                <a:latin typeface="Montserrat" panose="02000505000000020004" pitchFamily="2" charset="0"/>
              </a:rPr>
              <a:t>Noviant</a:t>
            </a:r>
            <a:r>
              <a:rPr lang="fr-FR" sz="1400" dirty="0">
                <a:solidFill>
                  <a:srgbClr val="333333"/>
                </a:solidFill>
                <a:latin typeface="Montserrat" panose="02000505000000020004" pitchFamily="2" charset="0"/>
              </a:rPr>
              <a:t>-aux-prés, en combat aérien. Outre ces trois vainqueurs, 50 coureurs du Tour, la plupart modestes, ont également perdu la vie durant la Première Guerre mondiale Alors que certaines courses reprennent dès le printemps 1918 (Paris-Tours, par exemple, en mai), le Tour de France ne repart qu'en 1919 avec une innovation majeure, le maillot jaune. A signaler : un des derniers vétérans de la Grande Guerre en Belgique fut un coureur du Tour, Emile </a:t>
            </a:r>
            <a:r>
              <a:rPr lang="fr-FR" sz="1400" dirty="0" err="1">
                <a:solidFill>
                  <a:srgbClr val="333333"/>
                </a:solidFill>
                <a:latin typeface="Montserrat" panose="02000505000000020004" pitchFamily="2" charset="0"/>
              </a:rPr>
              <a:t>Brichard</a:t>
            </a:r>
            <a:r>
              <a:rPr lang="fr-FR" sz="1400" dirty="0">
                <a:solidFill>
                  <a:srgbClr val="333333"/>
                </a:solidFill>
                <a:latin typeface="Montserrat" panose="02000505000000020004" pitchFamily="2" charset="0"/>
              </a:rPr>
              <a:t>, décédé en 2004.</a:t>
            </a:r>
            <a:endParaRPr lang="fr-FR" sz="1400" b="0" i="0" dirty="0">
              <a:solidFill>
                <a:srgbClr val="333333"/>
              </a:solidFill>
              <a:effectLst/>
              <a:latin typeface="Montserrat" panose="02000505000000020004" pitchFamily="2" charset="0"/>
            </a:endParaRPr>
          </a:p>
        </p:txBody>
      </p:sp>
    </p:spTree>
    <p:extLst>
      <p:ext uri="{BB962C8B-B14F-4D97-AF65-F5344CB8AC3E}">
        <p14:creationId xmlns:p14="http://schemas.microsoft.com/office/powerpoint/2010/main" val="3815256909"/>
      </p:ext>
    </p:extLst>
  </p:cSld>
  <p:clrMapOvr>
    <a:masterClrMapping/>
  </p:clrMapOvr>
  <mc:AlternateContent xmlns:mc="http://schemas.openxmlformats.org/markup-compatibility/2006" xmlns:p14="http://schemas.microsoft.com/office/powerpoint/2010/main">
    <mc:Choice Requires="p14">
      <p:transition spd="slow" p14:dur="2000" advTm="21510"/>
    </mc:Choice>
    <mc:Fallback xmlns="">
      <p:transition spd="slow" advTm="2151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3856986" y="4453042"/>
            <a:ext cx="4766313" cy="1569660"/>
          </a:xfrm>
          <a:prstGeom prst="rect">
            <a:avLst/>
          </a:prstGeom>
        </p:spPr>
        <p:txBody>
          <a:bodyPr wrap="square">
            <a:spAutoFit/>
          </a:bodyPr>
          <a:lstStyle/>
          <a:p>
            <a:r>
              <a:rPr lang="fr-FR" sz="1600" b="1" dirty="0" smtClean="0">
                <a:latin typeface="Arial" panose="020B0604020202020204" pitchFamily="34" charset="0"/>
              </a:rPr>
              <a:t>Louis </a:t>
            </a:r>
            <a:r>
              <a:rPr lang="fr-FR" sz="1600" b="1" dirty="0">
                <a:latin typeface="Arial" panose="020B0604020202020204" pitchFamily="34" charset="0"/>
              </a:rPr>
              <a:t>Octave </a:t>
            </a:r>
            <a:r>
              <a:rPr lang="fr-FR" sz="1600" b="1" dirty="0" err="1">
                <a:latin typeface="Arial" panose="020B0604020202020204" pitchFamily="34" charset="0"/>
              </a:rPr>
              <a:t>Lapize</a:t>
            </a:r>
            <a:r>
              <a:rPr lang="fr-FR" sz="1600" dirty="0">
                <a:latin typeface="Arial" panose="020B0604020202020204" pitchFamily="34" charset="0"/>
              </a:rPr>
              <a:t>, dit Octave </a:t>
            </a:r>
            <a:r>
              <a:rPr lang="fr-FR" sz="1600" dirty="0" err="1">
                <a:latin typeface="Arial" panose="020B0604020202020204" pitchFamily="34" charset="0"/>
              </a:rPr>
              <a:t>Lapize</a:t>
            </a:r>
            <a:r>
              <a:rPr lang="fr-FR" sz="1600" dirty="0">
                <a:latin typeface="Arial" panose="020B0604020202020204" pitchFamily="34" charset="0"/>
              </a:rPr>
              <a:t>, né le 24 octobre 1887 dans le 14ᵉ arrondissement de Paris et mort le 14 juillet 1917 à Toul, est un cycliste français. Professionnel de 1909 à 1914, il est considéré comme l'un des plus grands coureurs de sa génération et possède un riche palmarès.</a:t>
            </a:r>
            <a:endParaRPr lang="fr-FR" sz="1600" dirty="0"/>
          </a:p>
        </p:txBody>
      </p:sp>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4081" t="3704" r="4081" b="7963"/>
          <a:stretch/>
        </p:blipFill>
        <p:spPr>
          <a:xfrm>
            <a:off x="8931625" y="2265140"/>
            <a:ext cx="3132000" cy="4375804"/>
          </a:xfrm>
          <a:prstGeom prst="rect">
            <a:avLst/>
          </a:prstGeom>
        </p:spPr>
      </p:pic>
      <p:pic>
        <p:nvPicPr>
          <p:cNvPr id="5" name="Image 4"/>
          <p:cNvPicPr>
            <a:picLocks noChangeAspect="1"/>
          </p:cNvPicPr>
          <p:nvPr/>
        </p:nvPicPr>
        <p:blipFill rotWithShape="1">
          <a:blip r:embed="rId5">
            <a:extLst>
              <a:ext uri="{28A0092B-C50C-407E-A947-70E740481C1C}">
                <a14:useLocalDpi xmlns:a14="http://schemas.microsoft.com/office/drawing/2010/main" val="0"/>
              </a:ext>
            </a:extLst>
          </a:blip>
          <a:srcRect b="7037"/>
          <a:stretch/>
        </p:blipFill>
        <p:spPr>
          <a:xfrm>
            <a:off x="342274" y="2265140"/>
            <a:ext cx="2880000" cy="4375804"/>
          </a:xfrm>
          <a:prstGeom prst="rect">
            <a:avLst/>
          </a:prstGeom>
        </p:spPr>
      </p:pic>
      <p:sp>
        <p:nvSpPr>
          <p:cNvPr id="6" name="ZoneTexte 5"/>
          <p:cNvSpPr txBox="1"/>
          <p:nvPr/>
        </p:nvSpPr>
        <p:spPr>
          <a:xfrm>
            <a:off x="508000" y="279400"/>
            <a:ext cx="2997200" cy="830997"/>
          </a:xfrm>
          <a:prstGeom prst="rect">
            <a:avLst/>
          </a:prstGeom>
          <a:noFill/>
        </p:spPr>
        <p:txBody>
          <a:bodyPr wrap="square" rtlCol="0">
            <a:spAutoFit/>
          </a:bodyPr>
          <a:lstStyle/>
          <a:p>
            <a:r>
              <a:rPr lang="fr-FR" sz="3200" b="1" dirty="0" smtClean="0"/>
              <a:t>         1910</a:t>
            </a:r>
          </a:p>
          <a:p>
            <a:r>
              <a:rPr lang="fr-FR" sz="1600" b="1" dirty="0" smtClean="0"/>
              <a:t>Du 3 Juillet au 31 Juillet 4734 </a:t>
            </a:r>
            <a:r>
              <a:rPr lang="fr-FR" sz="1600" b="1" dirty="0"/>
              <a:t>km</a:t>
            </a:r>
          </a:p>
        </p:txBody>
      </p:sp>
      <p:sp>
        <p:nvSpPr>
          <p:cNvPr id="7" name="Rectangle 6"/>
          <p:cNvSpPr/>
          <p:nvPr/>
        </p:nvSpPr>
        <p:spPr>
          <a:xfrm>
            <a:off x="3856986" y="464066"/>
            <a:ext cx="6096000" cy="646331"/>
          </a:xfrm>
          <a:prstGeom prst="rect">
            <a:avLst/>
          </a:prstGeom>
        </p:spPr>
        <p:txBody>
          <a:bodyPr>
            <a:spAutoFit/>
          </a:bodyPr>
          <a:lstStyle/>
          <a:p>
            <a:r>
              <a:rPr lang="fr-FR" b="1" dirty="0"/>
              <a:t>Le peloton</a:t>
            </a:r>
            <a:r>
              <a:rPr lang="fr-FR" dirty="0"/>
              <a:t> : 110 partants (30 coureurs groupés et 80 isolés). 41 arrivants.</a:t>
            </a:r>
          </a:p>
        </p:txBody>
      </p:sp>
      <p:sp>
        <p:nvSpPr>
          <p:cNvPr id="8" name="Rectangle 7"/>
          <p:cNvSpPr/>
          <p:nvPr/>
        </p:nvSpPr>
        <p:spPr>
          <a:xfrm>
            <a:off x="3856986" y="1054728"/>
            <a:ext cx="6096000" cy="923330"/>
          </a:xfrm>
          <a:prstGeom prst="rect">
            <a:avLst/>
          </a:prstGeom>
        </p:spPr>
        <p:txBody>
          <a:bodyPr>
            <a:spAutoFit/>
          </a:bodyPr>
          <a:lstStyle/>
          <a:p>
            <a:r>
              <a:rPr lang="fr-FR" b="1" dirty="0"/>
              <a:t>Classement final</a:t>
            </a:r>
            <a:r>
              <a:rPr lang="fr-FR" dirty="0"/>
              <a:t> : 1 </a:t>
            </a:r>
            <a:r>
              <a:rPr lang="fr-FR" dirty="0" err="1"/>
              <a:t>Lapize</a:t>
            </a:r>
            <a:r>
              <a:rPr lang="fr-FR" dirty="0"/>
              <a:t>, 2 </a:t>
            </a:r>
            <a:r>
              <a:rPr lang="fr-FR" dirty="0" err="1"/>
              <a:t>Faber</a:t>
            </a:r>
            <a:r>
              <a:rPr lang="fr-FR" dirty="0"/>
              <a:t>, 3 </a:t>
            </a:r>
            <a:r>
              <a:rPr lang="fr-FR" dirty="0" err="1"/>
              <a:t>Garrigou</a:t>
            </a:r>
            <a:r>
              <a:rPr lang="fr-FR" dirty="0"/>
              <a:t>, 4 Van </a:t>
            </a:r>
            <a:r>
              <a:rPr lang="fr-FR" dirty="0" err="1"/>
              <a:t>Hauwaert</a:t>
            </a:r>
            <a:r>
              <a:rPr lang="fr-FR" dirty="0"/>
              <a:t>, 5 Cruchon, 6 </a:t>
            </a:r>
            <a:r>
              <a:rPr lang="fr-FR" dirty="0" err="1"/>
              <a:t>Crupelandt</a:t>
            </a:r>
            <a:r>
              <a:rPr lang="fr-FR" dirty="0"/>
              <a:t>, 7 E. Paul, 8 Blaise, 9 </a:t>
            </a:r>
            <a:r>
              <a:rPr lang="fr-FR" dirty="0" err="1"/>
              <a:t>Maitron</a:t>
            </a:r>
            <a:r>
              <a:rPr lang="fr-FR" dirty="0"/>
              <a:t>, 10 </a:t>
            </a:r>
            <a:r>
              <a:rPr lang="fr-FR" dirty="0" err="1"/>
              <a:t>Bettini</a:t>
            </a:r>
            <a:endParaRPr lang="fr-FR" dirty="0"/>
          </a:p>
        </p:txBody>
      </p:sp>
      <p:sp>
        <p:nvSpPr>
          <p:cNvPr id="9" name="Rectangle 8"/>
          <p:cNvSpPr/>
          <p:nvPr/>
        </p:nvSpPr>
        <p:spPr>
          <a:xfrm>
            <a:off x="3861428" y="1932472"/>
            <a:ext cx="5245100" cy="1200329"/>
          </a:xfrm>
          <a:prstGeom prst="rect">
            <a:avLst/>
          </a:prstGeom>
        </p:spPr>
        <p:txBody>
          <a:bodyPr wrap="square">
            <a:spAutoFit/>
          </a:bodyPr>
          <a:lstStyle/>
          <a:p>
            <a:r>
              <a:rPr lang="fr-FR" b="1" dirty="0"/>
              <a:t>L’événement</a:t>
            </a:r>
            <a:r>
              <a:rPr lang="fr-FR" dirty="0"/>
              <a:t> : </a:t>
            </a:r>
            <a:r>
              <a:rPr lang="fr-FR" dirty="0" err="1"/>
              <a:t>Lapize</a:t>
            </a:r>
            <a:r>
              <a:rPr lang="fr-FR" dirty="0"/>
              <a:t>, le routier-sprinter, passe en tête au col de Porte, au </a:t>
            </a:r>
            <a:r>
              <a:rPr lang="fr-FR" dirty="0" err="1"/>
              <a:t>Portet</a:t>
            </a:r>
            <a:r>
              <a:rPr lang="fr-FR" dirty="0"/>
              <a:t> d’</a:t>
            </a:r>
            <a:r>
              <a:rPr lang="fr-FR" dirty="0" err="1"/>
              <a:t>Aspet</a:t>
            </a:r>
            <a:r>
              <a:rPr lang="fr-FR" dirty="0"/>
              <a:t>, à </a:t>
            </a:r>
            <a:r>
              <a:rPr lang="fr-FR" dirty="0" err="1"/>
              <a:t>Peyresourde</a:t>
            </a:r>
            <a:r>
              <a:rPr lang="fr-FR" dirty="0"/>
              <a:t>, à </a:t>
            </a:r>
            <a:r>
              <a:rPr lang="fr-FR" dirty="0" err="1"/>
              <a:t>Aspin</a:t>
            </a:r>
            <a:r>
              <a:rPr lang="fr-FR" dirty="0"/>
              <a:t>, au Tourmalet et gagne les deux étapes pyrénéennes.</a:t>
            </a:r>
          </a:p>
        </p:txBody>
      </p:sp>
    </p:spTree>
    <p:extLst>
      <p:ext uri="{BB962C8B-B14F-4D97-AF65-F5344CB8AC3E}">
        <p14:creationId xmlns:p14="http://schemas.microsoft.com/office/powerpoint/2010/main" val="2146866650"/>
      </p:ext>
    </p:extLst>
  </p:cSld>
  <p:clrMapOvr>
    <a:masterClrMapping/>
  </p:clrMapOvr>
  <mc:AlternateContent xmlns:mc="http://schemas.openxmlformats.org/markup-compatibility/2006" xmlns:p14="http://schemas.microsoft.com/office/powerpoint/2010/main">
    <mc:Choice Requires="p14">
      <p:transition spd="slow" p14:dur="2000" advTm="23830"/>
    </mc:Choice>
    <mc:Fallback xmlns="">
      <p:transition spd="slow" advTm="2383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0" y="766733"/>
            <a:ext cx="12090400" cy="5324535"/>
          </a:xfrm>
          <a:prstGeom prst="rect">
            <a:avLst/>
          </a:prstGeom>
        </p:spPr>
        <p:txBody>
          <a:bodyPr wrap="square">
            <a:spAutoFit/>
          </a:bodyPr>
          <a:lstStyle/>
          <a:p>
            <a:r>
              <a:rPr lang="fr-FR" sz="2000" b="1" dirty="0" smtClean="0"/>
              <a:t>Le Tour de France a fêté son centième anniversaire en 2003 et sa centième édition en 2013. Il doit son existence à Géo Lefèvre, un journaliste passionné de cyclisme qui suggéra à Henri </a:t>
            </a:r>
            <a:r>
              <a:rPr lang="fr-FR" sz="2000" b="1" dirty="0" err="1" smtClean="0"/>
              <a:t>Desgrange</a:t>
            </a:r>
            <a:r>
              <a:rPr lang="fr-FR" sz="2000" b="1" dirty="0" smtClean="0"/>
              <a:t>, directeur de L’Auto, de créer les Six Jours de la route, sous la forme d’une course par étapes reliant les principales villes de l’Hexagone. Le projet fut adopté en novembre 1902, au cours d’un déjeuner de travail à la Taverne Zimmer, rebaptisée le « Madrid » puis le « </a:t>
            </a:r>
            <a:r>
              <a:rPr lang="fr-FR" sz="2000" b="1" dirty="0" err="1" smtClean="0"/>
              <a:t>Friday’s</a:t>
            </a:r>
            <a:r>
              <a:rPr lang="fr-FR" sz="2000" b="1" dirty="0" smtClean="0"/>
              <a:t> », où une plaque commémorait naguère la naissance de « la plus grande compétition sportive du monde ». Cette épreuve hors du commun constitue l’événement sportif des temps modernes et appartient au patrimoine national. Son originalité, son ampleur et ses audaces ont contribué à son immense popularité. Elle a lancé dès 1910 les routiers professionnels (ces rudes semeurs d’énergie, selon </a:t>
            </a:r>
            <a:r>
              <a:rPr lang="fr-FR" sz="2000" b="1" dirty="0" err="1" smtClean="0"/>
              <a:t>Desgrange</a:t>
            </a:r>
            <a:r>
              <a:rPr lang="fr-FR" sz="2000" b="1" dirty="0" smtClean="0"/>
              <a:t>) à l’assaut de la haute montagne et elle a innové - c’était en 1930 - en instituant la formule des équipes nationales qui fut à l’origine de son prestige incomparable. N’a-t-elle pas élevé les champions du vélo au rang de stars ?</a:t>
            </a:r>
            <a:r>
              <a:rPr lang="fr-FR" sz="2000" b="1" dirty="0"/>
              <a:t> À ses débuts, partant de Paris pour y revenir, « la Grande Boucle » faisait le tour de la France en suivant scrupuleusement le dessin des frontières. Mais, très tôt, le tracé du Tour a voulu combiner l’ambition d’élargir son audience internationale avec le désir d’explorer la France profonde. Au fil du temps, on a ainsi vu le Tour pénétrer au cœur de l’Hexagone, visiter les pays voisins, prendre une dimension européenne. Fier de son histoire, il a célébré son centenaire en 2003 en s’élançant de Montgeron, comme en 1903. Sûr de sa modernité, le Tour a emprunté, dès son inauguration, le tunnel sous la Manche (1994), le pont de Normandie (1995), ou encore le viaduc de Millau (2005).</a:t>
            </a:r>
          </a:p>
        </p:txBody>
      </p:sp>
    </p:spTree>
    <p:extLst>
      <p:ext uri="{BB962C8B-B14F-4D97-AF65-F5344CB8AC3E}">
        <p14:creationId xmlns:p14="http://schemas.microsoft.com/office/powerpoint/2010/main" val="2105034"/>
      </p:ext>
    </p:extLst>
  </p:cSld>
  <p:clrMapOvr>
    <a:masterClrMapping/>
  </p:clrMapOvr>
  <mc:AlternateContent xmlns:mc="http://schemas.openxmlformats.org/markup-compatibility/2006" xmlns:p14="http://schemas.microsoft.com/office/powerpoint/2010/main">
    <mc:Choice Requires="p14">
      <p:transition spd="slow" p14:dur="2000" advTm="60479"/>
    </mc:Choice>
    <mc:Fallback xmlns="">
      <p:transition spd="slow" advTm="6047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7531100" y="890186"/>
            <a:ext cx="4165600" cy="5355312"/>
          </a:xfrm>
          <a:prstGeom prst="rect">
            <a:avLst/>
          </a:prstGeom>
        </p:spPr>
        <p:txBody>
          <a:bodyPr wrap="square">
            <a:spAutoFit/>
          </a:bodyPr>
          <a:lstStyle/>
          <a:p>
            <a:r>
              <a:rPr lang="fr-FR" b="1" dirty="0">
                <a:solidFill>
                  <a:srgbClr val="000000"/>
                </a:solidFill>
                <a:latin typeface="Roboto" panose="02000000000000000000" pitchFamily="2" charset="0"/>
                <a:hlinkClick r:id="rId4" tooltip="1911- 9e édition du Tour de France (nouvelle fenêtre)"/>
              </a:rPr>
              <a:t>1911- 9e édition du Tour de </a:t>
            </a:r>
            <a:r>
              <a:rPr lang="fr-FR" b="1" dirty="0" smtClean="0">
                <a:solidFill>
                  <a:srgbClr val="000000"/>
                </a:solidFill>
                <a:latin typeface="Roboto" panose="02000000000000000000" pitchFamily="2" charset="0"/>
                <a:hlinkClick r:id="rId4" tooltip="1911- 9e édition du Tour de France (nouvelle fenêtre)"/>
              </a:rPr>
              <a:t>France</a:t>
            </a:r>
          </a:p>
          <a:p>
            <a:endParaRPr lang="fr-FR" b="1" dirty="0">
              <a:solidFill>
                <a:srgbClr val="000000"/>
              </a:solidFill>
              <a:latin typeface="Roboto" panose="02000000000000000000" pitchFamily="2" charset="0"/>
              <a:hlinkClick r:id="rId4" tooltip="1911- 9e édition du Tour de France (nouvelle fenêtre)"/>
            </a:endParaRPr>
          </a:p>
          <a:p>
            <a:r>
              <a:rPr lang="fr-FR" i="1" dirty="0">
                <a:solidFill>
                  <a:srgbClr val="000000"/>
                </a:solidFill>
                <a:latin typeface="roboto" panose="02000000000000000000" pitchFamily="2" charset="0"/>
              </a:rPr>
              <a:t>L’Auto</a:t>
            </a:r>
            <a:r>
              <a:rPr lang="fr-FR" dirty="0">
                <a:solidFill>
                  <a:srgbClr val="000000"/>
                </a:solidFill>
                <a:latin typeface="roboto" panose="02000000000000000000" pitchFamily="2" charset="0"/>
              </a:rPr>
              <a:t> publie </a:t>
            </a:r>
            <a:r>
              <a:rPr lang="fr-FR" u="sng" dirty="0">
                <a:solidFill>
                  <a:srgbClr val="000000"/>
                </a:solidFill>
                <a:latin typeface="roboto" panose="02000000000000000000" pitchFamily="2" charset="0"/>
                <a:hlinkClick r:id="rId5"/>
              </a:rPr>
              <a:t>sa carte en mai</a:t>
            </a:r>
            <a:r>
              <a:rPr lang="fr-FR" dirty="0">
                <a:solidFill>
                  <a:srgbClr val="000000"/>
                </a:solidFill>
                <a:latin typeface="roboto" panose="02000000000000000000" pitchFamily="2" charset="0"/>
              </a:rPr>
              <a:t>, mais désormais d’autres titres en dressent également, tel le journal généraliste </a:t>
            </a:r>
            <a:r>
              <a:rPr lang="fr-FR" i="1" u="sng" dirty="0">
                <a:solidFill>
                  <a:srgbClr val="000000"/>
                </a:solidFill>
                <a:latin typeface="roboto" panose="02000000000000000000" pitchFamily="2" charset="0"/>
                <a:hlinkClick r:id="rId6"/>
              </a:rPr>
              <a:t>L’Excelsior</a:t>
            </a:r>
            <a:r>
              <a:rPr lang="fr-FR" dirty="0">
                <a:solidFill>
                  <a:srgbClr val="000000"/>
                </a:solidFill>
                <a:latin typeface="roboto" panose="02000000000000000000" pitchFamily="2" charset="0"/>
              </a:rPr>
              <a:t>. Le Tour 1911 est parfois considéré comme le premier Tour moderne, car il arrive à Paris (comme les précédentes années) et visite longuement les deux principaux massifs montagneux français, les Alpes et les Pyrénées. Le col du Galibier, un haut lieu de l’épreuve, est passé pour la première fois. Il constitue le plus haut sommet de la course (2642 mètres). Le français Gustave </a:t>
            </a:r>
            <a:r>
              <a:rPr lang="fr-FR" dirty="0" err="1">
                <a:solidFill>
                  <a:srgbClr val="000000"/>
                </a:solidFill>
                <a:latin typeface="roboto" panose="02000000000000000000" pitchFamily="2" charset="0"/>
              </a:rPr>
              <a:t>Garrigou</a:t>
            </a:r>
            <a:r>
              <a:rPr lang="fr-FR" dirty="0">
                <a:solidFill>
                  <a:srgbClr val="000000"/>
                </a:solidFill>
                <a:latin typeface="roboto" panose="02000000000000000000" pitchFamily="2" charset="0"/>
              </a:rPr>
              <a:t> s'impose après trois podiums, sur un des longs parcours de l'histoire (5344 km !). </a:t>
            </a:r>
            <a:endParaRPr lang="fr-FR" b="0" i="0" dirty="0">
              <a:solidFill>
                <a:srgbClr val="000000"/>
              </a:solidFill>
              <a:effectLst/>
              <a:latin typeface="roboto" panose="02000000000000000000" pitchFamily="2" charset="0"/>
            </a:endParaRPr>
          </a:p>
        </p:txBody>
      </p:sp>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481" y="801819"/>
            <a:ext cx="5184000" cy="5532045"/>
          </a:xfrm>
          <a:prstGeom prst="rect">
            <a:avLst/>
          </a:prstGeom>
        </p:spPr>
      </p:pic>
    </p:spTree>
    <p:extLst>
      <p:ext uri="{BB962C8B-B14F-4D97-AF65-F5344CB8AC3E}">
        <p14:creationId xmlns:p14="http://schemas.microsoft.com/office/powerpoint/2010/main" val="4188260248"/>
      </p:ext>
    </p:extLst>
  </p:cSld>
  <p:clrMapOvr>
    <a:masterClrMapping/>
  </p:clrMapOvr>
  <mc:AlternateContent xmlns:mc="http://schemas.openxmlformats.org/markup-compatibility/2006" xmlns:p14="http://schemas.microsoft.com/office/powerpoint/2010/main">
    <mc:Choice Requires="p14">
      <p:transition spd="slow" p14:dur="2000" advTm="21493"/>
    </mc:Choice>
    <mc:Fallback xmlns="">
      <p:transition spd="slow" advTm="21493"/>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5188755" y="2872544"/>
            <a:ext cx="2794000" cy="3139321"/>
          </a:xfrm>
          <a:prstGeom prst="rect">
            <a:avLst/>
          </a:prstGeom>
        </p:spPr>
        <p:txBody>
          <a:bodyPr wrap="square">
            <a:spAutoFit/>
          </a:bodyPr>
          <a:lstStyle/>
          <a:p>
            <a:r>
              <a:rPr lang="fr-FR" b="1" dirty="0">
                <a:solidFill>
                  <a:srgbClr val="474747"/>
                </a:solidFill>
                <a:latin typeface="Arial" panose="020B0604020202020204" pitchFamily="34" charset="0"/>
              </a:rPr>
              <a:t>Cyprien Gustave </a:t>
            </a:r>
            <a:r>
              <a:rPr lang="fr-FR" b="1" dirty="0" err="1">
                <a:solidFill>
                  <a:srgbClr val="474747"/>
                </a:solidFill>
                <a:latin typeface="Arial" panose="020B0604020202020204" pitchFamily="34" charset="0"/>
              </a:rPr>
              <a:t>Garrigou</a:t>
            </a:r>
            <a:r>
              <a:rPr lang="fr-FR" dirty="0">
                <a:solidFill>
                  <a:srgbClr val="474747"/>
                </a:solidFill>
                <a:latin typeface="Arial" panose="020B0604020202020204" pitchFamily="34" charset="0"/>
              </a:rPr>
              <a:t>, plus communément appelé Gustave </a:t>
            </a:r>
            <a:r>
              <a:rPr lang="fr-FR" dirty="0" err="1">
                <a:solidFill>
                  <a:srgbClr val="474747"/>
                </a:solidFill>
                <a:latin typeface="Arial" panose="020B0604020202020204" pitchFamily="34" charset="0"/>
              </a:rPr>
              <a:t>Garrigou</a:t>
            </a:r>
            <a:r>
              <a:rPr lang="fr-FR" dirty="0">
                <a:solidFill>
                  <a:srgbClr val="474747"/>
                </a:solidFill>
                <a:latin typeface="Arial" panose="020B0604020202020204" pitchFamily="34" charset="0"/>
              </a:rPr>
              <a:t>, né le 24 septembre 1884 à </a:t>
            </a:r>
            <a:r>
              <a:rPr lang="fr-FR" dirty="0" err="1">
                <a:solidFill>
                  <a:srgbClr val="474747"/>
                </a:solidFill>
                <a:latin typeface="Arial" panose="020B0604020202020204" pitchFamily="34" charset="0"/>
              </a:rPr>
              <a:t>Jaoul</a:t>
            </a:r>
            <a:r>
              <a:rPr lang="fr-FR" dirty="0">
                <a:solidFill>
                  <a:srgbClr val="474747"/>
                </a:solidFill>
                <a:latin typeface="Arial" panose="020B0604020202020204" pitchFamily="34" charset="0"/>
              </a:rPr>
              <a:t>, dans la commune de </a:t>
            </a:r>
            <a:r>
              <a:rPr lang="fr-FR" dirty="0" err="1">
                <a:solidFill>
                  <a:srgbClr val="474747"/>
                </a:solidFill>
                <a:latin typeface="Arial" panose="020B0604020202020204" pitchFamily="34" charset="0"/>
              </a:rPr>
              <a:t>Vabre-Tizac</a:t>
            </a:r>
            <a:r>
              <a:rPr lang="fr-FR" dirty="0">
                <a:solidFill>
                  <a:srgbClr val="474747"/>
                </a:solidFill>
                <a:latin typeface="Arial" panose="020B0604020202020204" pitchFamily="34" charset="0"/>
              </a:rPr>
              <a:t> et mort le 25 janvier 1963 à </a:t>
            </a:r>
            <a:r>
              <a:rPr lang="fr-FR" dirty="0" err="1">
                <a:solidFill>
                  <a:srgbClr val="474747"/>
                </a:solidFill>
                <a:latin typeface="Arial" panose="020B0604020202020204" pitchFamily="34" charset="0"/>
              </a:rPr>
              <a:t>Esbly</a:t>
            </a:r>
            <a:r>
              <a:rPr lang="fr-FR" dirty="0">
                <a:solidFill>
                  <a:srgbClr val="474747"/>
                </a:solidFill>
                <a:latin typeface="Arial" panose="020B0604020202020204" pitchFamily="34" charset="0"/>
              </a:rPr>
              <a:t>, est un coureur cycliste français, vainqueur du Tour de France en 1911</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105" y="2299766"/>
            <a:ext cx="4392000" cy="4284878"/>
          </a:xfrm>
          <a:prstGeom prst="rect">
            <a:avLst/>
          </a:prstGeom>
        </p:spPr>
      </p:pic>
      <p:pic>
        <p:nvPicPr>
          <p:cNvPr id="5" name="Image 4"/>
          <p:cNvPicPr>
            <a:picLocks noChangeAspect="1"/>
          </p:cNvPicPr>
          <p:nvPr/>
        </p:nvPicPr>
        <p:blipFill rotWithShape="1">
          <a:blip r:embed="rId5">
            <a:extLst>
              <a:ext uri="{28A0092B-C50C-407E-A947-70E740481C1C}">
                <a14:useLocalDpi xmlns:a14="http://schemas.microsoft.com/office/drawing/2010/main" val="0"/>
              </a:ext>
            </a:extLst>
          </a:blip>
          <a:srcRect l="8122" t="10000" r="2195" b="7037"/>
          <a:stretch/>
        </p:blipFill>
        <p:spPr>
          <a:xfrm>
            <a:off x="8447405" y="2299765"/>
            <a:ext cx="3420000" cy="4422439"/>
          </a:xfrm>
          <a:prstGeom prst="rect">
            <a:avLst/>
          </a:prstGeom>
        </p:spPr>
      </p:pic>
      <p:sp>
        <p:nvSpPr>
          <p:cNvPr id="6" name="ZoneTexte 5"/>
          <p:cNvSpPr txBox="1"/>
          <p:nvPr/>
        </p:nvSpPr>
        <p:spPr>
          <a:xfrm>
            <a:off x="647700" y="349905"/>
            <a:ext cx="3200400" cy="1077218"/>
          </a:xfrm>
          <a:prstGeom prst="rect">
            <a:avLst/>
          </a:prstGeom>
          <a:noFill/>
        </p:spPr>
        <p:txBody>
          <a:bodyPr wrap="square" rtlCol="0">
            <a:spAutoFit/>
          </a:bodyPr>
          <a:lstStyle/>
          <a:p>
            <a:r>
              <a:rPr lang="fr-FR" sz="3200" dirty="0" smtClean="0"/>
              <a:t>         1911</a:t>
            </a:r>
          </a:p>
          <a:p>
            <a:r>
              <a:rPr lang="fr-FR" sz="1600" b="1" dirty="0" smtClean="0"/>
              <a:t>Du 2 Juillet au </a:t>
            </a:r>
            <a:r>
              <a:rPr lang="fr-FR" sz="1600" b="1" dirty="0"/>
              <a:t>30 Juillet: - 5 343 km</a:t>
            </a:r>
            <a:endParaRPr lang="fr-FR" sz="1600" b="1" dirty="0" smtClean="0"/>
          </a:p>
          <a:p>
            <a:endParaRPr lang="fr-FR" sz="1600" dirty="0"/>
          </a:p>
        </p:txBody>
      </p:sp>
      <p:sp>
        <p:nvSpPr>
          <p:cNvPr id="7" name="Rectangle 6"/>
          <p:cNvSpPr/>
          <p:nvPr/>
        </p:nvSpPr>
        <p:spPr>
          <a:xfrm>
            <a:off x="4229100" y="242183"/>
            <a:ext cx="6870700" cy="369332"/>
          </a:xfrm>
          <a:prstGeom prst="rect">
            <a:avLst/>
          </a:prstGeom>
        </p:spPr>
        <p:txBody>
          <a:bodyPr wrap="square">
            <a:spAutoFit/>
          </a:bodyPr>
          <a:lstStyle/>
          <a:p>
            <a:r>
              <a:rPr lang="fr-FR" b="1" dirty="0"/>
              <a:t>Le peloton</a:t>
            </a:r>
            <a:r>
              <a:rPr lang="fr-FR" dirty="0"/>
              <a:t> : 84 partants (40 coureurs groupés et 44 isolés). 28 arrivants</a:t>
            </a:r>
          </a:p>
        </p:txBody>
      </p:sp>
      <p:sp>
        <p:nvSpPr>
          <p:cNvPr id="8" name="Rectangle 7"/>
          <p:cNvSpPr/>
          <p:nvPr/>
        </p:nvSpPr>
        <p:spPr>
          <a:xfrm>
            <a:off x="4229100" y="611515"/>
            <a:ext cx="7638305" cy="646331"/>
          </a:xfrm>
          <a:prstGeom prst="rect">
            <a:avLst/>
          </a:prstGeom>
        </p:spPr>
        <p:txBody>
          <a:bodyPr wrap="square">
            <a:spAutoFit/>
          </a:bodyPr>
          <a:lstStyle/>
          <a:p>
            <a:r>
              <a:rPr lang="fr-FR" b="1" dirty="0"/>
              <a:t>Classement final </a:t>
            </a:r>
            <a:r>
              <a:rPr lang="fr-FR" dirty="0"/>
              <a:t>: 1 </a:t>
            </a:r>
            <a:r>
              <a:rPr lang="fr-FR" dirty="0" err="1"/>
              <a:t>Garrigou</a:t>
            </a:r>
            <a:r>
              <a:rPr lang="fr-FR" dirty="0"/>
              <a:t>, 2 Duboc, 3 E. Georget, 4 </a:t>
            </a:r>
            <a:r>
              <a:rPr lang="fr-FR" dirty="0" err="1"/>
              <a:t>Crupelandt</a:t>
            </a:r>
            <a:r>
              <a:rPr lang="fr-FR" dirty="0"/>
              <a:t>, 5 L. </a:t>
            </a:r>
            <a:r>
              <a:rPr lang="fr-FR" dirty="0" err="1"/>
              <a:t>Heusghem</a:t>
            </a:r>
            <a:r>
              <a:rPr lang="fr-FR" dirty="0"/>
              <a:t>, 6 </a:t>
            </a:r>
            <a:r>
              <a:rPr lang="fr-FR" dirty="0" err="1"/>
              <a:t>Godivier</a:t>
            </a:r>
            <a:r>
              <a:rPr lang="fr-FR" dirty="0"/>
              <a:t>, 7 Cruchon, 8 E. Paul, 9 Dupont, 10 Devroye.</a:t>
            </a:r>
          </a:p>
        </p:txBody>
      </p:sp>
      <p:sp>
        <p:nvSpPr>
          <p:cNvPr id="9" name="Rectangle 8"/>
          <p:cNvSpPr/>
          <p:nvPr/>
        </p:nvSpPr>
        <p:spPr>
          <a:xfrm>
            <a:off x="4229099" y="1206385"/>
            <a:ext cx="7638305" cy="923330"/>
          </a:xfrm>
          <a:prstGeom prst="rect">
            <a:avLst/>
          </a:prstGeom>
        </p:spPr>
        <p:txBody>
          <a:bodyPr wrap="square">
            <a:spAutoFit/>
          </a:bodyPr>
          <a:lstStyle/>
          <a:p>
            <a:r>
              <a:rPr lang="fr-FR" b="1" dirty="0"/>
              <a:t>L’événement</a:t>
            </a:r>
            <a:r>
              <a:rPr lang="fr-FR" dirty="0"/>
              <a:t> : vainqueur à Perpignan et à Luchon, Duboc s’écroule avant Bayonne, victime d’un empoisonnement. Il se reprend, gagne à La Rochelle, puis au Havre et se classe finalement deuxième.</a:t>
            </a:r>
          </a:p>
        </p:txBody>
      </p:sp>
    </p:spTree>
    <p:extLst>
      <p:ext uri="{BB962C8B-B14F-4D97-AF65-F5344CB8AC3E}">
        <p14:creationId xmlns:p14="http://schemas.microsoft.com/office/powerpoint/2010/main" val="3454142578"/>
      </p:ext>
    </p:extLst>
  </p:cSld>
  <p:clrMapOvr>
    <a:masterClrMapping/>
  </p:clrMapOvr>
  <mc:AlternateContent xmlns:mc="http://schemas.openxmlformats.org/markup-compatibility/2006" xmlns:p14="http://schemas.microsoft.com/office/powerpoint/2010/main">
    <mc:Choice Requires="p14">
      <p:transition spd="slow" p14:dur="2000" advTm="17407"/>
    </mc:Choice>
    <mc:Fallback xmlns="">
      <p:transition spd="slow" advTm="17407"/>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7378700" y="1794982"/>
            <a:ext cx="4648200" cy="4247317"/>
          </a:xfrm>
          <a:prstGeom prst="rect">
            <a:avLst/>
          </a:prstGeom>
        </p:spPr>
        <p:txBody>
          <a:bodyPr wrap="square">
            <a:spAutoFit/>
          </a:bodyPr>
          <a:lstStyle/>
          <a:p>
            <a:r>
              <a:rPr lang="fr-FR" b="1" dirty="0">
                <a:solidFill>
                  <a:srgbClr val="000000"/>
                </a:solidFill>
                <a:latin typeface="Roboto" panose="02000000000000000000" pitchFamily="2" charset="0"/>
                <a:hlinkClick r:id="rId4"/>
              </a:rPr>
              <a:t>1912 – 10e édition du Tour de </a:t>
            </a:r>
            <a:r>
              <a:rPr lang="fr-FR" b="1" dirty="0" smtClean="0">
                <a:solidFill>
                  <a:srgbClr val="000000"/>
                </a:solidFill>
                <a:latin typeface="Roboto" panose="02000000000000000000" pitchFamily="2" charset="0"/>
                <a:hlinkClick r:id="rId4"/>
              </a:rPr>
              <a:t>France</a:t>
            </a:r>
          </a:p>
          <a:p>
            <a:endParaRPr lang="fr-FR" b="1" dirty="0">
              <a:solidFill>
                <a:srgbClr val="000000"/>
              </a:solidFill>
              <a:latin typeface="Roboto" panose="02000000000000000000" pitchFamily="2" charset="0"/>
              <a:hlinkClick r:id="rId4"/>
            </a:endParaRPr>
          </a:p>
          <a:p>
            <a:r>
              <a:rPr lang="fr-FR" dirty="0">
                <a:solidFill>
                  <a:srgbClr val="000000"/>
                </a:solidFill>
                <a:latin typeface="roboto" panose="02000000000000000000" pitchFamily="2" charset="0"/>
              </a:rPr>
              <a:t>La 10e édition reconduit le tracé de la précédente. Gustave </a:t>
            </a:r>
            <a:r>
              <a:rPr lang="fr-FR" dirty="0" err="1">
                <a:solidFill>
                  <a:srgbClr val="000000"/>
                </a:solidFill>
                <a:latin typeface="roboto" panose="02000000000000000000" pitchFamily="2" charset="0"/>
              </a:rPr>
              <a:t>Garrigou</a:t>
            </a:r>
            <a:r>
              <a:rPr lang="fr-FR" dirty="0">
                <a:solidFill>
                  <a:srgbClr val="000000"/>
                </a:solidFill>
                <a:latin typeface="roboto" panose="02000000000000000000" pitchFamily="2" charset="0"/>
              </a:rPr>
              <a:t> fait troisième, le Belge Odile </a:t>
            </a:r>
            <a:r>
              <a:rPr lang="fr-FR" dirty="0" err="1">
                <a:solidFill>
                  <a:srgbClr val="000000"/>
                </a:solidFill>
                <a:latin typeface="roboto" panose="02000000000000000000" pitchFamily="2" charset="0"/>
              </a:rPr>
              <a:t>Defraye</a:t>
            </a:r>
            <a:r>
              <a:rPr lang="fr-FR" dirty="0">
                <a:solidFill>
                  <a:srgbClr val="000000"/>
                </a:solidFill>
                <a:latin typeface="roboto" panose="02000000000000000000" pitchFamily="2" charset="0"/>
              </a:rPr>
              <a:t> s’impose aux points et le Tour est marqué par l’échappée solitaire de 315 km –la plus longue de l’histoire– d’Eugène Christophe, dans l’étape de montagne Chamonix-Grenoble. Les profils des étapes de la « grande randonnée », selon les mots du secrétaire général et traceur en chef Georges </a:t>
            </a:r>
            <a:r>
              <a:rPr lang="fr-FR" dirty="0" err="1">
                <a:solidFill>
                  <a:srgbClr val="000000"/>
                </a:solidFill>
                <a:latin typeface="roboto" panose="02000000000000000000" pitchFamily="2" charset="0"/>
              </a:rPr>
              <a:t>Abran</a:t>
            </a:r>
            <a:r>
              <a:rPr lang="fr-FR" dirty="0">
                <a:solidFill>
                  <a:srgbClr val="000000"/>
                </a:solidFill>
                <a:latin typeface="roboto" panose="02000000000000000000" pitchFamily="2" charset="0"/>
              </a:rPr>
              <a:t>, sont quotidiennement dans </a:t>
            </a:r>
            <a:r>
              <a:rPr lang="fr-FR" i="1" dirty="0">
                <a:solidFill>
                  <a:srgbClr val="000000"/>
                </a:solidFill>
                <a:latin typeface="roboto" panose="02000000000000000000" pitchFamily="2" charset="0"/>
              </a:rPr>
              <a:t>L'Auto</a:t>
            </a:r>
            <a:r>
              <a:rPr lang="fr-FR" dirty="0">
                <a:solidFill>
                  <a:srgbClr val="000000"/>
                </a:solidFill>
                <a:latin typeface="roboto" panose="02000000000000000000" pitchFamily="2" charset="0"/>
              </a:rPr>
              <a:t>, qui ne publie pas de carte cette année-là.</a:t>
            </a:r>
            <a:endParaRPr lang="fr-FR" b="0" i="0" dirty="0">
              <a:solidFill>
                <a:srgbClr val="000000"/>
              </a:solidFill>
              <a:effectLst/>
              <a:latin typeface="roboto" panose="02000000000000000000" pitchFamily="2" charset="0"/>
            </a:endParaRPr>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832" y="613904"/>
            <a:ext cx="6264000" cy="5936984"/>
          </a:xfrm>
          <a:prstGeom prst="rect">
            <a:avLst/>
          </a:prstGeom>
        </p:spPr>
      </p:pic>
    </p:spTree>
    <p:extLst>
      <p:ext uri="{BB962C8B-B14F-4D97-AF65-F5344CB8AC3E}">
        <p14:creationId xmlns:p14="http://schemas.microsoft.com/office/powerpoint/2010/main" val="295250764"/>
      </p:ext>
    </p:extLst>
  </p:cSld>
  <p:clrMapOvr>
    <a:masterClrMapping/>
  </p:clrMapOvr>
  <mc:AlternateContent xmlns:mc="http://schemas.openxmlformats.org/markup-compatibility/2006" xmlns:p14="http://schemas.microsoft.com/office/powerpoint/2010/main">
    <mc:Choice Requires="p14">
      <p:transition spd="slow" p14:dur="2000" advTm="21402"/>
    </mc:Choice>
    <mc:Fallback xmlns="">
      <p:transition spd="slow" advTm="21402"/>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5759100" y="595205"/>
            <a:ext cx="5918200" cy="2031325"/>
          </a:xfrm>
          <a:prstGeom prst="rect">
            <a:avLst/>
          </a:prstGeom>
        </p:spPr>
        <p:txBody>
          <a:bodyPr wrap="square">
            <a:spAutoFit/>
          </a:bodyPr>
          <a:lstStyle/>
          <a:p>
            <a:r>
              <a:rPr lang="fr-FR" b="1" dirty="0">
                <a:solidFill>
                  <a:srgbClr val="474747"/>
                </a:solidFill>
                <a:latin typeface="Arial" panose="020B0604020202020204" pitchFamily="34" charset="0"/>
              </a:rPr>
              <a:t>Odiel </a:t>
            </a:r>
            <a:r>
              <a:rPr lang="fr-FR" b="1" dirty="0" err="1">
                <a:solidFill>
                  <a:srgbClr val="474747"/>
                </a:solidFill>
                <a:latin typeface="Arial" panose="020B0604020202020204" pitchFamily="34" charset="0"/>
              </a:rPr>
              <a:t>Defraeye</a:t>
            </a:r>
            <a:r>
              <a:rPr lang="fr-FR" b="1" dirty="0">
                <a:solidFill>
                  <a:srgbClr val="474747"/>
                </a:solidFill>
                <a:latin typeface="Arial" panose="020B0604020202020204" pitchFamily="34" charset="0"/>
              </a:rPr>
              <a:t>, dit Odile </a:t>
            </a:r>
            <a:r>
              <a:rPr lang="fr-FR" b="1" dirty="0" err="1" smtClean="0">
                <a:solidFill>
                  <a:srgbClr val="474747"/>
                </a:solidFill>
                <a:latin typeface="Arial" panose="020B0604020202020204" pitchFamily="34" charset="0"/>
              </a:rPr>
              <a:t>Defraye</a:t>
            </a:r>
            <a:r>
              <a:rPr lang="fr-FR" dirty="0" smtClean="0">
                <a:solidFill>
                  <a:srgbClr val="474747"/>
                </a:solidFill>
                <a:latin typeface="Arial" panose="020B0604020202020204" pitchFamily="34" charset="0"/>
              </a:rPr>
              <a:t>,</a:t>
            </a:r>
          </a:p>
          <a:p>
            <a:r>
              <a:rPr lang="fr-FR" dirty="0" smtClean="0">
                <a:solidFill>
                  <a:srgbClr val="474747"/>
                </a:solidFill>
                <a:latin typeface="Arial" panose="020B0604020202020204" pitchFamily="34" charset="0"/>
              </a:rPr>
              <a:t> </a:t>
            </a:r>
            <a:r>
              <a:rPr lang="fr-FR" dirty="0">
                <a:solidFill>
                  <a:srgbClr val="474747"/>
                </a:solidFill>
                <a:latin typeface="Arial" panose="020B0604020202020204" pitchFamily="34" charset="0"/>
              </a:rPr>
              <a:t>est un coureur cycliste belge, né le 14 juillet 1888 à Rumbeke et mort le 21 août 1965 à </a:t>
            </a:r>
            <a:r>
              <a:rPr lang="fr-FR" dirty="0" err="1">
                <a:solidFill>
                  <a:srgbClr val="474747"/>
                </a:solidFill>
                <a:latin typeface="Arial" panose="020B0604020202020204" pitchFamily="34" charset="0"/>
              </a:rPr>
              <a:t>Bierges</a:t>
            </a:r>
            <a:r>
              <a:rPr lang="fr-FR" dirty="0">
                <a:solidFill>
                  <a:srgbClr val="474747"/>
                </a:solidFill>
                <a:latin typeface="Arial" panose="020B0604020202020204" pitchFamily="34" charset="0"/>
              </a:rPr>
              <a:t>. Professionnel de 1909 à 1914 puis de 1919 à 1924, il est le premier cycliste belge à remporter le Tour de France, en 1912. Il enlève trois étapes à l'occasion de ce Tour de France.</a:t>
            </a:r>
            <a:endParaRPr lang="fr-FR" dirty="0"/>
          </a:p>
        </p:txBody>
      </p:sp>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12882" t="16297" r="9353" b="27222"/>
          <a:stretch/>
        </p:blipFill>
        <p:spPr>
          <a:xfrm>
            <a:off x="5226071" y="2992596"/>
            <a:ext cx="6732000" cy="3726428"/>
          </a:xfrm>
          <a:prstGeom prst="rect">
            <a:avLst/>
          </a:prstGeom>
        </p:spPr>
      </p:pic>
      <p:sp>
        <p:nvSpPr>
          <p:cNvPr id="5" name="ZoneTexte 4"/>
          <p:cNvSpPr txBox="1"/>
          <p:nvPr/>
        </p:nvSpPr>
        <p:spPr>
          <a:xfrm>
            <a:off x="914400" y="397982"/>
            <a:ext cx="3175000" cy="830997"/>
          </a:xfrm>
          <a:prstGeom prst="rect">
            <a:avLst/>
          </a:prstGeom>
          <a:noFill/>
        </p:spPr>
        <p:txBody>
          <a:bodyPr wrap="square" rtlCol="0">
            <a:spAutoFit/>
          </a:bodyPr>
          <a:lstStyle/>
          <a:p>
            <a:r>
              <a:rPr lang="fr-FR" sz="3200" b="1" dirty="0" smtClean="0"/>
              <a:t>         1912</a:t>
            </a:r>
          </a:p>
          <a:p>
            <a:r>
              <a:rPr lang="fr-FR" sz="1600" b="1" dirty="0" smtClean="0"/>
              <a:t>Du 30 Juin au 29 Juillet </a:t>
            </a:r>
            <a:r>
              <a:rPr lang="fr-FR" sz="1600" dirty="0" smtClean="0"/>
              <a:t>:</a:t>
            </a:r>
            <a:r>
              <a:rPr lang="fr-FR" sz="1600" dirty="0"/>
              <a:t>- </a:t>
            </a:r>
            <a:r>
              <a:rPr lang="fr-FR" sz="1600" b="1" dirty="0"/>
              <a:t>5 289 km</a:t>
            </a:r>
          </a:p>
        </p:txBody>
      </p:sp>
      <p:sp>
        <p:nvSpPr>
          <p:cNvPr id="6" name="Rectangle 5"/>
          <p:cNvSpPr/>
          <p:nvPr/>
        </p:nvSpPr>
        <p:spPr>
          <a:xfrm>
            <a:off x="317500" y="1287703"/>
            <a:ext cx="4635500" cy="646331"/>
          </a:xfrm>
          <a:prstGeom prst="rect">
            <a:avLst/>
          </a:prstGeom>
        </p:spPr>
        <p:txBody>
          <a:bodyPr wrap="square">
            <a:spAutoFit/>
          </a:bodyPr>
          <a:lstStyle/>
          <a:p>
            <a:r>
              <a:rPr lang="fr-FR" b="1" dirty="0"/>
              <a:t>Le peloton</a:t>
            </a:r>
            <a:r>
              <a:rPr lang="fr-FR" dirty="0"/>
              <a:t> : 131 partants (50 coureurs groupés et 81 isolés). 41 arrivant</a:t>
            </a:r>
          </a:p>
        </p:txBody>
      </p:sp>
      <p:sp>
        <p:nvSpPr>
          <p:cNvPr id="7" name="Rectangle 6"/>
          <p:cNvSpPr/>
          <p:nvPr/>
        </p:nvSpPr>
        <p:spPr>
          <a:xfrm>
            <a:off x="317500" y="1929605"/>
            <a:ext cx="4914900" cy="923330"/>
          </a:xfrm>
          <a:prstGeom prst="rect">
            <a:avLst/>
          </a:prstGeom>
        </p:spPr>
        <p:txBody>
          <a:bodyPr wrap="square">
            <a:spAutoFit/>
          </a:bodyPr>
          <a:lstStyle/>
          <a:p>
            <a:r>
              <a:rPr lang="fr-FR" b="1" dirty="0"/>
              <a:t>Classement final</a:t>
            </a:r>
            <a:r>
              <a:rPr lang="fr-FR" dirty="0"/>
              <a:t> : 1 </a:t>
            </a:r>
            <a:r>
              <a:rPr lang="fr-FR" dirty="0" err="1"/>
              <a:t>Defraye</a:t>
            </a:r>
            <a:r>
              <a:rPr lang="fr-FR" dirty="0"/>
              <a:t>, 2 Christophe, 3 </a:t>
            </a:r>
            <a:r>
              <a:rPr lang="fr-FR" dirty="0" err="1"/>
              <a:t>Garrigou</a:t>
            </a:r>
            <a:r>
              <a:rPr lang="fr-FR" dirty="0"/>
              <a:t>, 4 M. Buysse, 5 J. </a:t>
            </a:r>
            <a:r>
              <a:rPr lang="fr-FR" dirty="0" err="1"/>
              <a:t>Alavoine</a:t>
            </a:r>
            <a:r>
              <a:rPr lang="fr-FR" dirty="0"/>
              <a:t>, 6 </a:t>
            </a:r>
            <a:r>
              <a:rPr lang="fr-FR" dirty="0" err="1"/>
              <a:t>Thys</a:t>
            </a:r>
            <a:r>
              <a:rPr lang="fr-FR" dirty="0"/>
              <a:t>, 7 Tiberghien, 8 Devroye, 9 Salmon,10 </a:t>
            </a:r>
            <a:r>
              <a:rPr lang="fr-FR" dirty="0" err="1"/>
              <a:t>Spiessens</a:t>
            </a:r>
            <a:r>
              <a:rPr lang="fr-FR" dirty="0"/>
              <a:t>.</a:t>
            </a:r>
          </a:p>
        </p:txBody>
      </p:sp>
      <p:sp>
        <p:nvSpPr>
          <p:cNvPr id="8" name="Rectangle 7"/>
          <p:cNvSpPr/>
          <p:nvPr/>
        </p:nvSpPr>
        <p:spPr>
          <a:xfrm>
            <a:off x="322343" y="2768370"/>
            <a:ext cx="3767057" cy="369332"/>
          </a:xfrm>
          <a:prstGeom prst="rect">
            <a:avLst/>
          </a:prstGeom>
        </p:spPr>
        <p:txBody>
          <a:bodyPr wrap="none">
            <a:spAutoFit/>
          </a:bodyPr>
          <a:lstStyle/>
          <a:p>
            <a:r>
              <a:rPr lang="fr-FR" b="1" dirty="0"/>
              <a:t>L’événement </a:t>
            </a:r>
            <a:r>
              <a:rPr lang="fr-FR" dirty="0"/>
              <a:t>: première victoire belge.</a:t>
            </a: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464" y="3275850"/>
            <a:ext cx="4657143" cy="3200000"/>
          </a:xfrm>
          <a:prstGeom prst="rect">
            <a:avLst/>
          </a:prstGeom>
        </p:spPr>
      </p:pic>
    </p:spTree>
    <p:extLst>
      <p:ext uri="{BB962C8B-B14F-4D97-AF65-F5344CB8AC3E}">
        <p14:creationId xmlns:p14="http://schemas.microsoft.com/office/powerpoint/2010/main" val="4025341228"/>
      </p:ext>
    </p:extLst>
  </p:cSld>
  <p:clrMapOvr>
    <a:masterClrMapping/>
  </p:clrMapOvr>
  <mc:AlternateContent xmlns:mc="http://schemas.openxmlformats.org/markup-compatibility/2006" xmlns:p14="http://schemas.microsoft.com/office/powerpoint/2010/main">
    <mc:Choice Requires="p14">
      <p:transition spd="slow" p14:dur="2000" advTm="24287"/>
    </mc:Choice>
    <mc:Fallback xmlns="">
      <p:transition spd="slow" advTm="24287"/>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00" y="440778"/>
            <a:ext cx="5796000" cy="5977125"/>
          </a:xfrm>
          <a:prstGeom prst="rect">
            <a:avLst/>
          </a:prstGeom>
        </p:spPr>
      </p:pic>
      <p:sp>
        <p:nvSpPr>
          <p:cNvPr id="4" name="Rectangle 3"/>
          <p:cNvSpPr/>
          <p:nvPr/>
        </p:nvSpPr>
        <p:spPr>
          <a:xfrm>
            <a:off x="6019800" y="1305683"/>
            <a:ext cx="6096000" cy="4247317"/>
          </a:xfrm>
          <a:prstGeom prst="rect">
            <a:avLst/>
          </a:prstGeom>
        </p:spPr>
        <p:txBody>
          <a:bodyPr>
            <a:spAutoFit/>
          </a:bodyPr>
          <a:lstStyle/>
          <a:p>
            <a:r>
              <a:rPr lang="fr-FR" b="1" dirty="0">
                <a:solidFill>
                  <a:srgbClr val="000000"/>
                </a:solidFill>
                <a:latin typeface="Roboto" panose="02000000000000000000" pitchFamily="2" charset="0"/>
                <a:hlinkClick r:id="rId5" tooltip="1913 – 11e édition du Tour de France (nouvelle fenêtre)"/>
              </a:rPr>
              <a:t>1913 – 11e édition du Tour de France</a:t>
            </a:r>
          </a:p>
          <a:p>
            <a:r>
              <a:rPr lang="fr-FR" dirty="0">
                <a:solidFill>
                  <a:srgbClr val="000000"/>
                </a:solidFill>
                <a:latin typeface="roboto" panose="02000000000000000000" pitchFamily="2" charset="0"/>
              </a:rPr>
              <a:t>Le Tour de France 1913 est marqué par le retour d’un classement général déterminé par le chronométrage et par son itinéraire parcouru dans le sens contraire des aiguilles d’une montre. A priori cela ne change rien à la difficulté de l’effort sur 5388 km, d'autant que le col du Galibier est escaladé pour la troisième fois. Le Belge Philippe </a:t>
            </a:r>
            <a:r>
              <a:rPr lang="fr-FR" dirty="0" err="1">
                <a:solidFill>
                  <a:srgbClr val="000000"/>
                </a:solidFill>
                <a:latin typeface="roboto" panose="02000000000000000000" pitchFamily="2" charset="0"/>
              </a:rPr>
              <a:t>Thys</a:t>
            </a:r>
            <a:r>
              <a:rPr lang="fr-FR" dirty="0">
                <a:solidFill>
                  <a:srgbClr val="000000"/>
                </a:solidFill>
                <a:latin typeface="roboto" panose="02000000000000000000" pitchFamily="2" charset="0"/>
              </a:rPr>
              <a:t> s’impose. Eugène Christophe brise sa fourche de vélo dans le Tourmalet avant de la reforger lui-même, dans un épisode légendaire de l’Histoire du Tour. Dernier changement, cette fois-ci davantage éditorial que sportif : </a:t>
            </a:r>
            <a:r>
              <a:rPr lang="fr-FR" i="1" dirty="0">
                <a:solidFill>
                  <a:srgbClr val="000000"/>
                </a:solidFill>
                <a:latin typeface="roboto" panose="02000000000000000000" pitchFamily="2" charset="0"/>
              </a:rPr>
              <a:t>L'Auto </a:t>
            </a:r>
            <a:r>
              <a:rPr lang="fr-FR" dirty="0">
                <a:solidFill>
                  <a:srgbClr val="000000"/>
                </a:solidFill>
                <a:latin typeface="roboto" panose="02000000000000000000" pitchFamily="2" charset="0"/>
              </a:rPr>
              <a:t>publie désormais </a:t>
            </a:r>
            <a:r>
              <a:rPr lang="fr-FR" u="sng" dirty="0">
                <a:solidFill>
                  <a:srgbClr val="000000"/>
                </a:solidFill>
                <a:latin typeface="roboto" panose="02000000000000000000" pitchFamily="2" charset="0"/>
                <a:hlinkClick r:id="rId5"/>
              </a:rPr>
              <a:t>sa carte détaillée du Tour</a:t>
            </a:r>
            <a:r>
              <a:rPr lang="fr-FR" dirty="0">
                <a:solidFill>
                  <a:srgbClr val="000000"/>
                </a:solidFill>
                <a:latin typeface="roboto" panose="02000000000000000000" pitchFamily="2" charset="0"/>
              </a:rPr>
              <a:t> dans un fascicule de belle facture, vendu séparément du quotidien. Il en fait </a:t>
            </a:r>
            <a:r>
              <a:rPr lang="fr-FR" u="sng" dirty="0">
                <a:solidFill>
                  <a:srgbClr val="000000"/>
                </a:solidFill>
                <a:latin typeface="roboto" panose="02000000000000000000" pitchFamily="2" charset="0"/>
                <a:hlinkClick r:id="rId6"/>
              </a:rPr>
              <a:t>la promotion dans ses pages tout le long du mois de juillet</a:t>
            </a:r>
            <a:r>
              <a:rPr lang="fr-FR" dirty="0">
                <a:solidFill>
                  <a:srgbClr val="000000"/>
                </a:solidFill>
                <a:latin typeface="roboto" panose="02000000000000000000" pitchFamily="2" charset="0"/>
              </a:rPr>
              <a:t>.</a:t>
            </a:r>
            <a:endParaRPr lang="fr-FR" b="0"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758748018"/>
      </p:ext>
    </p:extLst>
  </p:cSld>
  <p:clrMapOvr>
    <a:masterClrMapping/>
  </p:clrMapOvr>
  <mc:AlternateContent xmlns:mc="http://schemas.openxmlformats.org/markup-compatibility/2006" xmlns:p14="http://schemas.microsoft.com/office/powerpoint/2010/main">
    <mc:Choice Requires="p14">
      <p:transition spd="slow" p14:dur="2000" advTm="28685"/>
    </mc:Choice>
    <mc:Fallback xmlns="">
      <p:transition spd="slow" advTm="28685"/>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7175500" y="1541840"/>
            <a:ext cx="4597400" cy="4524315"/>
          </a:xfrm>
          <a:prstGeom prst="rect">
            <a:avLst/>
          </a:prstGeom>
        </p:spPr>
        <p:txBody>
          <a:bodyPr wrap="square">
            <a:spAutoFit/>
          </a:bodyPr>
          <a:lstStyle/>
          <a:p>
            <a:r>
              <a:rPr lang="fr-FR" b="1" dirty="0">
                <a:solidFill>
                  <a:srgbClr val="000000"/>
                </a:solidFill>
                <a:latin typeface="Roboto" panose="02000000000000000000" pitchFamily="2" charset="0"/>
                <a:hlinkClick r:id="rId4" tooltip="1914 – 12e édition du Tour de France (nouvelle fenêtre)"/>
              </a:rPr>
              <a:t>1914 – 12e édition du Tour de </a:t>
            </a:r>
            <a:r>
              <a:rPr lang="fr-FR" b="1" dirty="0" smtClean="0">
                <a:solidFill>
                  <a:srgbClr val="000000"/>
                </a:solidFill>
                <a:latin typeface="Roboto" panose="02000000000000000000" pitchFamily="2" charset="0"/>
                <a:hlinkClick r:id="rId4" tooltip="1914 – 12e édition du Tour de France (nouvelle fenêtre)"/>
              </a:rPr>
              <a:t>France</a:t>
            </a:r>
          </a:p>
          <a:p>
            <a:endParaRPr lang="fr-FR" b="1" dirty="0">
              <a:solidFill>
                <a:srgbClr val="000000"/>
              </a:solidFill>
              <a:latin typeface="Roboto" panose="02000000000000000000" pitchFamily="2" charset="0"/>
              <a:hlinkClick r:id="rId4" tooltip="1914 – 12e édition du Tour de France (nouvelle fenêtre)"/>
            </a:endParaRPr>
          </a:p>
          <a:p>
            <a:r>
              <a:rPr lang="fr-FR" dirty="0">
                <a:solidFill>
                  <a:srgbClr val="000000"/>
                </a:solidFill>
                <a:latin typeface="roboto" panose="02000000000000000000" pitchFamily="2" charset="0"/>
              </a:rPr>
              <a:t>La 12</a:t>
            </a:r>
            <a:r>
              <a:rPr lang="fr-FR" baseline="30000" dirty="0">
                <a:solidFill>
                  <a:srgbClr val="000000"/>
                </a:solidFill>
                <a:latin typeface="roboto" panose="02000000000000000000" pitchFamily="2" charset="0"/>
              </a:rPr>
              <a:t>e</a:t>
            </a:r>
            <a:r>
              <a:rPr lang="fr-FR" dirty="0">
                <a:solidFill>
                  <a:srgbClr val="000000"/>
                </a:solidFill>
                <a:latin typeface="roboto" panose="02000000000000000000" pitchFamily="2" charset="0"/>
              </a:rPr>
              <a:t> édition du Tour de France se déroule quelques jours avant le déclenchement de la Première Guerre mondiale. Le Belge Philippe </a:t>
            </a:r>
            <a:r>
              <a:rPr lang="fr-FR" dirty="0" err="1">
                <a:solidFill>
                  <a:srgbClr val="000000"/>
                </a:solidFill>
                <a:latin typeface="roboto" panose="02000000000000000000" pitchFamily="2" charset="0"/>
              </a:rPr>
              <a:t>Thys</a:t>
            </a:r>
            <a:r>
              <a:rPr lang="fr-FR" dirty="0">
                <a:solidFill>
                  <a:srgbClr val="000000"/>
                </a:solidFill>
                <a:latin typeface="roboto" panose="02000000000000000000" pitchFamily="2" charset="0"/>
              </a:rPr>
              <a:t> écrase la course et les pédales, réussissant à gagner sa deuxième « Grande Boucle » consécutive en dépit d’une pénalité de 30 minutes écopée la veille de l’arrivée. Le parcours et sa carte (</a:t>
            </a:r>
            <a:r>
              <a:rPr lang="fr-FR" u="sng" dirty="0">
                <a:solidFill>
                  <a:srgbClr val="000000"/>
                </a:solidFill>
                <a:latin typeface="roboto" panose="02000000000000000000" pitchFamily="2" charset="0"/>
                <a:hlinkClick r:id="rId5"/>
              </a:rPr>
              <a:t>dans </a:t>
            </a:r>
            <a:r>
              <a:rPr lang="fr-FR" i="1" u="sng" dirty="0">
                <a:solidFill>
                  <a:srgbClr val="000000"/>
                </a:solidFill>
                <a:latin typeface="roboto" panose="02000000000000000000" pitchFamily="2" charset="0"/>
                <a:hlinkClick r:id="rId5"/>
              </a:rPr>
              <a:t>L’Auto </a:t>
            </a:r>
            <a:r>
              <a:rPr lang="fr-FR" u="sng" dirty="0">
                <a:solidFill>
                  <a:srgbClr val="000000"/>
                </a:solidFill>
                <a:latin typeface="roboto" panose="02000000000000000000" pitchFamily="2" charset="0"/>
                <a:hlinkClick r:id="rId5"/>
              </a:rPr>
              <a:t>du 19 mai 1914</a:t>
            </a:r>
            <a:r>
              <a:rPr lang="fr-FR" dirty="0">
                <a:solidFill>
                  <a:srgbClr val="000000"/>
                </a:solidFill>
                <a:latin typeface="roboto" panose="02000000000000000000" pitchFamily="2" charset="0"/>
              </a:rPr>
              <a:t>) demeurent similaires aux précédents, avec un tracé de 5391 km, schématiquement hexagonal, épousant les frontières, les mers et les grands massifs du pays</a:t>
            </a:r>
            <a:endParaRPr lang="fr-FR" b="0" i="0" dirty="0">
              <a:solidFill>
                <a:srgbClr val="000000"/>
              </a:solidFill>
              <a:effectLst/>
              <a:latin typeface="roboto" panose="02000000000000000000" pitchFamily="2" charset="0"/>
            </a:endParaRPr>
          </a:p>
        </p:txBody>
      </p:sp>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207" y="204571"/>
            <a:ext cx="5512203" cy="6449543"/>
          </a:xfrm>
          <a:prstGeom prst="rect">
            <a:avLst/>
          </a:prstGeom>
        </p:spPr>
      </p:pic>
    </p:spTree>
    <p:extLst>
      <p:ext uri="{BB962C8B-B14F-4D97-AF65-F5344CB8AC3E}">
        <p14:creationId xmlns:p14="http://schemas.microsoft.com/office/powerpoint/2010/main" val="2232433703"/>
      </p:ext>
    </p:extLst>
  </p:cSld>
  <p:clrMapOvr>
    <a:masterClrMapping/>
  </p:clrMapOvr>
  <mc:AlternateContent xmlns:mc="http://schemas.openxmlformats.org/markup-compatibility/2006" xmlns:p14="http://schemas.microsoft.com/office/powerpoint/2010/main">
    <mc:Choice Requires="p14">
      <p:transition spd="slow" p14:dur="2000" advTm="14640"/>
    </mc:Choice>
    <mc:Fallback xmlns="">
      <p:transition spd="slow" advTm="1464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3012230" y="5019144"/>
            <a:ext cx="4483100" cy="1323439"/>
          </a:xfrm>
          <a:prstGeom prst="rect">
            <a:avLst/>
          </a:prstGeom>
        </p:spPr>
        <p:txBody>
          <a:bodyPr wrap="square">
            <a:spAutoFit/>
          </a:bodyPr>
          <a:lstStyle/>
          <a:p>
            <a:r>
              <a:rPr lang="fr-FR" sz="1600" b="1" dirty="0">
                <a:solidFill>
                  <a:srgbClr val="474747"/>
                </a:solidFill>
                <a:latin typeface="Arial" panose="020B0604020202020204" pitchFamily="34" charset="0"/>
              </a:rPr>
              <a:t>Philippe </a:t>
            </a:r>
            <a:r>
              <a:rPr lang="fr-FR" sz="1600" b="1" dirty="0" err="1">
                <a:solidFill>
                  <a:srgbClr val="474747"/>
                </a:solidFill>
                <a:latin typeface="Arial" panose="020B0604020202020204" pitchFamily="34" charset="0"/>
              </a:rPr>
              <a:t>Thys</a:t>
            </a:r>
            <a:r>
              <a:rPr lang="fr-FR" sz="1600" dirty="0">
                <a:solidFill>
                  <a:srgbClr val="474747"/>
                </a:solidFill>
                <a:latin typeface="Arial" panose="020B0604020202020204" pitchFamily="34" charset="0"/>
              </a:rPr>
              <a:t>,</a:t>
            </a:r>
            <a:r>
              <a:rPr lang="fr-FR" sz="1600" dirty="0">
                <a:latin typeface="Arial" panose="020B0604020202020204" pitchFamily="34" charset="0"/>
              </a:rPr>
              <a:t> né le 8 octobre 1889 à Anderlecht et mort le 16 janvier 1971 à Bruxelles, est un cycliste belge, spécialiste des courses d’endurance qui fut professionnel de 1912 à </a:t>
            </a:r>
            <a:r>
              <a:rPr lang="fr-FR" sz="1600" dirty="0" smtClean="0">
                <a:latin typeface="Arial" panose="020B0604020202020204" pitchFamily="34" charset="0"/>
              </a:rPr>
              <a:t>1927</a:t>
            </a:r>
            <a:r>
              <a:rPr lang="fr-FR" sz="1600" dirty="0" smtClean="0">
                <a:solidFill>
                  <a:srgbClr val="474747"/>
                </a:solidFill>
                <a:latin typeface="Arial" panose="020B0604020202020204" pitchFamily="34" charset="0"/>
              </a:rPr>
              <a:t>.</a:t>
            </a:r>
            <a:endParaRPr lang="fr-FR" sz="1600" dirty="0"/>
          </a:p>
        </p:txBody>
      </p:sp>
      <p:sp>
        <p:nvSpPr>
          <p:cNvPr id="4" name="ZoneTexte 3"/>
          <p:cNvSpPr txBox="1"/>
          <p:nvPr/>
        </p:nvSpPr>
        <p:spPr>
          <a:xfrm>
            <a:off x="1112936" y="287466"/>
            <a:ext cx="10799664" cy="861774"/>
          </a:xfrm>
          <a:prstGeom prst="rect">
            <a:avLst/>
          </a:prstGeom>
          <a:noFill/>
        </p:spPr>
        <p:txBody>
          <a:bodyPr wrap="square" rtlCol="0">
            <a:spAutoFit/>
          </a:bodyPr>
          <a:lstStyle/>
          <a:p>
            <a:r>
              <a:rPr lang="fr-FR" sz="3200" b="1" dirty="0" smtClean="0"/>
              <a:t>         1913 -                                                                       1914</a:t>
            </a:r>
          </a:p>
          <a:p>
            <a:r>
              <a:rPr lang="fr-FR" sz="1600" b="1" dirty="0" smtClean="0"/>
              <a:t>Du 29 Juin au 27 Juillet : </a:t>
            </a:r>
            <a:r>
              <a:rPr lang="fr-FR" sz="1600" b="1" dirty="0"/>
              <a:t>5 287 km</a:t>
            </a:r>
            <a:r>
              <a:rPr lang="fr-FR" sz="1600" b="1" dirty="0" smtClean="0"/>
              <a:t>.                                                                                                   Du 28 Juin  26 Juillet :   5 </a:t>
            </a:r>
            <a:r>
              <a:rPr lang="fr-FR" sz="1600" b="1" dirty="0"/>
              <a:t>380 km</a:t>
            </a:r>
            <a:r>
              <a:rPr lang="fr-FR" sz="1600" dirty="0"/>
              <a:t>.</a:t>
            </a:r>
            <a:endParaRPr lang="fr-FR" sz="1600" b="1" dirty="0"/>
          </a:p>
        </p:txBody>
      </p:sp>
      <p:sp>
        <p:nvSpPr>
          <p:cNvPr id="5" name="Rectangle 4"/>
          <p:cNvSpPr/>
          <p:nvPr/>
        </p:nvSpPr>
        <p:spPr>
          <a:xfrm>
            <a:off x="499963" y="1190485"/>
            <a:ext cx="3749873" cy="369332"/>
          </a:xfrm>
          <a:prstGeom prst="rect">
            <a:avLst/>
          </a:prstGeom>
        </p:spPr>
        <p:txBody>
          <a:bodyPr wrap="none">
            <a:spAutoFit/>
          </a:bodyPr>
          <a:lstStyle/>
          <a:p>
            <a:r>
              <a:rPr lang="fr-FR" b="1" dirty="0"/>
              <a:t>Le peloton</a:t>
            </a:r>
            <a:r>
              <a:rPr lang="fr-FR" dirty="0"/>
              <a:t> : 140 partants. 25 arrivants</a:t>
            </a:r>
          </a:p>
        </p:txBody>
      </p:sp>
      <p:sp>
        <p:nvSpPr>
          <p:cNvPr id="6" name="Rectangle 5"/>
          <p:cNvSpPr/>
          <p:nvPr/>
        </p:nvSpPr>
        <p:spPr>
          <a:xfrm>
            <a:off x="499962" y="1510661"/>
            <a:ext cx="6290648" cy="923330"/>
          </a:xfrm>
          <a:prstGeom prst="rect">
            <a:avLst/>
          </a:prstGeom>
        </p:spPr>
        <p:txBody>
          <a:bodyPr wrap="square">
            <a:spAutoFit/>
          </a:bodyPr>
          <a:lstStyle/>
          <a:p>
            <a:r>
              <a:rPr lang="fr-FR" b="1" dirty="0"/>
              <a:t>Classement final</a:t>
            </a:r>
            <a:r>
              <a:rPr lang="fr-FR" dirty="0"/>
              <a:t> : 1 </a:t>
            </a:r>
            <a:r>
              <a:rPr lang="fr-FR" dirty="0" err="1"/>
              <a:t>Thys</a:t>
            </a:r>
            <a:r>
              <a:rPr lang="fr-FR" dirty="0"/>
              <a:t>, 2 </a:t>
            </a:r>
            <a:r>
              <a:rPr lang="fr-FR" dirty="0" err="1"/>
              <a:t>Garrigou</a:t>
            </a:r>
            <a:r>
              <a:rPr lang="fr-FR" dirty="0"/>
              <a:t>, 3 M. Buysse, 4 </a:t>
            </a:r>
            <a:r>
              <a:rPr lang="fr-FR" dirty="0" err="1"/>
              <a:t>Lambot</a:t>
            </a:r>
            <a:r>
              <a:rPr lang="fr-FR" dirty="0"/>
              <a:t>, 5 </a:t>
            </a:r>
            <a:r>
              <a:rPr lang="fr-FR" dirty="0" err="1"/>
              <a:t>Faber</a:t>
            </a:r>
            <a:r>
              <a:rPr lang="fr-FR" dirty="0"/>
              <a:t>, 6 </a:t>
            </a:r>
            <a:r>
              <a:rPr lang="fr-FR" dirty="0" err="1"/>
              <a:t>Spiessens</a:t>
            </a:r>
            <a:r>
              <a:rPr lang="fr-FR" dirty="0"/>
              <a:t>, 7 Christophe, 8 </a:t>
            </a:r>
            <a:r>
              <a:rPr lang="fr-FR" dirty="0" err="1"/>
              <a:t>Bertarelli</a:t>
            </a:r>
            <a:r>
              <a:rPr lang="fr-FR" dirty="0"/>
              <a:t>, 9 </a:t>
            </a:r>
            <a:r>
              <a:rPr lang="fr-FR" dirty="0" err="1"/>
              <a:t>Vandaele</a:t>
            </a:r>
            <a:r>
              <a:rPr lang="fr-FR" dirty="0"/>
              <a:t>, 10 Engel.</a:t>
            </a:r>
          </a:p>
        </p:txBody>
      </p:sp>
      <p:sp>
        <p:nvSpPr>
          <p:cNvPr id="7" name="Rectangle 6"/>
          <p:cNvSpPr/>
          <p:nvPr/>
        </p:nvSpPr>
        <p:spPr>
          <a:xfrm>
            <a:off x="499961" y="2338014"/>
            <a:ext cx="6040539" cy="2308324"/>
          </a:xfrm>
          <a:prstGeom prst="rect">
            <a:avLst/>
          </a:prstGeom>
        </p:spPr>
        <p:txBody>
          <a:bodyPr wrap="square">
            <a:spAutoFit/>
          </a:bodyPr>
          <a:lstStyle/>
          <a:p>
            <a:r>
              <a:rPr lang="fr-FR" b="1" dirty="0"/>
              <a:t>L’événement</a:t>
            </a:r>
            <a:r>
              <a:rPr lang="fr-FR" dirty="0"/>
              <a:t> : deuxième au sommet du Tourmalet, Eugène Christophe est victime d’un bris de fourche. Après avoir parcouru 14 km à pied, il effectue, en quatre heures et sans aide, une réparation de fortune chez le forgeron de Sainte-Marie de Campan. Une plaque commémore cet acte de volonté légendaire. Quelques jours plus tard, Marcel Buysse (guidon cassé) est également contraint à une longue marche dans l’Estérel, alors que la victoire lui semblait promise.</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1665" y="3843252"/>
            <a:ext cx="2916000" cy="2916000"/>
          </a:xfrm>
          <a:prstGeom prst="rect">
            <a:avLst/>
          </a:prstGeom>
        </p:spPr>
      </p:pic>
      <p:sp>
        <p:nvSpPr>
          <p:cNvPr id="10" name="Rectangle 9"/>
          <p:cNvSpPr/>
          <p:nvPr/>
        </p:nvSpPr>
        <p:spPr>
          <a:xfrm>
            <a:off x="6945403" y="1198880"/>
            <a:ext cx="5103803" cy="2585323"/>
          </a:xfrm>
          <a:prstGeom prst="rect">
            <a:avLst/>
          </a:prstGeom>
        </p:spPr>
        <p:txBody>
          <a:bodyPr wrap="square">
            <a:spAutoFit/>
          </a:bodyPr>
          <a:lstStyle/>
          <a:p>
            <a:r>
              <a:rPr lang="fr-FR" b="1" dirty="0"/>
              <a:t>Le peloton</a:t>
            </a:r>
            <a:r>
              <a:rPr lang="fr-FR" dirty="0"/>
              <a:t> : 145 partants (71 coureurs groupés). 54 </a:t>
            </a:r>
            <a:r>
              <a:rPr lang="fr-FR" dirty="0" smtClean="0"/>
              <a:t>arrivants.</a:t>
            </a:r>
          </a:p>
          <a:p>
            <a:r>
              <a:rPr lang="fr-FR" b="1" dirty="0"/>
              <a:t>Classement final</a:t>
            </a:r>
            <a:r>
              <a:rPr lang="fr-FR" dirty="0"/>
              <a:t> : 1 </a:t>
            </a:r>
            <a:r>
              <a:rPr lang="fr-FR" dirty="0" err="1"/>
              <a:t>Thys</a:t>
            </a:r>
            <a:r>
              <a:rPr lang="fr-FR" dirty="0"/>
              <a:t>, 2 H. Pélissier, 3 J. </a:t>
            </a:r>
            <a:r>
              <a:rPr lang="fr-FR" dirty="0" err="1"/>
              <a:t>Alavoine</a:t>
            </a:r>
            <a:r>
              <a:rPr lang="fr-FR" dirty="0"/>
              <a:t>, 4 </a:t>
            </a:r>
            <a:r>
              <a:rPr lang="fr-FR" dirty="0" err="1"/>
              <a:t>Rossius</a:t>
            </a:r>
            <a:r>
              <a:rPr lang="fr-FR" dirty="0"/>
              <a:t>, 5 </a:t>
            </a:r>
            <a:r>
              <a:rPr lang="fr-FR" dirty="0" err="1"/>
              <a:t>Garrigou</a:t>
            </a:r>
            <a:r>
              <a:rPr lang="fr-FR" dirty="0"/>
              <a:t>, 6 E. Georget, 7 </a:t>
            </a:r>
            <a:r>
              <a:rPr lang="fr-FR" dirty="0" err="1"/>
              <a:t>Spiessens</a:t>
            </a:r>
            <a:r>
              <a:rPr lang="fr-FR" dirty="0"/>
              <a:t>, 8 </a:t>
            </a:r>
            <a:r>
              <a:rPr lang="fr-FR" dirty="0" err="1"/>
              <a:t>Lambot</a:t>
            </a:r>
            <a:r>
              <a:rPr lang="fr-FR" dirty="0"/>
              <a:t>, 9 </a:t>
            </a:r>
            <a:r>
              <a:rPr lang="fr-FR" dirty="0" err="1"/>
              <a:t>Faber</a:t>
            </a:r>
            <a:r>
              <a:rPr lang="fr-FR" dirty="0"/>
              <a:t>, 10 L. </a:t>
            </a:r>
            <a:r>
              <a:rPr lang="fr-FR" dirty="0" err="1"/>
              <a:t>Heusghem</a:t>
            </a:r>
            <a:r>
              <a:rPr lang="fr-FR" dirty="0" smtClean="0"/>
              <a:t>.</a:t>
            </a:r>
          </a:p>
          <a:p>
            <a:r>
              <a:rPr lang="fr-FR" b="1" dirty="0"/>
              <a:t>L’événement</a:t>
            </a:r>
            <a:r>
              <a:rPr lang="fr-FR" dirty="0"/>
              <a:t> : les défaillances des cracks : Petit-Breton, </a:t>
            </a:r>
            <a:r>
              <a:rPr lang="fr-FR" dirty="0" err="1"/>
              <a:t>Lapize</a:t>
            </a:r>
            <a:r>
              <a:rPr lang="fr-FR" dirty="0"/>
              <a:t>, </a:t>
            </a:r>
            <a:r>
              <a:rPr lang="fr-FR" dirty="0" err="1"/>
              <a:t>Mottiat</a:t>
            </a:r>
            <a:r>
              <a:rPr lang="fr-FR" dirty="0"/>
              <a:t>, </a:t>
            </a:r>
            <a:r>
              <a:rPr lang="fr-FR" dirty="0" err="1"/>
              <a:t>Defraye</a:t>
            </a:r>
            <a:r>
              <a:rPr lang="fr-FR" dirty="0"/>
              <a:t>, </a:t>
            </a:r>
            <a:r>
              <a:rPr lang="fr-FR" dirty="0" err="1"/>
              <a:t>Trousselier</a:t>
            </a:r>
            <a:r>
              <a:rPr lang="fr-FR" dirty="0"/>
              <a:t>. </a:t>
            </a:r>
            <a:r>
              <a:rPr lang="fr-FR" dirty="0" err="1"/>
              <a:t>Thys</a:t>
            </a:r>
            <a:r>
              <a:rPr lang="fr-FR" dirty="0"/>
              <a:t> pénalisé de 30 mn pour changement de roue au cours de l’avant-dernière étape</a:t>
            </a:r>
          </a:p>
        </p:txBody>
      </p:sp>
      <p:pic>
        <p:nvPicPr>
          <p:cNvPr id="1026" name="Picture 2" descr="undefine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224"/>
          <a:stretch/>
        </p:blipFill>
        <p:spPr bwMode="auto">
          <a:xfrm>
            <a:off x="534115" y="4588625"/>
            <a:ext cx="1944000" cy="223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238148"/>
      </p:ext>
    </p:extLst>
  </p:cSld>
  <p:clrMapOvr>
    <a:masterClrMapping/>
  </p:clrMapOvr>
  <mc:AlternateContent xmlns:mc="http://schemas.openxmlformats.org/markup-compatibility/2006" xmlns:p14="http://schemas.microsoft.com/office/powerpoint/2010/main">
    <mc:Choice Requires="p14">
      <p:transition spd="slow" p14:dur="2000" advTm="40707"/>
    </mc:Choice>
    <mc:Fallback xmlns="">
      <p:transition spd="slow" advTm="40707"/>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5" name="Rectangle 4"/>
          <p:cNvSpPr/>
          <p:nvPr/>
        </p:nvSpPr>
        <p:spPr>
          <a:xfrm>
            <a:off x="350989" y="388124"/>
            <a:ext cx="11841011" cy="2308324"/>
          </a:xfrm>
          <a:prstGeom prst="rect">
            <a:avLst/>
          </a:prstGeom>
        </p:spPr>
        <p:txBody>
          <a:bodyPr wrap="square">
            <a:spAutoFit/>
          </a:bodyPr>
          <a:lstStyle/>
          <a:p>
            <a:r>
              <a:rPr lang="fr-FR" dirty="0">
                <a:solidFill>
                  <a:srgbClr val="333333"/>
                </a:solidFill>
                <a:latin typeface="Montserrat" panose="02000505000000020004" pitchFamily="2" charset="0"/>
              </a:rPr>
              <a:t>Le 26 juillet 1914 se termine le 12e Tour de France, remporté par le belge Philippe </a:t>
            </a:r>
            <a:r>
              <a:rPr lang="fr-FR" dirty="0" err="1">
                <a:solidFill>
                  <a:srgbClr val="333333"/>
                </a:solidFill>
                <a:latin typeface="Montserrat" panose="02000505000000020004" pitchFamily="2" charset="0"/>
              </a:rPr>
              <a:t>Thys</a:t>
            </a:r>
            <a:r>
              <a:rPr lang="fr-FR" dirty="0">
                <a:solidFill>
                  <a:srgbClr val="333333"/>
                </a:solidFill>
                <a:latin typeface="Montserrat" panose="02000505000000020004" pitchFamily="2" charset="0"/>
              </a:rPr>
              <a:t>. Tout s'est déroulé normalement, malgré l'aggravation de la situation internationale. Quelques jours plus tard, toutes les compétions sont arrêtées en catastrophe : la guerre entre la France et l'Allemagne est déclarée. Ils faudra attendre de longues années avant de revoir le Tour de France, mais le peloton aura bien diminué, car les cyclistes auront payé un lourd tribut à la grande guerre : 30 % des vainqueurs du Tour y perdirent la vie ! Contrairement aux Allemands en effet, les Alliés ne protégèrent pas leurs sportifs célèbres.</a:t>
            </a:r>
          </a:p>
          <a:p>
            <a:r>
              <a:rPr lang="fr-FR" dirty="0">
                <a:solidFill>
                  <a:srgbClr val="333333"/>
                </a:solidFill>
                <a:latin typeface="Montserrat" panose="02000505000000020004" pitchFamily="2" charset="0"/>
              </a:rPr>
              <a:t> </a:t>
            </a:r>
            <a:endParaRPr lang="fr-FR" b="0" i="0" dirty="0">
              <a:solidFill>
                <a:srgbClr val="333333"/>
              </a:solidFill>
              <a:effectLst/>
              <a:latin typeface="Montserrat" panose="02000505000000020004" pitchFamily="2" charset="0"/>
            </a:endParaRPr>
          </a:p>
        </p:txBody>
      </p:sp>
      <p:pic>
        <p:nvPicPr>
          <p:cNvPr id="2050" name="Picture 2" descr="https://www.cheminsdememoire.gouv.fr/sites/default/files/styles/fiche_visuel_large/public/2018-08/la_premiere_guerre_mondiale_14-18_les_offensives_mav.jpg?itok=nLX6b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277" y="3182330"/>
            <a:ext cx="10477500" cy="33813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0989" y="2348877"/>
            <a:ext cx="11652589" cy="923330"/>
          </a:xfrm>
          <a:prstGeom prst="rect">
            <a:avLst/>
          </a:prstGeom>
        </p:spPr>
        <p:txBody>
          <a:bodyPr wrap="square">
            <a:spAutoFit/>
          </a:bodyPr>
          <a:lstStyle/>
          <a:p>
            <a:r>
              <a:rPr lang="fr-FR" b="1" dirty="0">
                <a:solidFill>
                  <a:srgbClr val="333333"/>
                </a:solidFill>
                <a:latin typeface="Montserrat" panose="02000505000000020004" pitchFamily="2" charset="0"/>
              </a:rPr>
              <a:t>Le contexte international dans lequel se déclenchent les hostilités en 1914 résulte des modifications profondes qui ont affecté l'Europe depuis le milieu du XIXème siècle.</a:t>
            </a:r>
            <a:endParaRPr lang="fr-FR" dirty="0">
              <a:solidFill>
                <a:srgbClr val="333333"/>
              </a:solidFill>
              <a:latin typeface="Montserrat" panose="02000505000000020004" pitchFamily="2" charset="0"/>
            </a:endParaRPr>
          </a:p>
          <a:p>
            <a:r>
              <a:rPr lang="fr-FR" dirty="0">
                <a:solidFill>
                  <a:srgbClr val="333333"/>
                </a:solidFill>
                <a:latin typeface="Montserrat" panose="02000505000000020004" pitchFamily="2" charset="0"/>
              </a:rPr>
              <a:t> </a:t>
            </a:r>
            <a:endParaRPr lang="fr-FR" b="0" i="0" dirty="0">
              <a:solidFill>
                <a:srgbClr val="333333"/>
              </a:solidFill>
              <a:effectLst/>
              <a:latin typeface="Montserrat" panose="02000505000000020004" pitchFamily="2" charset="0"/>
            </a:endParaRPr>
          </a:p>
        </p:txBody>
      </p:sp>
    </p:spTree>
    <p:extLst>
      <p:ext uri="{BB962C8B-B14F-4D97-AF65-F5344CB8AC3E}">
        <p14:creationId xmlns:p14="http://schemas.microsoft.com/office/powerpoint/2010/main" val="3397006735"/>
      </p:ext>
    </p:extLst>
  </p:cSld>
  <p:clrMapOvr>
    <a:masterClrMapping/>
  </p:clrMapOvr>
  <mc:AlternateContent xmlns:mc="http://schemas.openxmlformats.org/markup-compatibility/2006" xmlns:p14="http://schemas.microsoft.com/office/powerpoint/2010/main">
    <mc:Choice Requires="p14">
      <p:transition spd="slow" p14:dur="2000" advTm="28346"/>
    </mc:Choice>
    <mc:Fallback xmlns="">
      <p:transition spd="slow" advTm="28346"/>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158400" y="132482"/>
            <a:ext cx="12033600" cy="1754326"/>
          </a:xfrm>
          <a:prstGeom prst="rect">
            <a:avLst/>
          </a:prstGeom>
        </p:spPr>
        <p:txBody>
          <a:bodyPr wrap="square">
            <a:spAutoFit/>
          </a:bodyPr>
          <a:lstStyle/>
          <a:p>
            <a:r>
              <a:rPr lang="fr-FR" b="1" dirty="0">
                <a:solidFill>
                  <a:srgbClr val="000000"/>
                </a:solidFill>
                <a:latin typeface="Roboto" panose="02000000000000000000" pitchFamily="2" charset="0"/>
                <a:hlinkClick r:id="rId4" tooltip="1919 – 13e édition du Tour de France (nouvelle fenêtre)"/>
              </a:rPr>
              <a:t>1919 – 13e édition du Tour de France</a:t>
            </a:r>
          </a:p>
          <a:p>
            <a:r>
              <a:rPr lang="fr-FR" dirty="0">
                <a:solidFill>
                  <a:srgbClr val="000000"/>
                </a:solidFill>
                <a:latin typeface="roboto" panose="02000000000000000000" pitchFamily="2" charset="0"/>
              </a:rPr>
              <a:t>Le 13e Tour de France, le premier de l’après-guerre est gagné par le coureur belge Firmin </a:t>
            </a:r>
            <a:r>
              <a:rPr lang="fr-FR" dirty="0" err="1">
                <a:solidFill>
                  <a:srgbClr val="000000"/>
                </a:solidFill>
                <a:latin typeface="roboto" panose="02000000000000000000" pitchFamily="2" charset="0"/>
              </a:rPr>
              <a:t>Lambot</a:t>
            </a:r>
            <a:r>
              <a:rPr lang="fr-FR" dirty="0">
                <a:solidFill>
                  <a:srgbClr val="000000"/>
                </a:solidFill>
                <a:latin typeface="roboto" panose="02000000000000000000" pitchFamily="2" charset="0"/>
              </a:rPr>
              <a:t>. Le col du Galibier (2642 mètres) est une nouvelle fois le sommet d’un parcours similaire à celui de 1914, soit 5560 km le long des limites de la France. L’iconique maillot jaune (comme les couleurs des pages du journal organisateur), désignant le coureur en tête du classement général, est introduit lors de la 10eme étape cette édition. </a:t>
            </a:r>
            <a:r>
              <a:rPr lang="fr-FR" u="sng" dirty="0">
                <a:solidFill>
                  <a:srgbClr val="000000"/>
                </a:solidFill>
                <a:latin typeface="roboto" panose="02000000000000000000" pitchFamily="2" charset="0"/>
                <a:hlinkClick r:id="rId5"/>
              </a:rPr>
              <a:t>Son tout premier porteur est Eugène Christophe</a:t>
            </a:r>
            <a:r>
              <a:rPr lang="fr-FR" dirty="0">
                <a:solidFill>
                  <a:srgbClr val="000000"/>
                </a:solidFill>
                <a:latin typeface="roboto" panose="02000000000000000000" pitchFamily="2" charset="0"/>
              </a:rPr>
              <a:t>. </a:t>
            </a:r>
            <a:r>
              <a:rPr lang="fr-FR" i="1" dirty="0">
                <a:solidFill>
                  <a:srgbClr val="000000"/>
                </a:solidFill>
                <a:latin typeface="roboto" panose="02000000000000000000" pitchFamily="2" charset="0"/>
              </a:rPr>
              <a:t>L’Auto</a:t>
            </a:r>
            <a:r>
              <a:rPr lang="fr-FR" dirty="0">
                <a:solidFill>
                  <a:srgbClr val="000000"/>
                </a:solidFill>
                <a:latin typeface="roboto" panose="02000000000000000000" pitchFamily="2" charset="0"/>
              </a:rPr>
              <a:t> continue de distribuer la carte du Tour dans un fascicule séparé</a:t>
            </a:r>
            <a:endParaRPr lang="fr-FR" b="0" i="0" dirty="0">
              <a:solidFill>
                <a:srgbClr val="000000"/>
              </a:solidFill>
              <a:effectLst/>
              <a:latin typeface="roboto" panose="02000000000000000000" pitchFamily="2" charset="0"/>
            </a:endParaRPr>
          </a:p>
        </p:txBody>
      </p:sp>
      <p:sp>
        <p:nvSpPr>
          <p:cNvPr id="4" name="Rectangle 3"/>
          <p:cNvSpPr/>
          <p:nvPr/>
        </p:nvSpPr>
        <p:spPr>
          <a:xfrm>
            <a:off x="158400" y="1886808"/>
            <a:ext cx="12033600" cy="1200329"/>
          </a:xfrm>
          <a:prstGeom prst="rect">
            <a:avLst/>
          </a:prstGeom>
        </p:spPr>
        <p:txBody>
          <a:bodyPr wrap="square">
            <a:spAutoFit/>
          </a:bodyPr>
          <a:lstStyle/>
          <a:p>
            <a:r>
              <a:rPr lang="fr-FR" b="1" dirty="0">
                <a:solidFill>
                  <a:srgbClr val="000000"/>
                </a:solidFill>
                <a:latin typeface="Roboto" panose="02000000000000000000" pitchFamily="2" charset="0"/>
                <a:hlinkClick r:id="rId6" tooltip="1920 – 14e édition du Tour de France (nouvelle fenêtre)"/>
              </a:rPr>
              <a:t>1920 – 14e édition du Tour de France</a:t>
            </a:r>
          </a:p>
          <a:p>
            <a:r>
              <a:rPr lang="fr-FR" dirty="0">
                <a:solidFill>
                  <a:srgbClr val="000000"/>
                </a:solidFill>
                <a:latin typeface="roboto" panose="02000000000000000000" pitchFamily="2" charset="0"/>
              </a:rPr>
              <a:t>Le 25 juillet le Belge Philippe </a:t>
            </a:r>
            <a:r>
              <a:rPr lang="fr-FR" dirty="0" err="1">
                <a:solidFill>
                  <a:srgbClr val="000000"/>
                </a:solidFill>
                <a:latin typeface="roboto" panose="02000000000000000000" pitchFamily="2" charset="0"/>
              </a:rPr>
              <a:t>Thys</a:t>
            </a:r>
            <a:r>
              <a:rPr lang="fr-FR" dirty="0">
                <a:solidFill>
                  <a:srgbClr val="000000"/>
                </a:solidFill>
                <a:latin typeface="roboto" panose="02000000000000000000" pitchFamily="2" charset="0"/>
              </a:rPr>
              <a:t> remporte son troisième Tour de France, suivi au classement par six compatriotes. Ce Tour, peu mémorable selon les suiveurs, est le premier couvert par un nouvel hebdomadaire sportif, </a:t>
            </a:r>
            <a:r>
              <a:rPr lang="fr-FR" i="1" u="sng" dirty="0">
                <a:solidFill>
                  <a:srgbClr val="000000"/>
                </a:solidFill>
                <a:latin typeface="roboto" panose="02000000000000000000" pitchFamily="2" charset="0"/>
                <a:hlinkClick r:id="rId7"/>
              </a:rPr>
              <a:t>Le Miroir des sports</a:t>
            </a:r>
            <a:r>
              <a:rPr lang="fr-FR" dirty="0" smtClean="0">
                <a:solidFill>
                  <a:srgbClr val="000000"/>
                </a:solidFill>
                <a:latin typeface="roboto" panose="02000000000000000000" pitchFamily="2" charset="0"/>
              </a:rPr>
              <a:t>,.</a:t>
            </a:r>
            <a:endParaRPr lang="fr-FR" b="0" i="0" dirty="0">
              <a:solidFill>
                <a:srgbClr val="000000"/>
              </a:solidFill>
              <a:effectLst/>
              <a:latin typeface="roboto" panose="02000000000000000000" pitchFamily="2" charset="0"/>
            </a:endParaRPr>
          </a:p>
        </p:txBody>
      </p:sp>
      <p:sp>
        <p:nvSpPr>
          <p:cNvPr id="5" name="Rectangle 4"/>
          <p:cNvSpPr/>
          <p:nvPr/>
        </p:nvSpPr>
        <p:spPr>
          <a:xfrm>
            <a:off x="158400" y="3087137"/>
            <a:ext cx="12045600" cy="1477328"/>
          </a:xfrm>
          <a:prstGeom prst="rect">
            <a:avLst/>
          </a:prstGeom>
        </p:spPr>
        <p:txBody>
          <a:bodyPr wrap="square">
            <a:spAutoFit/>
          </a:bodyPr>
          <a:lstStyle/>
          <a:p>
            <a:r>
              <a:rPr lang="fr-FR" b="1" dirty="0">
                <a:solidFill>
                  <a:srgbClr val="000000"/>
                </a:solidFill>
                <a:latin typeface="Roboto" panose="02000000000000000000" pitchFamily="2" charset="0"/>
                <a:hlinkClick r:id="rId8"/>
              </a:rPr>
              <a:t>1921 – 15e édition du Tour de France</a:t>
            </a:r>
          </a:p>
          <a:p>
            <a:r>
              <a:rPr lang="fr-FR" dirty="0">
                <a:solidFill>
                  <a:srgbClr val="000000"/>
                </a:solidFill>
                <a:latin typeface="roboto" panose="02000000000000000000" pitchFamily="2" charset="0"/>
              </a:rPr>
              <a:t>Le parcours de cette quinzième édition est une nouvelle fois similaire au précédent, avec comme en 1919 et en 1920, un passage symbolique par la ville de Strasbourg, redevenue française, et par la tenue de la désormais traditionnelle étape </a:t>
            </a:r>
            <a:r>
              <a:rPr lang="fr-FR" dirty="0" err="1">
                <a:solidFill>
                  <a:srgbClr val="000000"/>
                </a:solidFill>
                <a:latin typeface="roboto" panose="02000000000000000000" pitchFamily="2" charset="0"/>
              </a:rPr>
              <a:t>Bayonne-Les-Sables-d’Olonne</a:t>
            </a:r>
            <a:r>
              <a:rPr lang="fr-FR" dirty="0">
                <a:solidFill>
                  <a:srgbClr val="000000"/>
                </a:solidFill>
                <a:latin typeface="roboto" panose="02000000000000000000" pitchFamily="2" charset="0"/>
              </a:rPr>
              <a:t>, le long de l’Atlantique. Le paysage français est toujours ponctué de ruines à l’est. Le Belge Léon Scieur l’emporte après avoir pris le maillot dès la 2e des 15 étapes. </a:t>
            </a:r>
            <a:endParaRPr lang="fr-FR" b="0" i="0" dirty="0">
              <a:solidFill>
                <a:srgbClr val="000000"/>
              </a:solidFill>
              <a:effectLst/>
              <a:latin typeface="roboto" panose="02000000000000000000" pitchFamily="2" charset="0"/>
            </a:endParaRPr>
          </a:p>
        </p:txBody>
      </p:sp>
      <p:sp>
        <p:nvSpPr>
          <p:cNvPr id="6" name="Rectangle 5"/>
          <p:cNvSpPr/>
          <p:nvPr/>
        </p:nvSpPr>
        <p:spPr>
          <a:xfrm>
            <a:off x="158400" y="4564465"/>
            <a:ext cx="11887200" cy="2031325"/>
          </a:xfrm>
          <a:prstGeom prst="rect">
            <a:avLst/>
          </a:prstGeom>
        </p:spPr>
        <p:txBody>
          <a:bodyPr wrap="square">
            <a:spAutoFit/>
          </a:bodyPr>
          <a:lstStyle/>
          <a:p>
            <a:r>
              <a:rPr lang="fr-FR" b="1" dirty="0">
                <a:solidFill>
                  <a:srgbClr val="000000"/>
                </a:solidFill>
                <a:latin typeface="Roboto" panose="02000000000000000000" pitchFamily="2" charset="0"/>
                <a:hlinkClick r:id="rId9" tooltip="1922 – 16e édition du Tour de France (nouvelle fenêtre)"/>
              </a:rPr>
              <a:t>1922 – 16e édition du Tour de France</a:t>
            </a:r>
          </a:p>
          <a:p>
            <a:r>
              <a:rPr lang="fr-FR" dirty="0">
                <a:solidFill>
                  <a:srgbClr val="000000"/>
                </a:solidFill>
                <a:latin typeface="roboto" panose="02000000000000000000" pitchFamily="2" charset="0"/>
              </a:rPr>
              <a:t>Pour cette 16e édition du Tour, les titres de presse proposent quelques nouveautés dans la représentation spatialisée de la course, même si ce ne sont pas forcément des innovations à l’échelle de l’histoire de la cartographie : </a:t>
            </a:r>
            <a:r>
              <a:rPr lang="fr-FR" i="1" dirty="0">
                <a:solidFill>
                  <a:srgbClr val="000000"/>
                </a:solidFill>
                <a:latin typeface="roboto" panose="02000000000000000000" pitchFamily="2" charset="0"/>
              </a:rPr>
              <a:t>L’Auto </a:t>
            </a:r>
            <a:r>
              <a:rPr lang="fr-FR" dirty="0">
                <a:solidFill>
                  <a:srgbClr val="000000"/>
                </a:solidFill>
                <a:latin typeface="roboto" panose="02000000000000000000" pitchFamily="2" charset="0"/>
              </a:rPr>
              <a:t>propose à plusieurs reprises une </a:t>
            </a:r>
            <a:r>
              <a:rPr lang="fr-FR" u="sng" dirty="0">
                <a:solidFill>
                  <a:srgbClr val="000000"/>
                </a:solidFill>
                <a:latin typeface="roboto" panose="02000000000000000000" pitchFamily="2" charset="0"/>
                <a:hlinkClick r:id="rId10"/>
              </a:rPr>
              <a:t>carte à l’itinéraire progressif</a:t>
            </a:r>
            <a:r>
              <a:rPr lang="fr-FR" dirty="0">
                <a:solidFill>
                  <a:srgbClr val="000000"/>
                </a:solidFill>
                <a:latin typeface="roboto" panose="02000000000000000000" pitchFamily="2" charset="0"/>
              </a:rPr>
              <a:t> et </a:t>
            </a:r>
            <a:r>
              <a:rPr lang="fr-FR" i="1" dirty="0">
                <a:solidFill>
                  <a:srgbClr val="000000"/>
                </a:solidFill>
                <a:latin typeface="roboto" panose="02000000000000000000" pitchFamily="2" charset="0"/>
              </a:rPr>
              <a:t>Le Miroir des sports</a:t>
            </a:r>
            <a:r>
              <a:rPr lang="fr-FR" dirty="0">
                <a:solidFill>
                  <a:srgbClr val="000000"/>
                </a:solidFill>
                <a:latin typeface="roboto" panose="02000000000000000000" pitchFamily="2" charset="0"/>
              </a:rPr>
              <a:t>, en plus d’une </a:t>
            </a:r>
            <a:r>
              <a:rPr lang="fr-FR" u="sng" dirty="0">
                <a:solidFill>
                  <a:srgbClr val="000000"/>
                </a:solidFill>
                <a:latin typeface="roboto" panose="02000000000000000000" pitchFamily="2" charset="0"/>
                <a:hlinkClick r:id="rId11"/>
              </a:rPr>
              <a:t>carte générale</a:t>
            </a:r>
            <a:r>
              <a:rPr lang="fr-FR" dirty="0">
                <a:solidFill>
                  <a:srgbClr val="000000"/>
                </a:solidFill>
                <a:latin typeface="roboto" panose="02000000000000000000" pitchFamily="2" charset="0"/>
              </a:rPr>
              <a:t>, propose de </a:t>
            </a:r>
            <a:r>
              <a:rPr lang="fr-FR" u="sng" dirty="0">
                <a:solidFill>
                  <a:srgbClr val="000000"/>
                </a:solidFill>
                <a:latin typeface="roboto" panose="02000000000000000000" pitchFamily="2" charset="0"/>
                <a:hlinkClick r:id="rId12"/>
              </a:rPr>
              <a:t>belles vues à vol d’oiseau des étapes</a:t>
            </a:r>
            <a:r>
              <a:rPr lang="fr-FR" dirty="0">
                <a:solidFill>
                  <a:srgbClr val="000000"/>
                </a:solidFill>
                <a:latin typeface="roboto" panose="02000000000000000000" pitchFamily="2" charset="0"/>
              </a:rPr>
              <a:t>. La principale nouveauté géographique de la course (remportée par le Belge Firmin </a:t>
            </a:r>
            <a:r>
              <a:rPr lang="fr-FR" dirty="0" err="1">
                <a:solidFill>
                  <a:srgbClr val="000000"/>
                </a:solidFill>
                <a:latin typeface="roboto" panose="02000000000000000000" pitchFamily="2" charset="0"/>
              </a:rPr>
              <a:t>Lambot</a:t>
            </a:r>
            <a:r>
              <a:rPr lang="fr-FR" dirty="0">
                <a:solidFill>
                  <a:srgbClr val="000000"/>
                </a:solidFill>
                <a:latin typeface="roboto" panose="02000000000000000000" pitchFamily="2" charset="0"/>
              </a:rPr>
              <a:t> et longue de 5375 km) est le </a:t>
            </a:r>
            <a:r>
              <a:rPr lang="fr-FR" u="sng" dirty="0">
                <a:solidFill>
                  <a:srgbClr val="000000"/>
                </a:solidFill>
                <a:latin typeface="roboto" panose="02000000000000000000" pitchFamily="2" charset="0"/>
                <a:hlinkClick r:id="rId13"/>
              </a:rPr>
              <a:t>passage du col de l’Izoard</a:t>
            </a:r>
            <a:r>
              <a:rPr lang="fr-FR" dirty="0">
                <a:solidFill>
                  <a:srgbClr val="000000"/>
                </a:solidFill>
                <a:latin typeface="roboto" panose="02000000000000000000" pitchFamily="2" charset="0"/>
              </a:rPr>
              <a:t> (2362 mètres) pour la première fois.</a:t>
            </a:r>
            <a:endParaRPr lang="fr-FR" b="0"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1242343807"/>
      </p:ext>
    </p:extLst>
  </p:cSld>
  <p:clrMapOvr>
    <a:masterClrMapping/>
  </p:clrMapOvr>
  <mc:AlternateContent xmlns:mc="http://schemas.openxmlformats.org/markup-compatibility/2006" xmlns:p14="http://schemas.microsoft.com/office/powerpoint/2010/main">
    <mc:Choice Requires="p14">
      <p:transition spd="slow" p14:dur="2000" advTm="73605"/>
    </mc:Choice>
    <mc:Fallback xmlns="">
      <p:transition spd="slow" advTm="73605"/>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4" name="Rectangle 3"/>
          <p:cNvSpPr/>
          <p:nvPr/>
        </p:nvSpPr>
        <p:spPr>
          <a:xfrm>
            <a:off x="45150" y="0"/>
            <a:ext cx="12158850" cy="1477328"/>
          </a:xfrm>
          <a:prstGeom prst="rect">
            <a:avLst/>
          </a:prstGeom>
        </p:spPr>
        <p:txBody>
          <a:bodyPr wrap="square">
            <a:spAutoFit/>
          </a:bodyPr>
          <a:lstStyle/>
          <a:p>
            <a:r>
              <a:rPr lang="fr-FR" b="1" dirty="0">
                <a:solidFill>
                  <a:srgbClr val="000000"/>
                </a:solidFill>
                <a:latin typeface="Roboto" panose="02000000000000000000" pitchFamily="2" charset="0"/>
                <a:hlinkClick r:id="rId4" tooltip="1923 – 17e édition du Tour de France (nouvelle fenêtre)"/>
              </a:rPr>
              <a:t>1923 – 17e édition du Tour de France</a:t>
            </a:r>
          </a:p>
          <a:p>
            <a:r>
              <a:rPr lang="fr-FR" dirty="0">
                <a:solidFill>
                  <a:srgbClr val="000000"/>
                </a:solidFill>
                <a:latin typeface="roboto" panose="02000000000000000000" pitchFamily="2" charset="0"/>
              </a:rPr>
              <a:t>Pour cette édition, le 24 juin </a:t>
            </a:r>
            <a:r>
              <a:rPr lang="fr-FR" i="1" dirty="0">
                <a:solidFill>
                  <a:srgbClr val="000000"/>
                </a:solidFill>
                <a:latin typeface="roboto" panose="02000000000000000000" pitchFamily="2" charset="0"/>
              </a:rPr>
              <a:t>L’Auto </a:t>
            </a:r>
            <a:r>
              <a:rPr lang="fr-FR" dirty="0">
                <a:solidFill>
                  <a:srgbClr val="000000"/>
                </a:solidFill>
                <a:latin typeface="roboto" panose="02000000000000000000" pitchFamily="2" charset="0"/>
              </a:rPr>
              <a:t>publie en une </a:t>
            </a:r>
            <a:r>
              <a:rPr lang="fr-FR" u="sng" dirty="0" err="1">
                <a:solidFill>
                  <a:srgbClr val="000000"/>
                </a:solidFill>
                <a:latin typeface="roboto" panose="02000000000000000000" pitchFamily="2" charset="0"/>
                <a:hlinkClick r:id="rId5"/>
              </a:rPr>
              <a:t>une</a:t>
            </a:r>
            <a:r>
              <a:rPr lang="fr-FR" u="sng" dirty="0">
                <a:solidFill>
                  <a:srgbClr val="000000"/>
                </a:solidFill>
                <a:latin typeface="roboto" panose="02000000000000000000" pitchFamily="2" charset="0"/>
                <a:hlinkClick r:id="rId5"/>
              </a:rPr>
              <a:t> carte contenant des représentations iconographiques des villes-étapes</a:t>
            </a:r>
            <a:r>
              <a:rPr lang="fr-FR" dirty="0">
                <a:solidFill>
                  <a:srgbClr val="000000"/>
                </a:solidFill>
                <a:latin typeface="roboto" panose="02000000000000000000" pitchFamily="2" charset="0"/>
              </a:rPr>
              <a:t>, tandis que </a:t>
            </a:r>
            <a:r>
              <a:rPr lang="fr-FR" i="1" dirty="0">
                <a:solidFill>
                  <a:srgbClr val="000000"/>
                </a:solidFill>
                <a:latin typeface="roboto" panose="02000000000000000000" pitchFamily="2" charset="0"/>
              </a:rPr>
              <a:t>Le Miroir des sports </a:t>
            </a:r>
            <a:r>
              <a:rPr lang="fr-FR" dirty="0">
                <a:solidFill>
                  <a:srgbClr val="000000"/>
                </a:solidFill>
                <a:latin typeface="roboto" panose="02000000000000000000" pitchFamily="2" charset="0"/>
              </a:rPr>
              <a:t>figure le relief, le tracé et les portraits d’une vingtaine de coureurs </a:t>
            </a:r>
            <a:r>
              <a:rPr lang="fr-FR" u="sng" dirty="0">
                <a:solidFill>
                  <a:srgbClr val="000000"/>
                </a:solidFill>
                <a:latin typeface="roboto" panose="02000000000000000000" pitchFamily="2" charset="0"/>
                <a:hlinkClick r:id="rId6"/>
              </a:rPr>
              <a:t>au centre de la carte</a:t>
            </a:r>
            <a:r>
              <a:rPr lang="fr-FR" dirty="0">
                <a:solidFill>
                  <a:srgbClr val="000000"/>
                </a:solidFill>
                <a:latin typeface="roboto" panose="02000000000000000000" pitchFamily="2" charset="0"/>
              </a:rPr>
              <a:t>. Parmi eux, le Français Henri </a:t>
            </a:r>
            <a:r>
              <a:rPr lang="fr-FR" dirty="0" err="1">
                <a:solidFill>
                  <a:srgbClr val="000000"/>
                </a:solidFill>
                <a:latin typeface="roboto" panose="02000000000000000000" pitchFamily="2" charset="0"/>
              </a:rPr>
              <a:t>Pelissier</a:t>
            </a:r>
            <a:r>
              <a:rPr lang="fr-FR" dirty="0">
                <a:solidFill>
                  <a:srgbClr val="000000"/>
                </a:solidFill>
                <a:latin typeface="roboto" panose="02000000000000000000" pitchFamily="2" charset="0"/>
              </a:rPr>
              <a:t> qui met fin à l’hégémonie belge sur le classement général. Évolution notable du règlement de la course : des bonifications en minutes sont attribuées aux vainqueurs d’étapes.</a:t>
            </a:r>
            <a:endParaRPr lang="fr-FR" b="0" i="0" dirty="0">
              <a:solidFill>
                <a:srgbClr val="000000"/>
              </a:solidFill>
              <a:effectLst/>
              <a:latin typeface="roboto" panose="02000000000000000000" pitchFamily="2" charset="0"/>
            </a:endParaRPr>
          </a:p>
        </p:txBody>
      </p:sp>
      <p:sp>
        <p:nvSpPr>
          <p:cNvPr id="5" name="Rectangle 4"/>
          <p:cNvSpPr/>
          <p:nvPr/>
        </p:nvSpPr>
        <p:spPr>
          <a:xfrm>
            <a:off x="45150" y="1375118"/>
            <a:ext cx="12134850" cy="2308324"/>
          </a:xfrm>
          <a:prstGeom prst="rect">
            <a:avLst/>
          </a:prstGeom>
        </p:spPr>
        <p:txBody>
          <a:bodyPr wrap="square">
            <a:spAutoFit/>
          </a:bodyPr>
          <a:lstStyle/>
          <a:p>
            <a:r>
              <a:rPr lang="fr-FR" b="1" dirty="0">
                <a:solidFill>
                  <a:srgbClr val="000000"/>
                </a:solidFill>
                <a:latin typeface="Roboto" panose="02000000000000000000" pitchFamily="2" charset="0"/>
                <a:hlinkClick r:id="rId7" tooltip="1924 – 18e  édition du Tour de France (nouvelle fenêtre)"/>
              </a:rPr>
              <a:t>1924 – 18e édition du Tour de France</a:t>
            </a:r>
          </a:p>
          <a:p>
            <a:r>
              <a:rPr lang="fr-FR" dirty="0">
                <a:solidFill>
                  <a:srgbClr val="000000"/>
                </a:solidFill>
                <a:latin typeface="roboto" panose="02000000000000000000" pitchFamily="2" charset="0"/>
              </a:rPr>
              <a:t>Lors de l’étape Cherbourg-Le Havre du Tour 1924, trois coureurs français, dont le tenant du titre </a:t>
            </a:r>
            <a:r>
              <a:rPr lang="fr-FR" dirty="0" err="1">
                <a:solidFill>
                  <a:srgbClr val="000000"/>
                </a:solidFill>
                <a:latin typeface="roboto" panose="02000000000000000000" pitchFamily="2" charset="0"/>
              </a:rPr>
              <a:t>Pelissier</a:t>
            </a:r>
            <a:r>
              <a:rPr lang="fr-FR" dirty="0">
                <a:solidFill>
                  <a:srgbClr val="000000"/>
                </a:solidFill>
                <a:latin typeface="roboto" panose="02000000000000000000" pitchFamily="2" charset="0"/>
              </a:rPr>
              <a:t>, quittent le Tour après un violent désaccord avec l’organisateur Henri </a:t>
            </a:r>
            <a:r>
              <a:rPr lang="fr-FR" dirty="0" err="1">
                <a:solidFill>
                  <a:srgbClr val="000000"/>
                </a:solidFill>
                <a:latin typeface="roboto" panose="02000000000000000000" pitchFamily="2" charset="0"/>
              </a:rPr>
              <a:t>Desgrange</a:t>
            </a:r>
            <a:r>
              <a:rPr lang="fr-FR" dirty="0">
                <a:solidFill>
                  <a:srgbClr val="000000"/>
                </a:solidFill>
                <a:latin typeface="roboto" panose="02000000000000000000" pitchFamily="2" charset="0"/>
              </a:rPr>
              <a:t>, relatif à la dureté de l’épreuve et au zèle des organisateurs. Ils font des déclarations sur leur consommation de substances dopantes au reporter Albert Londres, qui suit la course pour </a:t>
            </a:r>
            <a:r>
              <a:rPr lang="fr-FR" i="1" u="sng" dirty="0">
                <a:solidFill>
                  <a:srgbClr val="000000"/>
                </a:solidFill>
                <a:latin typeface="roboto" panose="02000000000000000000" pitchFamily="2" charset="0"/>
                <a:hlinkClick r:id="rId8"/>
              </a:rPr>
              <a:t>Le Petit Parisien</a:t>
            </a:r>
            <a:r>
              <a:rPr lang="fr-FR" dirty="0">
                <a:solidFill>
                  <a:srgbClr val="000000"/>
                </a:solidFill>
                <a:latin typeface="roboto" panose="02000000000000000000" pitchFamily="2" charset="0"/>
              </a:rPr>
              <a:t>. Des cartes de cette édition, remportée pour la première fois par le champion italien Ottavio </a:t>
            </a:r>
            <a:r>
              <a:rPr lang="fr-FR" dirty="0" err="1">
                <a:solidFill>
                  <a:srgbClr val="000000"/>
                </a:solidFill>
                <a:latin typeface="roboto" panose="02000000000000000000" pitchFamily="2" charset="0"/>
              </a:rPr>
              <a:t>Bottechia</a:t>
            </a:r>
            <a:r>
              <a:rPr lang="fr-FR" dirty="0">
                <a:solidFill>
                  <a:srgbClr val="000000"/>
                </a:solidFill>
                <a:latin typeface="roboto" panose="02000000000000000000" pitchFamily="2" charset="0"/>
              </a:rPr>
              <a:t>, sont disponibles dans </a:t>
            </a:r>
            <a:r>
              <a:rPr lang="fr-FR" i="1" u="sng" dirty="0">
                <a:solidFill>
                  <a:srgbClr val="000000"/>
                </a:solidFill>
                <a:latin typeface="roboto" panose="02000000000000000000" pitchFamily="2" charset="0"/>
                <a:hlinkClick r:id="rId7"/>
              </a:rPr>
              <a:t>L’Ouest-éclair</a:t>
            </a:r>
            <a:r>
              <a:rPr lang="fr-FR" dirty="0">
                <a:solidFill>
                  <a:srgbClr val="000000"/>
                </a:solidFill>
                <a:latin typeface="roboto" panose="02000000000000000000" pitchFamily="2" charset="0"/>
              </a:rPr>
              <a:t>, quotidien régional breton prédécesseur de </a:t>
            </a:r>
            <a:r>
              <a:rPr lang="fr-FR" i="1" dirty="0">
                <a:solidFill>
                  <a:srgbClr val="000000"/>
                </a:solidFill>
                <a:latin typeface="roboto" panose="02000000000000000000" pitchFamily="2" charset="0"/>
              </a:rPr>
              <a:t>Ouest-France</a:t>
            </a:r>
            <a:r>
              <a:rPr lang="fr-FR" dirty="0">
                <a:solidFill>
                  <a:srgbClr val="000000"/>
                </a:solidFill>
                <a:latin typeface="roboto" panose="02000000000000000000" pitchFamily="2" charset="0"/>
              </a:rPr>
              <a:t>, et </a:t>
            </a:r>
            <a:r>
              <a:rPr lang="fr-FR" i="1" dirty="0">
                <a:solidFill>
                  <a:srgbClr val="000000"/>
                </a:solidFill>
                <a:latin typeface="roboto" panose="02000000000000000000" pitchFamily="2" charset="0"/>
              </a:rPr>
              <a:t>L’Auto</a:t>
            </a:r>
            <a:r>
              <a:rPr lang="fr-FR" dirty="0">
                <a:solidFill>
                  <a:srgbClr val="000000"/>
                </a:solidFill>
                <a:latin typeface="roboto" panose="02000000000000000000" pitchFamily="2" charset="0"/>
              </a:rPr>
              <a:t>.</a:t>
            </a:r>
            <a:br>
              <a:rPr lang="fr-FR" dirty="0">
                <a:solidFill>
                  <a:srgbClr val="000000"/>
                </a:solidFill>
                <a:latin typeface="roboto" panose="02000000000000000000" pitchFamily="2" charset="0"/>
              </a:rPr>
            </a:br>
            <a:r>
              <a:rPr lang="fr-FR" dirty="0">
                <a:solidFill>
                  <a:srgbClr val="000000"/>
                </a:solidFill>
                <a:latin typeface="roboto" panose="02000000000000000000" pitchFamily="2" charset="0"/>
              </a:rPr>
              <a:t> </a:t>
            </a:r>
            <a:endParaRPr lang="fr-FR" b="0" i="0" dirty="0">
              <a:solidFill>
                <a:srgbClr val="000000"/>
              </a:solidFill>
              <a:effectLst/>
              <a:latin typeface="roboto" panose="02000000000000000000" pitchFamily="2" charset="0"/>
            </a:endParaRPr>
          </a:p>
        </p:txBody>
      </p:sp>
      <p:sp>
        <p:nvSpPr>
          <p:cNvPr id="6" name="Rectangle 5"/>
          <p:cNvSpPr/>
          <p:nvPr/>
        </p:nvSpPr>
        <p:spPr>
          <a:xfrm>
            <a:off x="0" y="3390890"/>
            <a:ext cx="12178600" cy="2031325"/>
          </a:xfrm>
          <a:prstGeom prst="rect">
            <a:avLst/>
          </a:prstGeom>
        </p:spPr>
        <p:txBody>
          <a:bodyPr wrap="square">
            <a:spAutoFit/>
          </a:bodyPr>
          <a:lstStyle/>
          <a:p>
            <a:r>
              <a:rPr lang="fr-FR" b="1" dirty="0">
                <a:solidFill>
                  <a:srgbClr val="000000"/>
                </a:solidFill>
                <a:latin typeface="Roboto" panose="02000000000000000000" pitchFamily="2" charset="0"/>
                <a:hlinkClick r:id="rId9" tooltip="1925 – 19e édition du Tour de France (nouvelle fenêtre)"/>
              </a:rPr>
              <a:t>1925 – 19e édition du Tour de France</a:t>
            </a:r>
          </a:p>
          <a:p>
            <a:r>
              <a:rPr lang="fr-FR" dirty="0">
                <a:solidFill>
                  <a:srgbClr val="000000"/>
                </a:solidFill>
                <a:latin typeface="roboto" panose="02000000000000000000" pitchFamily="2" charset="0"/>
              </a:rPr>
              <a:t>En 1925, le parcours du Tour change peu géographiquement mais Henri </a:t>
            </a:r>
            <a:r>
              <a:rPr lang="fr-FR" dirty="0" err="1">
                <a:solidFill>
                  <a:srgbClr val="000000"/>
                </a:solidFill>
                <a:latin typeface="roboto" panose="02000000000000000000" pitchFamily="2" charset="0"/>
              </a:rPr>
              <a:t>Desgrange</a:t>
            </a:r>
            <a:r>
              <a:rPr lang="fr-FR" dirty="0">
                <a:solidFill>
                  <a:srgbClr val="000000"/>
                </a:solidFill>
                <a:latin typeface="roboto" panose="02000000000000000000" pitchFamily="2" charset="0"/>
              </a:rPr>
              <a:t> amende tout de même la formule de l’épreuve, en augmentant le nombre d’étapes -pour en diminuer la difficulté- et en faisant se disputer la course par équipes. Cela n’empêche pas Ottavio </a:t>
            </a:r>
            <a:r>
              <a:rPr lang="fr-FR" dirty="0" err="1">
                <a:solidFill>
                  <a:srgbClr val="000000"/>
                </a:solidFill>
                <a:latin typeface="roboto" panose="02000000000000000000" pitchFamily="2" charset="0"/>
              </a:rPr>
              <a:t>Bottechia</a:t>
            </a:r>
            <a:r>
              <a:rPr lang="fr-FR" dirty="0">
                <a:solidFill>
                  <a:srgbClr val="000000"/>
                </a:solidFill>
                <a:latin typeface="roboto" panose="02000000000000000000" pitchFamily="2" charset="0"/>
              </a:rPr>
              <a:t> de faire le doublé et le Galibier de rester le plus haut sommet. </a:t>
            </a:r>
            <a:r>
              <a:rPr lang="fr-FR" i="1" dirty="0">
                <a:solidFill>
                  <a:srgbClr val="000000"/>
                </a:solidFill>
                <a:latin typeface="roboto" panose="02000000000000000000" pitchFamily="2" charset="0"/>
              </a:rPr>
              <a:t>Le Miroir des sports</a:t>
            </a:r>
            <a:r>
              <a:rPr lang="fr-FR" dirty="0">
                <a:solidFill>
                  <a:srgbClr val="000000"/>
                </a:solidFill>
                <a:latin typeface="roboto" panose="02000000000000000000" pitchFamily="2" charset="0"/>
              </a:rPr>
              <a:t> passe en périodicité bihebdomadaire le temps du mois de juillet et propose une </a:t>
            </a:r>
            <a:r>
              <a:rPr lang="fr-FR" u="sng" dirty="0">
                <a:solidFill>
                  <a:srgbClr val="000000"/>
                </a:solidFill>
                <a:latin typeface="roboto" panose="02000000000000000000" pitchFamily="2" charset="0"/>
                <a:hlinkClick r:id="rId10"/>
              </a:rPr>
              <a:t>carte du parcours</a:t>
            </a:r>
            <a:r>
              <a:rPr lang="fr-FR" dirty="0">
                <a:solidFill>
                  <a:srgbClr val="000000"/>
                </a:solidFill>
                <a:latin typeface="roboto" panose="02000000000000000000" pitchFamily="2" charset="0"/>
              </a:rPr>
              <a:t> à la mi-juin. </a:t>
            </a:r>
            <a:r>
              <a:rPr lang="fr-FR" i="1" dirty="0">
                <a:solidFill>
                  <a:srgbClr val="000000"/>
                </a:solidFill>
                <a:latin typeface="roboto" panose="02000000000000000000" pitchFamily="2" charset="0"/>
              </a:rPr>
              <a:t>L’Auto </a:t>
            </a:r>
            <a:r>
              <a:rPr lang="fr-FR" dirty="0">
                <a:solidFill>
                  <a:srgbClr val="000000"/>
                </a:solidFill>
                <a:latin typeface="roboto" panose="02000000000000000000" pitchFamily="2" charset="0"/>
              </a:rPr>
              <a:t>publie </a:t>
            </a:r>
            <a:r>
              <a:rPr lang="fr-FR" u="sng" dirty="0">
                <a:solidFill>
                  <a:srgbClr val="000000"/>
                </a:solidFill>
                <a:latin typeface="roboto" panose="02000000000000000000" pitchFamily="2" charset="0"/>
                <a:hlinkClick r:id="rId11"/>
              </a:rPr>
              <a:t>sa carte</a:t>
            </a:r>
            <a:r>
              <a:rPr lang="fr-FR" dirty="0">
                <a:solidFill>
                  <a:srgbClr val="000000"/>
                </a:solidFill>
                <a:latin typeface="roboto" panose="02000000000000000000" pitchFamily="2" charset="0"/>
              </a:rPr>
              <a:t> en ses pages à la même période.</a:t>
            </a:r>
            <a:br>
              <a:rPr lang="fr-FR" dirty="0">
                <a:solidFill>
                  <a:srgbClr val="000000"/>
                </a:solidFill>
                <a:latin typeface="roboto" panose="02000000000000000000" pitchFamily="2" charset="0"/>
              </a:rPr>
            </a:br>
            <a:r>
              <a:rPr lang="fr-FR" dirty="0">
                <a:solidFill>
                  <a:srgbClr val="000000"/>
                </a:solidFill>
                <a:latin typeface="roboto" panose="02000000000000000000" pitchFamily="2" charset="0"/>
              </a:rPr>
              <a:t> </a:t>
            </a:r>
            <a:endParaRPr lang="fr-FR" b="0" i="0" dirty="0">
              <a:solidFill>
                <a:srgbClr val="000000"/>
              </a:solidFill>
              <a:effectLst/>
              <a:latin typeface="roboto" panose="02000000000000000000" pitchFamily="2" charset="0"/>
            </a:endParaRPr>
          </a:p>
        </p:txBody>
      </p:sp>
      <p:sp>
        <p:nvSpPr>
          <p:cNvPr id="7" name="Rectangle 6"/>
          <p:cNvSpPr/>
          <p:nvPr/>
        </p:nvSpPr>
        <p:spPr>
          <a:xfrm>
            <a:off x="69150" y="5129662"/>
            <a:ext cx="12065700" cy="1754326"/>
          </a:xfrm>
          <a:prstGeom prst="rect">
            <a:avLst/>
          </a:prstGeom>
        </p:spPr>
        <p:txBody>
          <a:bodyPr wrap="square">
            <a:spAutoFit/>
          </a:bodyPr>
          <a:lstStyle/>
          <a:p>
            <a:r>
              <a:rPr lang="fr-FR" b="1" dirty="0">
                <a:solidFill>
                  <a:srgbClr val="000000"/>
                </a:solidFill>
                <a:latin typeface="Roboto" panose="02000000000000000000" pitchFamily="2" charset="0"/>
                <a:hlinkClick r:id="rId12" tooltip="1926 – 20e édition du Tour de France (nouvelle fenêtre)"/>
              </a:rPr>
              <a:t>1926 – 20e édition du Tour de France</a:t>
            </a:r>
          </a:p>
          <a:p>
            <a:r>
              <a:rPr lang="fr-FR" dirty="0">
                <a:solidFill>
                  <a:srgbClr val="000000"/>
                </a:solidFill>
                <a:latin typeface="roboto" panose="02000000000000000000" pitchFamily="2" charset="0"/>
              </a:rPr>
              <a:t>En 1926, le départ du plus long Tour de de l’histoire (5745 km) est donné pour la première fois hors de la Capitale, à Évian. </a:t>
            </a:r>
            <a:r>
              <a:rPr lang="fr-FR" u="sng" dirty="0">
                <a:solidFill>
                  <a:srgbClr val="000000"/>
                </a:solidFill>
                <a:latin typeface="roboto" panose="02000000000000000000" pitchFamily="2" charset="0"/>
                <a:hlinkClick r:id="rId13"/>
              </a:rPr>
              <a:t>« Pourquoi ? » s’interroge le courrier des lecteurs de l’Auto</a:t>
            </a:r>
            <a:r>
              <a:rPr lang="fr-FR" dirty="0">
                <a:solidFill>
                  <a:srgbClr val="000000"/>
                </a:solidFill>
                <a:latin typeface="roboto" panose="02000000000000000000" pitchFamily="2" charset="0"/>
              </a:rPr>
              <a:t> : « Pour ne pas toujours passer au même endroit » répondent les organisateurs. Cela dit, le Galibier demeure le plus haut sommet franchi. Le coureur belge Lucien Buysse gagne la Grande Boucle, en étant quasiment le seul à venir au bout d'une colossale étape pyrénéenne sous le déluge, entre Bayonne et Luchon. </a:t>
            </a:r>
            <a:endParaRPr lang="fr-FR" b="0"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997381231"/>
      </p:ext>
    </p:extLst>
  </p:cSld>
  <p:clrMapOvr>
    <a:masterClrMapping/>
  </p:clrMapOvr>
  <mc:AlternateContent xmlns:mc="http://schemas.openxmlformats.org/markup-compatibility/2006" xmlns:p14="http://schemas.microsoft.com/office/powerpoint/2010/main">
    <mc:Choice Requires="p14">
      <p:transition spd="slow" p14:dur="2000" advTm="67768"/>
    </mc:Choice>
    <mc:Fallback xmlns="">
      <p:transition spd="slow" advTm="67768"/>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4" name="Rectangle 3"/>
          <p:cNvSpPr/>
          <p:nvPr/>
        </p:nvSpPr>
        <p:spPr>
          <a:xfrm>
            <a:off x="106900" y="751687"/>
            <a:ext cx="6375400" cy="5355312"/>
          </a:xfrm>
          <a:prstGeom prst="rect">
            <a:avLst/>
          </a:prstGeom>
        </p:spPr>
        <p:txBody>
          <a:bodyPr wrap="square">
            <a:spAutoFit/>
          </a:bodyPr>
          <a:lstStyle/>
          <a:p>
            <a:r>
              <a:rPr lang="fr-FR" b="1" dirty="0"/>
              <a:t>1902 </a:t>
            </a:r>
            <a:r>
              <a:rPr lang="fr-FR" dirty="0"/>
              <a:t>Novembre : le projet du Tour de France est adopté. </a:t>
            </a:r>
            <a:endParaRPr lang="fr-FR" dirty="0" smtClean="0"/>
          </a:p>
          <a:p>
            <a:r>
              <a:rPr lang="fr-FR" b="1" dirty="0" smtClean="0"/>
              <a:t>1903</a:t>
            </a:r>
            <a:r>
              <a:rPr lang="fr-FR" dirty="0" smtClean="0"/>
              <a:t> </a:t>
            </a:r>
            <a:r>
              <a:rPr lang="fr-FR" dirty="0"/>
              <a:t>1er juillet : départ du premier Tour de France. </a:t>
            </a:r>
            <a:endParaRPr lang="fr-FR" dirty="0" smtClean="0"/>
          </a:p>
          <a:p>
            <a:r>
              <a:rPr lang="fr-FR" b="1" dirty="0" smtClean="0"/>
              <a:t>1905</a:t>
            </a:r>
            <a:r>
              <a:rPr lang="fr-FR" dirty="0" smtClean="0"/>
              <a:t> </a:t>
            </a:r>
            <a:r>
              <a:rPr lang="fr-FR" dirty="0"/>
              <a:t>Première du Ballon d’Alsace. </a:t>
            </a:r>
            <a:endParaRPr lang="fr-FR" dirty="0" smtClean="0"/>
          </a:p>
          <a:p>
            <a:r>
              <a:rPr lang="fr-FR" b="1" dirty="0" smtClean="0"/>
              <a:t>1910</a:t>
            </a:r>
            <a:r>
              <a:rPr lang="fr-FR" dirty="0" smtClean="0"/>
              <a:t> Le </a:t>
            </a:r>
            <a:r>
              <a:rPr lang="fr-FR" dirty="0"/>
              <a:t>Tour franchit les Pyrénées (Tourmalet, Aubisque). </a:t>
            </a:r>
            <a:endParaRPr lang="fr-FR" dirty="0" smtClean="0"/>
          </a:p>
          <a:p>
            <a:r>
              <a:rPr lang="fr-FR" b="1" dirty="0" smtClean="0"/>
              <a:t>1911</a:t>
            </a:r>
            <a:r>
              <a:rPr lang="fr-FR" dirty="0" smtClean="0"/>
              <a:t> </a:t>
            </a:r>
            <a:r>
              <a:rPr lang="fr-FR" dirty="0"/>
              <a:t>Le Tour à l’assaut des Grandes Alpes (Galibier</a:t>
            </a:r>
            <a:r>
              <a:rPr lang="fr-FR" dirty="0" smtClean="0"/>
              <a:t>).</a:t>
            </a:r>
          </a:p>
          <a:p>
            <a:r>
              <a:rPr lang="fr-FR" b="1" dirty="0" smtClean="0"/>
              <a:t>1913</a:t>
            </a:r>
            <a:r>
              <a:rPr lang="fr-FR" dirty="0" smtClean="0"/>
              <a:t> </a:t>
            </a:r>
            <a:r>
              <a:rPr lang="fr-FR" dirty="0"/>
              <a:t>Retour définitif au classement aux temps après l’expérience du classement par points</a:t>
            </a:r>
            <a:r>
              <a:rPr lang="fr-FR" dirty="0" smtClean="0"/>
              <a:t>.</a:t>
            </a:r>
          </a:p>
          <a:p>
            <a:r>
              <a:rPr lang="fr-FR" dirty="0" smtClean="0"/>
              <a:t> </a:t>
            </a:r>
            <a:r>
              <a:rPr lang="fr-FR" b="1" dirty="0"/>
              <a:t>1919</a:t>
            </a:r>
            <a:r>
              <a:rPr lang="fr-FR" dirty="0"/>
              <a:t> Création du Maillot Jaune. </a:t>
            </a:r>
            <a:endParaRPr lang="fr-FR" dirty="0" smtClean="0"/>
          </a:p>
          <a:p>
            <a:r>
              <a:rPr lang="fr-FR" b="1" dirty="0" smtClean="0"/>
              <a:t>1926</a:t>
            </a:r>
            <a:r>
              <a:rPr lang="fr-FR" dirty="0" smtClean="0"/>
              <a:t> </a:t>
            </a:r>
            <a:r>
              <a:rPr lang="fr-FR" dirty="0"/>
              <a:t>Premier départ de province (Évian). Distance record : 5 745 km</a:t>
            </a:r>
            <a:r>
              <a:rPr lang="fr-FR" dirty="0" smtClean="0"/>
              <a:t>.</a:t>
            </a:r>
          </a:p>
          <a:p>
            <a:r>
              <a:rPr lang="fr-FR" dirty="0" smtClean="0"/>
              <a:t> </a:t>
            </a:r>
            <a:r>
              <a:rPr lang="fr-FR" b="1" dirty="0"/>
              <a:t>1930</a:t>
            </a:r>
            <a:r>
              <a:rPr lang="fr-FR" dirty="0"/>
              <a:t> Création des équipes nationales, du Challenge International et de la Caravane publicitaire. </a:t>
            </a:r>
            <a:endParaRPr lang="fr-FR" dirty="0" smtClean="0"/>
          </a:p>
          <a:p>
            <a:r>
              <a:rPr lang="fr-FR" b="1" dirty="0" smtClean="0"/>
              <a:t>1933</a:t>
            </a:r>
            <a:r>
              <a:rPr lang="fr-FR" dirty="0" smtClean="0"/>
              <a:t> </a:t>
            </a:r>
            <a:r>
              <a:rPr lang="fr-FR" dirty="0"/>
              <a:t>Création du Grand Prix de la Montagne. </a:t>
            </a:r>
            <a:endParaRPr lang="fr-FR" dirty="0" smtClean="0"/>
          </a:p>
          <a:p>
            <a:r>
              <a:rPr lang="fr-FR" b="1" dirty="0" smtClean="0"/>
              <a:t>1934</a:t>
            </a:r>
            <a:r>
              <a:rPr lang="fr-FR" dirty="0" smtClean="0"/>
              <a:t> </a:t>
            </a:r>
            <a:r>
              <a:rPr lang="fr-FR" dirty="0"/>
              <a:t>Première étape contre la montre individuel. </a:t>
            </a:r>
            <a:endParaRPr lang="fr-FR" dirty="0" smtClean="0"/>
          </a:p>
          <a:p>
            <a:r>
              <a:rPr lang="fr-FR" b="1" dirty="0" smtClean="0"/>
              <a:t>1937</a:t>
            </a:r>
            <a:r>
              <a:rPr lang="fr-FR" dirty="0" smtClean="0"/>
              <a:t> </a:t>
            </a:r>
            <a:r>
              <a:rPr lang="fr-FR" dirty="0"/>
              <a:t>Emploi généralisé du dérailleur. </a:t>
            </a:r>
            <a:endParaRPr lang="fr-FR" dirty="0" smtClean="0"/>
          </a:p>
          <a:p>
            <a:r>
              <a:rPr lang="fr-FR" b="1" dirty="0" smtClean="0"/>
              <a:t>1947</a:t>
            </a:r>
            <a:r>
              <a:rPr lang="fr-FR" dirty="0" smtClean="0"/>
              <a:t> </a:t>
            </a:r>
            <a:r>
              <a:rPr lang="fr-FR" dirty="0"/>
              <a:t>Renaissance du Tour après sept ans d’interruption. Première étape dans une capitale étrangère (Bruxelles</a:t>
            </a:r>
            <a:r>
              <a:rPr lang="fr-FR" dirty="0" smtClean="0"/>
              <a:t>).</a:t>
            </a:r>
          </a:p>
          <a:p>
            <a:r>
              <a:rPr lang="fr-FR" dirty="0" smtClean="0"/>
              <a:t> </a:t>
            </a:r>
            <a:r>
              <a:rPr lang="fr-FR" b="1" dirty="0"/>
              <a:t>1952</a:t>
            </a:r>
            <a:r>
              <a:rPr lang="fr-FR" dirty="0"/>
              <a:t> Premières arrivées en altitude </a:t>
            </a:r>
            <a:r>
              <a:rPr lang="fr-FR" dirty="0" smtClean="0"/>
              <a:t>(Alpe-d ’Huez, </a:t>
            </a:r>
            <a:r>
              <a:rPr lang="fr-FR" dirty="0"/>
              <a:t>Sestrières, Puy de Dôme). </a:t>
            </a:r>
            <a:endParaRPr lang="fr-FR" dirty="0" smtClean="0"/>
          </a:p>
        </p:txBody>
      </p:sp>
      <p:sp>
        <p:nvSpPr>
          <p:cNvPr id="5" name="Rectangle 4"/>
          <p:cNvSpPr/>
          <p:nvPr/>
        </p:nvSpPr>
        <p:spPr>
          <a:xfrm>
            <a:off x="6482300" y="613187"/>
            <a:ext cx="5721700" cy="5632311"/>
          </a:xfrm>
          <a:prstGeom prst="rect">
            <a:avLst/>
          </a:prstGeom>
        </p:spPr>
        <p:txBody>
          <a:bodyPr wrap="square">
            <a:spAutoFit/>
          </a:bodyPr>
          <a:lstStyle/>
          <a:p>
            <a:r>
              <a:rPr lang="fr-FR" b="1" dirty="0"/>
              <a:t>1953</a:t>
            </a:r>
            <a:r>
              <a:rPr lang="fr-FR" dirty="0"/>
              <a:t> Tour du Cinquantenaire. Création du maillot vert. </a:t>
            </a:r>
          </a:p>
          <a:p>
            <a:r>
              <a:rPr lang="fr-FR" b="1" dirty="0" smtClean="0"/>
              <a:t>1954</a:t>
            </a:r>
            <a:r>
              <a:rPr lang="fr-FR" dirty="0" smtClean="0"/>
              <a:t> </a:t>
            </a:r>
            <a:r>
              <a:rPr lang="fr-FR" dirty="0"/>
              <a:t>Premier départ de l’étranger (Amsterdam). </a:t>
            </a:r>
          </a:p>
          <a:p>
            <a:r>
              <a:rPr lang="fr-FR" b="1" dirty="0"/>
              <a:t>1967</a:t>
            </a:r>
            <a:r>
              <a:rPr lang="fr-FR" dirty="0"/>
              <a:t> Création du prologue. </a:t>
            </a:r>
          </a:p>
          <a:p>
            <a:r>
              <a:rPr lang="fr-FR" b="1" dirty="0" smtClean="0"/>
              <a:t>1969</a:t>
            </a:r>
            <a:r>
              <a:rPr lang="fr-FR" dirty="0" smtClean="0"/>
              <a:t> </a:t>
            </a:r>
            <a:r>
              <a:rPr lang="fr-FR" dirty="0"/>
              <a:t>Retour durable à la formule des équipes de marques. </a:t>
            </a:r>
            <a:r>
              <a:rPr lang="fr-FR" b="1" dirty="0"/>
              <a:t>1971</a:t>
            </a:r>
            <a:r>
              <a:rPr lang="fr-FR" dirty="0"/>
              <a:t> Premiers transferts aériens (Le Touquet - Paris et Marseille - Albi). </a:t>
            </a:r>
            <a:endParaRPr lang="fr-FR" dirty="0" smtClean="0"/>
          </a:p>
          <a:p>
            <a:r>
              <a:rPr lang="fr-FR" b="1" dirty="0" smtClean="0"/>
              <a:t>1974</a:t>
            </a:r>
            <a:r>
              <a:rPr lang="fr-FR" dirty="0" smtClean="0"/>
              <a:t> </a:t>
            </a:r>
            <a:r>
              <a:rPr lang="fr-FR" dirty="0"/>
              <a:t>Étape inédite en Grande-Bretagne (Plymouth). Transfert par mer</a:t>
            </a:r>
            <a:r>
              <a:rPr lang="fr-FR" dirty="0" smtClean="0"/>
              <a:t>.</a:t>
            </a:r>
          </a:p>
          <a:p>
            <a:r>
              <a:rPr lang="fr-FR" dirty="0" smtClean="0"/>
              <a:t> </a:t>
            </a:r>
            <a:r>
              <a:rPr lang="fr-FR" b="1" dirty="0"/>
              <a:t>197</a:t>
            </a:r>
            <a:r>
              <a:rPr lang="fr-FR" dirty="0"/>
              <a:t>5 Première arrivée sur les Champs-Élysées. Création du maillot à pois (Meilleur grimpeur</a:t>
            </a:r>
            <a:r>
              <a:rPr lang="fr-FR" dirty="0" smtClean="0"/>
              <a:t>).</a:t>
            </a:r>
          </a:p>
          <a:p>
            <a:r>
              <a:rPr lang="fr-FR" dirty="0" smtClean="0"/>
              <a:t> </a:t>
            </a:r>
            <a:r>
              <a:rPr lang="fr-FR" b="1" dirty="0"/>
              <a:t>1983</a:t>
            </a:r>
            <a:r>
              <a:rPr lang="fr-FR" dirty="0"/>
              <a:t> Formule open. </a:t>
            </a:r>
            <a:endParaRPr lang="fr-FR" dirty="0" smtClean="0"/>
          </a:p>
          <a:p>
            <a:r>
              <a:rPr lang="fr-FR" b="1" dirty="0" smtClean="0"/>
              <a:t>1987</a:t>
            </a:r>
            <a:r>
              <a:rPr lang="fr-FR" dirty="0" smtClean="0"/>
              <a:t> </a:t>
            </a:r>
            <a:r>
              <a:rPr lang="fr-FR" dirty="0"/>
              <a:t>Départ de Berlin-Ouest. </a:t>
            </a:r>
            <a:endParaRPr lang="fr-FR" dirty="0" smtClean="0"/>
          </a:p>
          <a:p>
            <a:r>
              <a:rPr lang="fr-FR" b="1" dirty="0" smtClean="0"/>
              <a:t>1988</a:t>
            </a:r>
            <a:r>
              <a:rPr lang="fr-FR" dirty="0" smtClean="0"/>
              <a:t> </a:t>
            </a:r>
            <a:r>
              <a:rPr lang="fr-FR" dirty="0"/>
              <a:t>Création du Village départ. </a:t>
            </a:r>
            <a:endParaRPr lang="fr-FR" dirty="0" smtClean="0"/>
          </a:p>
          <a:p>
            <a:r>
              <a:rPr lang="fr-FR" b="1" dirty="0" smtClean="0"/>
              <a:t>1992</a:t>
            </a:r>
            <a:r>
              <a:rPr lang="fr-FR" dirty="0" smtClean="0"/>
              <a:t> </a:t>
            </a:r>
            <a:r>
              <a:rPr lang="fr-FR" dirty="0"/>
              <a:t>Parcours européen. Départ d’Espagne (Saint-Sébastien). </a:t>
            </a:r>
            <a:endParaRPr lang="fr-FR" dirty="0" smtClean="0"/>
          </a:p>
          <a:p>
            <a:r>
              <a:rPr lang="fr-FR" b="1" dirty="0" smtClean="0"/>
              <a:t>1994</a:t>
            </a:r>
            <a:r>
              <a:rPr lang="fr-FR" dirty="0" smtClean="0"/>
              <a:t> </a:t>
            </a:r>
            <a:r>
              <a:rPr lang="fr-FR" dirty="0"/>
              <a:t>Le Tour emprunte en première mondiale le tunnel sous la Manche. </a:t>
            </a:r>
            <a:endParaRPr lang="fr-FR" dirty="0" smtClean="0"/>
          </a:p>
          <a:p>
            <a:r>
              <a:rPr lang="fr-FR" b="1" dirty="0" smtClean="0"/>
              <a:t>1998</a:t>
            </a:r>
            <a:r>
              <a:rPr lang="fr-FR" dirty="0" smtClean="0"/>
              <a:t> </a:t>
            </a:r>
            <a:r>
              <a:rPr lang="fr-FR" dirty="0"/>
              <a:t>Départ d’Irlande (Dublin). </a:t>
            </a:r>
            <a:endParaRPr lang="fr-FR" dirty="0" smtClean="0"/>
          </a:p>
          <a:p>
            <a:r>
              <a:rPr lang="fr-FR" b="1" dirty="0" smtClean="0"/>
              <a:t>2000</a:t>
            </a:r>
            <a:r>
              <a:rPr lang="fr-FR" dirty="0" smtClean="0"/>
              <a:t> </a:t>
            </a:r>
            <a:r>
              <a:rPr lang="fr-FR" dirty="0"/>
              <a:t>Le Tour de l’an 2000 part du Futuroscope. </a:t>
            </a:r>
            <a:endParaRPr lang="fr-FR" dirty="0" smtClean="0"/>
          </a:p>
          <a:p>
            <a:r>
              <a:rPr lang="fr-FR" b="1" dirty="0" smtClean="0"/>
              <a:t>2003</a:t>
            </a:r>
            <a:r>
              <a:rPr lang="fr-FR" dirty="0" smtClean="0"/>
              <a:t> </a:t>
            </a:r>
            <a:r>
              <a:rPr lang="fr-FR" dirty="0"/>
              <a:t>Le Tour fête son centenaire.</a:t>
            </a:r>
          </a:p>
        </p:txBody>
      </p:sp>
    </p:spTree>
    <p:extLst>
      <p:ext uri="{BB962C8B-B14F-4D97-AF65-F5344CB8AC3E}">
        <p14:creationId xmlns:p14="http://schemas.microsoft.com/office/powerpoint/2010/main" val="3078571420"/>
      </p:ext>
    </p:extLst>
  </p:cSld>
  <p:clrMapOvr>
    <a:masterClrMapping/>
  </p:clrMapOvr>
  <mc:AlternateContent xmlns:mc="http://schemas.openxmlformats.org/markup-compatibility/2006" xmlns:p14="http://schemas.microsoft.com/office/powerpoint/2010/main">
    <mc:Choice Requires="p14">
      <p:transition spd="slow" p14:dur="2000" advTm="53272"/>
    </mc:Choice>
    <mc:Fallback xmlns="">
      <p:transition spd="slow" advTm="53272"/>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12000" y="143639"/>
            <a:ext cx="12192000" cy="1477328"/>
          </a:xfrm>
          <a:prstGeom prst="rect">
            <a:avLst/>
          </a:prstGeom>
        </p:spPr>
        <p:txBody>
          <a:bodyPr wrap="square">
            <a:spAutoFit/>
          </a:bodyPr>
          <a:lstStyle/>
          <a:p>
            <a:r>
              <a:rPr lang="fr-FR" b="1" dirty="0">
                <a:solidFill>
                  <a:srgbClr val="000000"/>
                </a:solidFill>
                <a:latin typeface="Roboto" panose="02000000000000000000" pitchFamily="2" charset="0"/>
                <a:hlinkClick r:id="rId4" tooltip="1927 – 21e édition du Tour de France (nouvelle fenêtre)"/>
              </a:rPr>
              <a:t>1927 – 21e édition du Tour de France</a:t>
            </a:r>
          </a:p>
          <a:p>
            <a:r>
              <a:rPr lang="fr-FR" dirty="0">
                <a:solidFill>
                  <a:srgbClr val="000000"/>
                </a:solidFill>
                <a:latin typeface="roboto" panose="02000000000000000000" pitchFamily="2" charset="0"/>
              </a:rPr>
              <a:t>En 1927, la carte du Tour est toujours un supplément payant du journal </a:t>
            </a:r>
            <a:r>
              <a:rPr lang="fr-FR" i="1" dirty="0">
                <a:solidFill>
                  <a:srgbClr val="000000"/>
                </a:solidFill>
                <a:latin typeface="roboto" panose="02000000000000000000" pitchFamily="2" charset="0"/>
              </a:rPr>
              <a:t>L'Auto </a:t>
            </a:r>
            <a:r>
              <a:rPr lang="fr-FR" dirty="0">
                <a:solidFill>
                  <a:srgbClr val="000000"/>
                </a:solidFill>
                <a:latin typeface="roboto" panose="02000000000000000000" pitchFamily="2" charset="0"/>
              </a:rPr>
              <a:t>(absente des collections de la </a:t>
            </a:r>
            <a:r>
              <a:rPr lang="fr-FR" dirty="0" err="1">
                <a:solidFill>
                  <a:srgbClr val="000000"/>
                </a:solidFill>
                <a:latin typeface="roboto" panose="02000000000000000000" pitchFamily="2" charset="0"/>
              </a:rPr>
              <a:t>BnF</a:t>
            </a:r>
            <a:r>
              <a:rPr lang="fr-FR" dirty="0">
                <a:solidFill>
                  <a:srgbClr val="000000"/>
                </a:solidFill>
                <a:latin typeface="roboto" panose="02000000000000000000" pitchFamily="2" charset="0"/>
              </a:rPr>
              <a:t>) et est</a:t>
            </a:r>
            <a:r>
              <a:rPr lang="fr-FR" u="sng" dirty="0">
                <a:solidFill>
                  <a:srgbClr val="000000"/>
                </a:solidFill>
                <a:latin typeface="roboto" panose="02000000000000000000" pitchFamily="2" charset="0"/>
                <a:hlinkClick r:id="rId4"/>
              </a:rPr>
              <a:t> également publiée le jour du départ dans </a:t>
            </a:r>
            <a:r>
              <a:rPr lang="fr-FR" i="1" u="sng" dirty="0">
                <a:solidFill>
                  <a:srgbClr val="000000"/>
                </a:solidFill>
                <a:latin typeface="roboto" panose="02000000000000000000" pitchFamily="2" charset="0"/>
                <a:hlinkClick r:id="rId4"/>
              </a:rPr>
              <a:t>l’Excelsior</a:t>
            </a:r>
            <a:r>
              <a:rPr lang="fr-FR" dirty="0">
                <a:solidFill>
                  <a:srgbClr val="000000"/>
                </a:solidFill>
                <a:latin typeface="roboto" panose="02000000000000000000" pitchFamily="2" charset="0"/>
              </a:rPr>
              <a:t>. L’édition se dispute en 24 étapes dont 16 de contre-la-montre par équipes, afin de diminuer drastiquement le nombre d’arrivées en sprint massif lors des étapes de plat. Le Luxembourgeois Nicolas Frantz l’emporte avec quasi deux heures d’avance sur le deuxième.</a:t>
            </a:r>
            <a:endParaRPr lang="fr-FR" b="0" i="0" dirty="0">
              <a:solidFill>
                <a:srgbClr val="000000"/>
              </a:solidFill>
              <a:effectLst/>
              <a:latin typeface="roboto" panose="02000000000000000000" pitchFamily="2" charset="0"/>
            </a:endParaRPr>
          </a:p>
        </p:txBody>
      </p:sp>
      <p:sp>
        <p:nvSpPr>
          <p:cNvPr id="4" name="Rectangle 3"/>
          <p:cNvSpPr/>
          <p:nvPr/>
        </p:nvSpPr>
        <p:spPr>
          <a:xfrm>
            <a:off x="0" y="1620967"/>
            <a:ext cx="12192000" cy="1754326"/>
          </a:xfrm>
          <a:prstGeom prst="rect">
            <a:avLst/>
          </a:prstGeom>
        </p:spPr>
        <p:txBody>
          <a:bodyPr wrap="square">
            <a:spAutoFit/>
          </a:bodyPr>
          <a:lstStyle/>
          <a:p>
            <a:r>
              <a:rPr lang="fr-FR" b="1" dirty="0">
                <a:solidFill>
                  <a:srgbClr val="000000"/>
                </a:solidFill>
                <a:latin typeface="Roboto" panose="02000000000000000000" pitchFamily="2" charset="0"/>
                <a:hlinkClick r:id="rId5" tooltip="1928 – 22e édition du Tour de France (nouvelle fenêtre)"/>
              </a:rPr>
              <a:t>1928 – 22e édition du Tour de France</a:t>
            </a:r>
          </a:p>
          <a:p>
            <a:r>
              <a:rPr lang="fr-FR" dirty="0">
                <a:solidFill>
                  <a:srgbClr val="000000"/>
                </a:solidFill>
                <a:latin typeface="roboto" panose="02000000000000000000" pitchFamily="2" charset="0"/>
              </a:rPr>
              <a:t>Nicolas Frantz remporte le Tour pour la deuxième fois consécutive, bien aidé par la reconduction des étapes de contre-la-montre par équipes et la puissance de son équipe </a:t>
            </a:r>
            <a:r>
              <a:rPr lang="fr-FR" dirty="0" err="1">
                <a:solidFill>
                  <a:srgbClr val="000000"/>
                </a:solidFill>
                <a:latin typeface="roboto" panose="02000000000000000000" pitchFamily="2" charset="0"/>
              </a:rPr>
              <a:t>Alycon</a:t>
            </a:r>
            <a:r>
              <a:rPr lang="fr-FR" dirty="0">
                <a:solidFill>
                  <a:srgbClr val="000000"/>
                </a:solidFill>
                <a:latin typeface="roboto" panose="02000000000000000000" pitchFamily="2" charset="0"/>
              </a:rPr>
              <a:t>. Le parcours est légèrement modifié, par le remplacement de quelques villes étapes et le retrait des cols de Vars, de l’Izoard, de l’</a:t>
            </a:r>
            <a:r>
              <a:rPr lang="fr-FR" dirty="0" err="1">
                <a:solidFill>
                  <a:srgbClr val="000000"/>
                </a:solidFill>
                <a:latin typeface="roboto" panose="02000000000000000000" pitchFamily="2" charset="0"/>
              </a:rPr>
              <a:t>Aspin</a:t>
            </a:r>
            <a:r>
              <a:rPr lang="fr-FR" dirty="0">
                <a:solidFill>
                  <a:srgbClr val="000000"/>
                </a:solidFill>
                <a:latin typeface="roboto" panose="02000000000000000000" pitchFamily="2" charset="0"/>
              </a:rPr>
              <a:t> et de </a:t>
            </a:r>
            <a:r>
              <a:rPr lang="fr-FR" dirty="0" err="1">
                <a:solidFill>
                  <a:srgbClr val="000000"/>
                </a:solidFill>
                <a:latin typeface="roboto" panose="02000000000000000000" pitchFamily="2" charset="0"/>
              </a:rPr>
              <a:t>Peyresourde</a:t>
            </a:r>
            <a:r>
              <a:rPr lang="fr-FR" dirty="0">
                <a:solidFill>
                  <a:srgbClr val="000000"/>
                </a:solidFill>
                <a:latin typeface="roboto" panose="02000000000000000000" pitchFamily="2" charset="0"/>
              </a:rPr>
              <a:t>. Des cartes sont disponibles dans la presse quotidienne régionale – </a:t>
            </a:r>
            <a:r>
              <a:rPr lang="fr-FR" i="1" u="sng" dirty="0">
                <a:solidFill>
                  <a:srgbClr val="000000"/>
                </a:solidFill>
                <a:latin typeface="roboto" panose="02000000000000000000" pitchFamily="2" charset="0"/>
                <a:hlinkClick r:id="rId6"/>
              </a:rPr>
              <a:t>Le Grand écho du Nord de la France</a:t>
            </a:r>
            <a:r>
              <a:rPr lang="fr-FR" dirty="0">
                <a:solidFill>
                  <a:srgbClr val="000000"/>
                </a:solidFill>
                <a:latin typeface="roboto" panose="02000000000000000000" pitchFamily="2" charset="0"/>
              </a:rPr>
              <a:t>, une région constamment visité par le Tour depuis 1906- et comme de coutume dans </a:t>
            </a:r>
            <a:r>
              <a:rPr lang="fr-FR" i="1" u="sng" dirty="0">
                <a:solidFill>
                  <a:srgbClr val="000000"/>
                </a:solidFill>
                <a:latin typeface="roboto" panose="02000000000000000000" pitchFamily="2" charset="0"/>
                <a:hlinkClick r:id="rId7"/>
              </a:rPr>
              <a:t>Le Miroir des sports</a:t>
            </a:r>
            <a:r>
              <a:rPr lang="fr-FR" dirty="0">
                <a:solidFill>
                  <a:srgbClr val="000000"/>
                </a:solidFill>
                <a:latin typeface="roboto" panose="02000000000000000000" pitchFamily="2" charset="0"/>
              </a:rPr>
              <a:t>.</a:t>
            </a:r>
            <a:endParaRPr lang="fr-FR" b="0" i="0" dirty="0">
              <a:solidFill>
                <a:srgbClr val="000000"/>
              </a:solidFill>
              <a:effectLst/>
              <a:latin typeface="roboto" panose="02000000000000000000" pitchFamily="2" charset="0"/>
            </a:endParaRPr>
          </a:p>
        </p:txBody>
      </p:sp>
      <p:sp>
        <p:nvSpPr>
          <p:cNvPr id="5" name="Rectangle 4"/>
          <p:cNvSpPr/>
          <p:nvPr/>
        </p:nvSpPr>
        <p:spPr>
          <a:xfrm>
            <a:off x="30000" y="3375293"/>
            <a:ext cx="12180000" cy="1477328"/>
          </a:xfrm>
          <a:prstGeom prst="rect">
            <a:avLst/>
          </a:prstGeom>
        </p:spPr>
        <p:txBody>
          <a:bodyPr wrap="square">
            <a:spAutoFit/>
          </a:bodyPr>
          <a:lstStyle/>
          <a:p>
            <a:r>
              <a:rPr lang="fr-FR" b="1" dirty="0">
                <a:solidFill>
                  <a:srgbClr val="000000"/>
                </a:solidFill>
                <a:latin typeface="Roboto" panose="02000000000000000000" pitchFamily="2" charset="0"/>
                <a:hlinkClick r:id="rId8" tooltip="1929 – 23e édition du Tour de France (nouvelle fenêtre)"/>
              </a:rPr>
              <a:t>1929 – 23e édition du Tour de France</a:t>
            </a:r>
          </a:p>
          <a:p>
            <a:r>
              <a:rPr lang="fr-FR" dirty="0">
                <a:solidFill>
                  <a:srgbClr val="000000"/>
                </a:solidFill>
                <a:latin typeface="roboto" panose="02000000000000000000" pitchFamily="2" charset="0"/>
              </a:rPr>
              <a:t>La 23eme édition du Tour est de nouveau remportée par un coureur de l’équipe </a:t>
            </a:r>
            <a:r>
              <a:rPr lang="fr-FR" dirty="0" err="1">
                <a:solidFill>
                  <a:srgbClr val="000000"/>
                </a:solidFill>
                <a:latin typeface="roboto" panose="02000000000000000000" pitchFamily="2" charset="0"/>
              </a:rPr>
              <a:t>Alycon</a:t>
            </a:r>
            <a:r>
              <a:rPr lang="fr-FR" dirty="0">
                <a:solidFill>
                  <a:srgbClr val="000000"/>
                </a:solidFill>
                <a:latin typeface="roboto" panose="02000000000000000000" pitchFamily="2" charset="0"/>
              </a:rPr>
              <a:t>, cette fois-ci Maurice </a:t>
            </a:r>
            <a:r>
              <a:rPr lang="fr-FR" dirty="0" err="1">
                <a:solidFill>
                  <a:srgbClr val="000000"/>
                </a:solidFill>
                <a:latin typeface="roboto" panose="02000000000000000000" pitchFamily="2" charset="0"/>
              </a:rPr>
              <a:t>Dewaele</a:t>
            </a:r>
            <a:r>
              <a:rPr lang="fr-FR" dirty="0">
                <a:solidFill>
                  <a:srgbClr val="000000"/>
                </a:solidFill>
                <a:latin typeface="roboto" panose="02000000000000000000" pitchFamily="2" charset="0"/>
              </a:rPr>
              <a:t>. Le Belge est un vainqueur par défaut selon Henri </a:t>
            </a:r>
            <a:r>
              <a:rPr lang="fr-FR" dirty="0" err="1">
                <a:solidFill>
                  <a:srgbClr val="000000"/>
                </a:solidFill>
                <a:latin typeface="roboto" panose="02000000000000000000" pitchFamily="2" charset="0"/>
              </a:rPr>
              <a:t>Desgrange</a:t>
            </a:r>
            <a:r>
              <a:rPr lang="fr-FR" dirty="0">
                <a:solidFill>
                  <a:srgbClr val="000000"/>
                </a:solidFill>
                <a:latin typeface="roboto" panose="02000000000000000000" pitchFamily="2" charset="0"/>
              </a:rPr>
              <a:t> et cela le pousse à réformer l’épreuve l’année suivante. La </a:t>
            </a:r>
            <a:r>
              <a:rPr lang="fr-FR" u="sng" dirty="0">
                <a:solidFill>
                  <a:srgbClr val="000000"/>
                </a:solidFill>
                <a:latin typeface="roboto" panose="02000000000000000000" pitchFamily="2" charset="0"/>
                <a:hlinkClick r:id="rId8"/>
              </a:rPr>
              <a:t>carte est proposée aux suiveurs par </a:t>
            </a:r>
            <a:r>
              <a:rPr lang="fr-FR" i="1" u="sng" dirty="0">
                <a:solidFill>
                  <a:srgbClr val="000000"/>
                </a:solidFill>
                <a:latin typeface="roboto" panose="02000000000000000000" pitchFamily="2" charset="0"/>
                <a:hlinkClick r:id="rId8"/>
              </a:rPr>
              <a:t>Le Miroir des sports</a:t>
            </a:r>
            <a:r>
              <a:rPr lang="fr-FR" i="1" dirty="0">
                <a:solidFill>
                  <a:srgbClr val="000000"/>
                </a:solidFill>
                <a:latin typeface="roboto" panose="02000000000000000000" pitchFamily="2" charset="0"/>
              </a:rPr>
              <a:t> </a:t>
            </a:r>
            <a:r>
              <a:rPr lang="fr-FR" dirty="0">
                <a:solidFill>
                  <a:srgbClr val="000000"/>
                </a:solidFill>
                <a:latin typeface="roboto" panose="02000000000000000000" pitchFamily="2" charset="0"/>
              </a:rPr>
              <a:t>dans son numéro du 25 juin.</a:t>
            </a:r>
            <a:br>
              <a:rPr lang="fr-FR" dirty="0">
                <a:solidFill>
                  <a:srgbClr val="000000"/>
                </a:solidFill>
                <a:latin typeface="roboto" panose="02000000000000000000" pitchFamily="2" charset="0"/>
              </a:rPr>
            </a:br>
            <a:r>
              <a:rPr lang="fr-FR" dirty="0">
                <a:solidFill>
                  <a:srgbClr val="000000"/>
                </a:solidFill>
                <a:latin typeface="roboto" panose="02000000000000000000" pitchFamily="2" charset="0"/>
              </a:rPr>
              <a:t> </a:t>
            </a:r>
            <a:endParaRPr lang="fr-FR" b="0" i="0" dirty="0">
              <a:solidFill>
                <a:srgbClr val="000000"/>
              </a:solidFill>
              <a:effectLst/>
              <a:latin typeface="roboto" panose="02000000000000000000" pitchFamily="2" charset="0"/>
            </a:endParaRPr>
          </a:p>
        </p:txBody>
      </p:sp>
      <p:sp>
        <p:nvSpPr>
          <p:cNvPr id="6" name="Rectangle 5"/>
          <p:cNvSpPr/>
          <p:nvPr/>
        </p:nvSpPr>
        <p:spPr>
          <a:xfrm>
            <a:off x="-6000" y="4575622"/>
            <a:ext cx="12174000" cy="2031325"/>
          </a:xfrm>
          <a:prstGeom prst="rect">
            <a:avLst/>
          </a:prstGeom>
        </p:spPr>
        <p:txBody>
          <a:bodyPr wrap="square">
            <a:spAutoFit/>
          </a:bodyPr>
          <a:lstStyle/>
          <a:p>
            <a:r>
              <a:rPr lang="fr-FR" b="1" dirty="0">
                <a:solidFill>
                  <a:srgbClr val="000000"/>
                </a:solidFill>
                <a:latin typeface="Roboto" panose="02000000000000000000" pitchFamily="2" charset="0"/>
                <a:hlinkClick r:id="rId9" tooltip="1930 – 24e édition du Tour de France (nouvelle fenêtre)"/>
              </a:rPr>
              <a:t>1930 – 24e édition du Tour de France</a:t>
            </a:r>
          </a:p>
          <a:p>
            <a:r>
              <a:rPr lang="fr-FR" dirty="0">
                <a:solidFill>
                  <a:srgbClr val="000000"/>
                </a:solidFill>
                <a:latin typeface="roboto" panose="02000000000000000000" pitchFamily="2" charset="0"/>
              </a:rPr>
              <a:t>Le premier Tour de France des années 30, long de 4818 km, évite les villes-étapes traditionnelles de Dieppe, Cherbourg et Strasbourg. Deux changements majeurs -davantage réglementaires et économiques que géographiques- sont apportées pour cette édition : les équipes sont désormais nationales et les concurrents doivent tous utiliser le même modèle de bicyclette, financé par la toute première caravane publicitaire. Le Français André </a:t>
            </a:r>
            <a:r>
              <a:rPr lang="fr-FR" dirty="0" err="1">
                <a:solidFill>
                  <a:srgbClr val="000000"/>
                </a:solidFill>
                <a:latin typeface="roboto" panose="02000000000000000000" pitchFamily="2" charset="0"/>
              </a:rPr>
              <a:t>Leducq</a:t>
            </a:r>
            <a:r>
              <a:rPr lang="fr-FR" dirty="0">
                <a:solidFill>
                  <a:srgbClr val="000000"/>
                </a:solidFill>
                <a:latin typeface="roboto" panose="02000000000000000000" pitchFamily="2" charset="0"/>
              </a:rPr>
              <a:t> remporte le Tour. La </a:t>
            </a:r>
            <a:r>
              <a:rPr lang="fr-FR" u="sng" dirty="0">
                <a:solidFill>
                  <a:srgbClr val="000000"/>
                </a:solidFill>
                <a:latin typeface="roboto" panose="02000000000000000000" pitchFamily="2" charset="0"/>
                <a:hlinkClick r:id="rId9"/>
              </a:rPr>
              <a:t>carte et le détail de ces modifications réglementaires </a:t>
            </a:r>
            <a:r>
              <a:rPr lang="fr-FR" dirty="0">
                <a:solidFill>
                  <a:srgbClr val="000000"/>
                </a:solidFill>
                <a:latin typeface="roboto" panose="02000000000000000000" pitchFamily="2" charset="0"/>
              </a:rPr>
              <a:t>sont disponibles dans </a:t>
            </a:r>
            <a:r>
              <a:rPr lang="fr-FR" i="1" dirty="0">
                <a:solidFill>
                  <a:srgbClr val="000000"/>
                </a:solidFill>
                <a:latin typeface="roboto" panose="02000000000000000000" pitchFamily="2" charset="0"/>
              </a:rPr>
              <a:t>Le Miroir des sports </a:t>
            </a:r>
            <a:r>
              <a:rPr lang="fr-FR" dirty="0">
                <a:solidFill>
                  <a:srgbClr val="000000"/>
                </a:solidFill>
                <a:latin typeface="roboto" panose="02000000000000000000" pitchFamily="2" charset="0"/>
              </a:rPr>
              <a:t>du 1 juillet.</a:t>
            </a:r>
            <a:endParaRPr lang="fr-FR" b="0"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1918263157"/>
      </p:ext>
    </p:extLst>
  </p:cSld>
  <p:clrMapOvr>
    <a:masterClrMapping/>
  </p:clrMapOvr>
  <mc:AlternateContent xmlns:mc="http://schemas.openxmlformats.org/markup-compatibility/2006" xmlns:p14="http://schemas.microsoft.com/office/powerpoint/2010/main">
    <mc:Choice Requires="p14">
      <p:transition spd="slow" p14:dur="2000" advTm="61130"/>
    </mc:Choice>
    <mc:Fallback xmlns="">
      <p:transition spd="slow" advTm="6113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4" name="Rectangle 3"/>
          <p:cNvSpPr/>
          <p:nvPr/>
        </p:nvSpPr>
        <p:spPr>
          <a:xfrm>
            <a:off x="0" y="170240"/>
            <a:ext cx="12204000" cy="1754326"/>
          </a:xfrm>
          <a:prstGeom prst="rect">
            <a:avLst/>
          </a:prstGeom>
        </p:spPr>
        <p:txBody>
          <a:bodyPr wrap="square">
            <a:spAutoFit/>
          </a:bodyPr>
          <a:lstStyle/>
          <a:p>
            <a:r>
              <a:rPr lang="fr-FR" b="1" dirty="0">
                <a:solidFill>
                  <a:srgbClr val="000000"/>
                </a:solidFill>
                <a:latin typeface="Roboto" panose="02000000000000000000" pitchFamily="2" charset="0"/>
                <a:hlinkClick r:id="rId4" tooltip="1931 – 25e édition du Tour de France (nouvelle fenêtre)"/>
              </a:rPr>
              <a:t>1931 – 25e édition du Tour de France</a:t>
            </a:r>
          </a:p>
          <a:p>
            <a:r>
              <a:rPr lang="fr-FR" dirty="0">
                <a:solidFill>
                  <a:srgbClr val="000000"/>
                </a:solidFill>
                <a:latin typeface="roboto" panose="02000000000000000000" pitchFamily="2" charset="0"/>
              </a:rPr>
              <a:t>La formule par équipes nationales, initialement souhaitée par </a:t>
            </a:r>
            <a:r>
              <a:rPr lang="fr-FR" dirty="0" err="1">
                <a:solidFill>
                  <a:srgbClr val="000000"/>
                </a:solidFill>
                <a:latin typeface="roboto" panose="02000000000000000000" pitchFamily="2" charset="0"/>
              </a:rPr>
              <a:t>Desgrange</a:t>
            </a:r>
            <a:r>
              <a:rPr lang="fr-FR" dirty="0">
                <a:solidFill>
                  <a:srgbClr val="000000"/>
                </a:solidFill>
                <a:latin typeface="roboto" panose="02000000000000000000" pitchFamily="2" charset="0"/>
              </a:rPr>
              <a:t> en partie pour contrer la toute-puissance sportive des équipes sponsorisées par les firmes de cycles, est conservée. Après 1930, l’équipe de France fait le doublé et remporte le classement général avec Antonin Magne. Les villes de Gap, Aix-les-Bains, et Colmar sont pour la première fois ville-étape. La </a:t>
            </a:r>
            <a:r>
              <a:rPr lang="fr-FR" u="sng" dirty="0">
                <a:solidFill>
                  <a:srgbClr val="000000"/>
                </a:solidFill>
                <a:latin typeface="roboto" panose="02000000000000000000" pitchFamily="2" charset="0"/>
                <a:hlinkClick r:id="rId5"/>
              </a:rPr>
              <a:t>carte-itinéraire</a:t>
            </a:r>
            <a:r>
              <a:rPr lang="fr-FR" dirty="0">
                <a:solidFill>
                  <a:srgbClr val="000000"/>
                </a:solidFill>
                <a:latin typeface="roboto" panose="02000000000000000000" pitchFamily="2" charset="0"/>
              </a:rPr>
              <a:t> est publiée dans </a:t>
            </a:r>
            <a:r>
              <a:rPr lang="fr-FR" i="1" dirty="0">
                <a:solidFill>
                  <a:srgbClr val="000000"/>
                </a:solidFill>
                <a:latin typeface="roboto" panose="02000000000000000000" pitchFamily="2" charset="0"/>
              </a:rPr>
              <a:t>Le Miroir des sports</a:t>
            </a:r>
            <a:r>
              <a:rPr lang="fr-FR" dirty="0">
                <a:solidFill>
                  <a:srgbClr val="000000"/>
                </a:solidFill>
                <a:latin typeface="roboto" panose="02000000000000000000" pitchFamily="2" charset="0"/>
              </a:rPr>
              <a:t> le 30 juin 1931. </a:t>
            </a:r>
            <a:br>
              <a:rPr lang="fr-FR" dirty="0">
                <a:solidFill>
                  <a:srgbClr val="000000"/>
                </a:solidFill>
                <a:latin typeface="roboto" panose="02000000000000000000" pitchFamily="2" charset="0"/>
              </a:rPr>
            </a:br>
            <a:r>
              <a:rPr lang="fr-FR" dirty="0">
                <a:solidFill>
                  <a:srgbClr val="000000"/>
                </a:solidFill>
                <a:latin typeface="roboto" panose="02000000000000000000" pitchFamily="2" charset="0"/>
              </a:rPr>
              <a:t> </a:t>
            </a:r>
            <a:endParaRPr lang="fr-FR" b="0" i="0" dirty="0">
              <a:solidFill>
                <a:srgbClr val="000000"/>
              </a:solidFill>
              <a:effectLst/>
              <a:latin typeface="roboto" panose="02000000000000000000" pitchFamily="2" charset="0"/>
            </a:endParaRPr>
          </a:p>
        </p:txBody>
      </p:sp>
      <p:sp>
        <p:nvSpPr>
          <p:cNvPr id="5" name="Rectangle 4"/>
          <p:cNvSpPr/>
          <p:nvPr/>
        </p:nvSpPr>
        <p:spPr>
          <a:xfrm>
            <a:off x="0" y="1675017"/>
            <a:ext cx="12192000" cy="1754326"/>
          </a:xfrm>
          <a:prstGeom prst="rect">
            <a:avLst/>
          </a:prstGeom>
        </p:spPr>
        <p:txBody>
          <a:bodyPr wrap="square">
            <a:spAutoFit/>
          </a:bodyPr>
          <a:lstStyle/>
          <a:p>
            <a:r>
              <a:rPr lang="fr-FR" b="1" dirty="0">
                <a:solidFill>
                  <a:srgbClr val="000000"/>
                </a:solidFill>
                <a:latin typeface="Roboto" panose="02000000000000000000" pitchFamily="2" charset="0"/>
                <a:hlinkClick r:id="rId6" tooltip="1932 – 26e édition du Tour de France (nouvelle fenêtre)"/>
              </a:rPr>
              <a:t>1932 – 26e édition du Tour de France</a:t>
            </a:r>
          </a:p>
          <a:p>
            <a:r>
              <a:rPr lang="fr-FR" dirty="0">
                <a:solidFill>
                  <a:srgbClr val="000000"/>
                </a:solidFill>
                <a:latin typeface="roboto" panose="02000000000000000000" pitchFamily="2" charset="0"/>
              </a:rPr>
              <a:t>L’itinéraire du Tour 1932 évite le cœur de la Bretagne et ne passe pas par Brest pour la première fois depuis 1905. Le leader de l’équipe de France, André </a:t>
            </a:r>
            <a:r>
              <a:rPr lang="fr-FR" dirty="0" err="1">
                <a:solidFill>
                  <a:srgbClr val="000000"/>
                </a:solidFill>
                <a:latin typeface="roboto" panose="02000000000000000000" pitchFamily="2" charset="0"/>
              </a:rPr>
              <a:t>Leducq</a:t>
            </a:r>
            <a:r>
              <a:rPr lang="fr-FR" dirty="0">
                <a:solidFill>
                  <a:srgbClr val="000000"/>
                </a:solidFill>
                <a:latin typeface="roboto" panose="02000000000000000000" pitchFamily="2" charset="0"/>
              </a:rPr>
              <a:t>, remporte le classement général et l’édition est marquée par un passage du Galibier -invariable plus haut sommet des Tours des années 20 et 30- encore enneigé. Les cartes sont disponibles dans </a:t>
            </a:r>
            <a:r>
              <a:rPr lang="fr-FR" i="1" u="sng" dirty="0">
                <a:solidFill>
                  <a:srgbClr val="000000"/>
                </a:solidFill>
                <a:latin typeface="roboto" panose="02000000000000000000" pitchFamily="2" charset="0"/>
                <a:hlinkClick r:id="rId7"/>
              </a:rPr>
              <a:t>Le Miroir des sports</a:t>
            </a:r>
            <a:r>
              <a:rPr lang="fr-FR" dirty="0">
                <a:solidFill>
                  <a:srgbClr val="000000"/>
                </a:solidFill>
                <a:latin typeface="roboto" panose="02000000000000000000" pitchFamily="2" charset="0"/>
              </a:rPr>
              <a:t> et dans </a:t>
            </a:r>
            <a:r>
              <a:rPr lang="fr-FR" i="1" u="sng" dirty="0">
                <a:solidFill>
                  <a:srgbClr val="000000"/>
                </a:solidFill>
                <a:latin typeface="roboto" panose="02000000000000000000" pitchFamily="2" charset="0"/>
                <a:hlinkClick r:id="rId8"/>
              </a:rPr>
              <a:t>Match : l’</a:t>
            </a:r>
            <a:r>
              <a:rPr lang="fr-FR" i="1" u="sng" dirty="0" err="1">
                <a:solidFill>
                  <a:srgbClr val="000000"/>
                </a:solidFill>
                <a:latin typeface="roboto" panose="02000000000000000000" pitchFamily="2" charset="0"/>
                <a:hlinkClick r:id="rId8"/>
              </a:rPr>
              <a:t>Intran</a:t>
            </a:r>
            <a:r>
              <a:rPr lang="fr-FR" dirty="0">
                <a:solidFill>
                  <a:srgbClr val="000000"/>
                </a:solidFill>
                <a:latin typeface="roboto" panose="02000000000000000000" pitchFamily="2" charset="0"/>
              </a:rPr>
              <a:t>, revue sportive créée en 1926, et ancêtre de Paris-Match.</a:t>
            </a:r>
            <a:endParaRPr lang="fr-FR" b="0" i="0" dirty="0">
              <a:solidFill>
                <a:srgbClr val="000000"/>
              </a:solidFill>
              <a:effectLst/>
              <a:latin typeface="roboto" panose="02000000000000000000" pitchFamily="2" charset="0"/>
            </a:endParaRPr>
          </a:p>
        </p:txBody>
      </p:sp>
      <p:sp>
        <p:nvSpPr>
          <p:cNvPr id="6" name="Rectangle 5"/>
          <p:cNvSpPr/>
          <p:nvPr/>
        </p:nvSpPr>
        <p:spPr>
          <a:xfrm>
            <a:off x="-12000" y="3337354"/>
            <a:ext cx="12090400" cy="1477328"/>
          </a:xfrm>
          <a:prstGeom prst="rect">
            <a:avLst/>
          </a:prstGeom>
        </p:spPr>
        <p:txBody>
          <a:bodyPr wrap="square">
            <a:spAutoFit/>
          </a:bodyPr>
          <a:lstStyle/>
          <a:p>
            <a:r>
              <a:rPr lang="fr-FR" b="1" dirty="0">
                <a:solidFill>
                  <a:srgbClr val="000000"/>
                </a:solidFill>
                <a:latin typeface="Roboto" panose="02000000000000000000" pitchFamily="2" charset="0"/>
                <a:hlinkClick r:id="rId9" tooltip="1933 – 27e édition du Tour de France (nouvelle fenêtre)"/>
              </a:rPr>
              <a:t>1933 – 27e édition du Tour de France</a:t>
            </a:r>
          </a:p>
          <a:p>
            <a:r>
              <a:rPr lang="fr-FR" dirty="0">
                <a:solidFill>
                  <a:srgbClr val="000000"/>
                </a:solidFill>
                <a:latin typeface="roboto" panose="02000000000000000000" pitchFamily="2" charset="0"/>
              </a:rPr>
              <a:t>Les coureurs doivent parcourir l’itinéraire de 4396 km dans le sens des aiguilles d’une montre, pour la première fois depuis 1912. La création du </a:t>
            </a:r>
            <a:r>
              <a:rPr lang="fr-FR" i="1" dirty="0">
                <a:solidFill>
                  <a:srgbClr val="000000"/>
                </a:solidFill>
                <a:latin typeface="roboto" panose="02000000000000000000" pitchFamily="2" charset="0"/>
              </a:rPr>
              <a:t>Grand prix de la montagne</a:t>
            </a:r>
            <a:r>
              <a:rPr lang="fr-FR" dirty="0">
                <a:solidFill>
                  <a:srgbClr val="000000"/>
                </a:solidFill>
                <a:latin typeface="roboto" panose="02000000000000000000" pitchFamily="2" charset="0"/>
              </a:rPr>
              <a:t>,</a:t>
            </a:r>
            <a:r>
              <a:rPr lang="fr-FR" i="1" dirty="0">
                <a:solidFill>
                  <a:srgbClr val="000000"/>
                </a:solidFill>
                <a:latin typeface="roboto" panose="02000000000000000000" pitchFamily="2" charset="0"/>
              </a:rPr>
              <a:t> </a:t>
            </a:r>
            <a:r>
              <a:rPr lang="fr-FR" dirty="0">
                <a:solidFill>
                  <a:srgbClr val="000000"/>
                </a:solidFill>
                <a:latin typeface="roboto" panose="02000000000000000000" pitchFamily="2" charset="0"/>
              </a:rPr>
              <a:t>remporté par l’Espagnol Vicente </a:t>
            </a:r>
            <a:r>
              <a:rPr lang="fr-FR" dirty="0" err="1">
                <a:solidFill>
                  <a:srgbClr val="000000"/>
                </a:solidFill>
                <a:latin typeface="roboto" panose="02000000000000000000" pitchFamily="2" charset="0"/>
              </a:rPr>
              <a:t>Trueba</a:t>
            </a:r>
            <a:r>
              <a:rPr lang="fr-FR" dirty="0">
                <a:solidFill>
                  <a:srgbClr val="000000"/>
                </a:solidFill>
                <a:latin typeface="roboto" panose="02000000000000000000" pitchFamily="2" charset="0"/>
              </a:rPr>
              <a:t>,</a:t>
            </a:r>
            <a:r>
              <a:rPr lang="fr-FR" i="1" dirty="0">
                <a:solidFill>
                  <a:srgbClr val="000000"/>
                </a:solidFill>
                <a:latin typeface="roboto" panose="02000000000000000000" pitchFamily="2" charset="0"/>
              </a:rPr>
              <a:t> </a:t>
            </a:r>
            <a:r>
              <a:rPr lang="fr-FR" dirty="0">
                <a:solidFill>
                  <a:srgbClr val="000000"/>
                </a:solidFill>
                <a:latin typeface="roboto" panose="02000000000000000000" pitchFamily="2" charset="0"/>
              </a:rPr>
              <a:t>rend le classement du meilleur grimpeur officiel. L'équipe de France remporte le classement général pour la quatrième année de suite, avec Georges </a:t>
            </a:r>
            <a:r>
              <a:rPr lang="fr-FR" dirty="0" err="1">
                <a:solidFill>
                  <a:srgbClr val="000000"/>
                </a:solidFill>
                <a:latin typeface="roboto" panose="02000000000000000000" pitchFamily="2" charset="0"/>
              </a:rPr>
              <a:t>Speicher</a:t>
            </a:r>
            <a:r>
              <a:rPr lang="fr-FR" dirty="0">
                <a:solidFill>
                  <a:srgbClr val="000000"/>
                </a:solidFill>
                <a:latin typeface="roboto" panose="02000000000000000000" pitchFamily="2" charset="0"/>
              </a:rPr>
              <a:t>, tandis que le parcours évite toujours la Bretagne</a:t>
            </a:r>
            <a:r>
              <a:rPr lang="fr-FR" dirty="0" smtClean="0">
                <a:solidFill>
                  <a:srgbClr val="000000"/>
                </a:solidFill>
                <a:latin typeface="roboto" panose="02000000000000000000" pitchFamily="2" charset="0"/>
              </a:rPr>
              <a:t>..</a:t>
            </a:r>
            <a:endParaRPr lang="fr-FR" b="0" i="0" dirty="0">
              <a:solidFill>
                <a:srgbClr val="000000"/>
              </a:solidFill>
              <a:effectLst/>
              <a:latin typeface="roboto" panose="02000000000000000000" pitchFamily="2" charset="0"/>
            </a:endParaRPr>
          </a:p>
        </p:txBody>
      </p:sp>
      <p:sp>
        <p:nvSpPr>
          <p:cNvPr id="7" name="Rectangle 6"/>
          <p:cNvSpPr/>
          <p:nvPr/>
        </p:nvSpPr>
        <p:spPr>
          <a:xfrm>
            <a:off x="44450" y="4807534"/>
            <a:ext cx="12103100" cy="2031325"/>
          </a:xfrm>
          <a:prstGeom prst="rect">
            <a:avLst/>
          </a:prstGeom>
        </p:spPr>
        <p:txBody>
          <a:bodyPr wrap="square">
            <a:spAutoFit/>
          </a:bodyPr>
          <a:lstStyle/>
          <a:p>
            <a:r>
              <a:rPr lang="fr-FR" b="1" dirty="0">
                <a:solidFill>
                  <a:srgbClr val="000000"/>
                </a:solidFill>
                <a:latin typeface="Roboto" panose="02000000000000000000" pitchFamily="2" charset="0"/>
                <a:hlinkClick r:id="rId10" tooltip="1934 – 28e édition du Tour de France (nouvelle fenêtre)"/>
              </a:rPr>
              <a:t>1934 – 28e édition du Tour de France</a:t>
            </a:r>
          </a:p>
          <a:p>
            <a:r>
              <a:rPr lang="fr-FR" dirty="0">
                <a:solidFill>
                  <a:srgbClr val="000000"/>
                </a:solidFill>
                <a:latin typeface="roboto" panose="02000000000000000000" pitchFamily="2" charset="0"/>
              </a:rPr>
              <a:t>Le Tour de France 1934 est gagné par Antonin Magne, l’équipe de France écrase la course en remportant 19 étapes. Le parcours évolue peu par rapport aux précédents mais il intègre la première étape en contre-la-montre individuel, disputée entre La Roche-sur-Yon et Nantes. Les cartes-itinéraires du Tour foisonnent cet </a:t>
            </a:r>
            <a:r>
              <a:rPr lang="fr-FR" dirty="0" err="1">
                <a:solidFill>
                  <a:srgbClr val="000000"/>
                </a:solidFill>
                <a:latin typeface="roboto" panose="02000000000000000000" pitchFamily="2" charset="0"/>
              </a:rPr>
              <a:t>été-là</a:t>
            </a:r>
            <a:r>
              <a:rPr lang="fr-FR" dirty="0">
                <a:solidFill>
                  <a:srgbClr val="000000"/>
                </a:solidFill>
                <a:latin typeface="roboto" panose="02000000000000000000" pitchFamily="2" charset="0"/>
              </a:rPr>
              <a:t> (la liste complète est disponible ci-dessous), ce qui pousse </a:t>
            </a:r>
            <a:r>
              <a:rPr lang="fr-FR" i="1" dirty="0">
                <a:solidFill>
                  <a:srgbClr val="000000"/>
                </a:solidFill>
                <a:latin typeface="roboto" panose="02000000000000000000" pitchFamily="2" charset="0"/>
              </a:rPr>
              <a:t>L’Auto </a:t>
            </a:r>
            <a:r>
              <a:rPr lang="fr-FR" dirty="0">
                <a:solidFill>
                  <a:srgbClr val="000000"/>
                </a:solidFill>
                <a:latin typeface="roboto" panose="02000000000000000000" pitchFamily="2" charset="0"/>
              </a:rPr>
              <a:t>à réaffirmer sa carte comme officielle. Le supplément, orné de nombreuses publicités, est pour la première fois produit par un éditeur cartographique, les éditions Louis Perron. La carte est </a:t>
            </a:r>
            <a:r>
              <a:rPr lang="fr-FR" u="sng" dirty="0">
                <a:solidFill>
                  <a:srgbClr val="000000"/>
                </a:solidFill>
                <a:latin typeface="roboto" panose="02000000000000000000" pitchFamily="2" charset="0"/>
                <a:hlinkClick r:id="rId11"/>
              </a:rPr>
              <a:t>déposée à la </a:t>
            </a:r>
            <a:r>
              <a:rPr lang="fr-FR" u="sng" dirty="0" err="1">
                <a:solidFill>
                  <a:srgbClr val="000000"/>
                </a:solidFill>
                <a:latin typeface="roboto" panose="02000000000000000000" pitchFamily="2" charset="0"/>
                <a:hlinkClick r:id="rId11"/>
              </a:rPr>
              <a:t>BnF</a:t>
            </a:r>
            <a:r>
              <a:rPr lang="fr-FR" u="sng" dirty="0">
                <a:solidFill>
                  <a:srgbClr val="000000"/>
                </a:solidFill>
                <a:latin typeface="roboto" panose="02000000000000000000" pitchFamily="2" charset="0"/>
                <a:hlinkClick r:id="rId11"/>
              </a:rPr>
              <a:t>, en partie pour assoir son autorité</a:t>
            </a:r>
            <a:r>
              <a:rPr lang="fr-FR" dirty="0">
                <a:solidFill>
                  <a:srgbClr val="000000"/>
                </a:solidFill>
                <a:latin typeface="roboto" panose="02000000000000000000" pitchFamily="2" charset="0"/>
              </a:rPr>
              <a:t>. </a:t>
            </a:r>
            <a:endParaRPr lang="fr-FR" b="0"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851438744"/>
      </p:ext>
    </p:extLst>
  </p:cSld>
  <p:clrMapOvr>
    <a:masterClrMapping/>
  </p:clrMapOvr>
  <mc:AlternateContent xmlns:mc="http://schemas.openxmlformats.org/markup-compatibility/2006" xmlns:p14="http://schemas.microsoft.com/office/powerpoint/2010/main">
    <mc:Choice Requires="p14">
      <p:transition spd="slow" p14:dur="2000" advTm="67523"/>
    </mc:Choice>
    <mc:Fallback xmlns="">
      <p:transition spd="slow" advTm="67523"/>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12000" y="-686"/>
            <a:ext cx="12204000" cy="6858686"/>
          </a:xfrm>
          <a:prstGeom prst="rect">
            <a:avLst/>
          </a:prstGeom>
        </p:spPr>
      </p:pic>
      <p:sp>
        <p:nvSpPr>
          <p:cNvPr id="3" name="Rectangle 2"/>
          <p:cNvSpPr/>
          <p:nvPr/>
        </p:nvSpPr>
        <p:spPr>
          <a:xfrm>
            <a:off x="12000" y="181739"/>
            <a:ext cx="12192000" cy="1754326"/>
          </a:xfrm>
          <a:prstGeom prst="rect">
            <a:avLst/>
          </a:prstGeom>
        </p:spPr>
        <p:txBody>
          <a:bodyPr wrap="square">
            <a:spAutoFit/>
          </a:bodyPr>
          <a:lstStyle/>
          <a:p>
            <a:r>
              <a:rPr lang="fr-FR" b="1" dirty="0">
                <a:solidFill>
                  <a:srgbClr val="000000"/>
                </a:solidFill>
                <a:latin typeface="Roboto" panose="02000000000000000000" pitchFamily="2" charset="0"/>
                <a:hlinkClick r:id="rId4" tooltip="1935 – 29e édition du Tour de France (nouvelle fenêtre)"/>
              </a:rPr>
              <a:t>1935 – 29e édition du Tour de France</a:t>
            </a:r>
          </a:p>
          <a:p>
            <a:r>
              <a:rPr lang="fr-FR" dirty="0">
                <a:solidFill>
                  <a:srgbClr val="000000"/>
                </a:solidFill>
                <a:latin typeface="roboto" panose="02000000000000000000" pitchFamily="2" charset="0"/>
              </a:rPr>
              <a:t>Six étapes de contre-la-montre individuel sont disputées dans ce Tour à l’itinéraire quasi identique au précédent. Le Belge Romain Maes remporte l’épreuve grâce à deux belles échappées lors des première et dernière étapes. </a:t>
            </a:r>
            <a:r>
              <a:rPr lang="fr-FR" i="1" dirty="0">
                <a:solidFill>
                  <a:srgbClr val="000000"/>
                </a:solidFill>
                <a:latin typeface="roboto" panose="02000000000000000000" pitchFamily="2" charset="0"/>
              </a:rPr>
              <a:t>Le Miroir des sports</a:t>
            </a:r>
            <a:r>
              <a:rPr lang="fr-FR" dirty="0">
                <a:solidFill>
                  <a:srgbClr val="000000"/>
                </a:solidFill>
                <a:latin typeface="roboto" panose="02000000000000000000" pitchFamily="2" charset="0"/>
              </a:rPr>
              <a:t> publie encore </a:t>
            </a:r>
            <a:r>
              <a:rPr lang="fr-FR" u="sng" dirty="0">
                <a:solidFill>
                  <a:srgbClr val="000000"/>
                </a:solidFill>
                <a:latin typeface="roboto" panose="02000000000000000000" pitchFamily="2" charset="0"/>
                <a:hlinkClick r:id="rId5"/>
              </a:rPr>
              <a:t>une carte-itinéraire</a:t>
            </a:r>
            <a:r>
              <a:rPr lang="fr-FR" dirty="0">
                <a:solidFill>
                  <a:srgbClr val="000000"/>
                </a:solidFill>
                <a:latin typeface="roboto" panose="02000000000000000000" pitchFamily="2" charset="0"/>
              </a:rPr>
              <a:t> et </a:t>
            </a:r>
            <a:r>
              <a:rPr lang="fr-FR" i="1" dirty="0">
                <a:solidFill>
                  <a:srgbClr val="000000"/>
                </a:solidFill>
                <a:latin typeface="roboto" panose="02000000000000000000" pitchFamily="2" charset="0"/>
              </a:rPr>
              <a:t>Match </a:t>
            </a:r>
            <a:r>
              <a:rPr lang="fr-FR" dirty="0">
                <a:solidFill>
                  <a:srgbClr val="000000"/>
                </a:solidFill>
                <a:latin typeface="roboto" panose="02000000000000000000" pitchFamily="2" charset="0"/>
              </a:rPr>
              <a:t>se prête à l’exercice de la </a:t>
            </a:r>
            <a:r>
              <a:rPr lang="fr-FR" u="sng" dirty="0">
                <a:solidFill>
                  <a:srgbClr val="000000"/>
                </a:solidFill>
                <a:latin typeface="roboto" panose="02000000000000000000" pitchFamily="2" charset="0"/>
                <a:hlinkClick r:id="rId6"/>
              </a:rPr>
              <a:t>carte prédictive</a:t>
            </a:r>
            <a:r>
              <a:rPr lang="fr-FR" dirty="0">
                <a:solidFill>
                  <a:srgbClr val="000000"/>
                </a:solidFill>
                <a:latin typeface="roboto" panose="02000000000000000000" pitchFamily="2" charset="0"/>
              </a:rPr>
              <a:t>, un exercice humoristique que l’on peut encore retrouver dans les années 2010 dans les meilleures revues vélocipédiques françaises.</a:t>
            </a:r>
            <a:endParaRPr lang="fr-FR" b="0" i="0" dirty="0">
              <a:solidFill>
                <a:srgbClr val="000000"/>
              </a:solidFill>
              <a:effectLst/>
              <a:latin typeface="roboto" panose="02000000000000000000" pitchFamily="2" charset="0"/>
            </a:endParaRPr>
          </a:p>
        </p:txBody>
      </p:sp>
      <p:sp>
        <p:nvSpPr>
          <p:cNvPr id="4" name="Rectangle 3"/>
          <p:cNvSpPr/>
          <p:nvPr/>
        </p:nvSpPr>
        <p:spPr>
          <a:xfrm>
            <a:off x="0" y="1843038"/>
            <a:ext cx="12180000" cy="1477328"/>
          </a:xfrm>
          <a:prstGeom prst="rect">
            <a:avLst/>
          </a:prstGeom>
        </p:spPr>
        <p:txBody>
          <a:bodyPr wrap="square">
            <a:spAutoFit/>
          </a:bodyPr>
          <a:lstStyle/>
          <a:p>
            <a:r>
              <a:rPr lang="fr-FR" b="1" dirty="0">
                <a:solidFill>
                  <a:srgbClr val="000000"/>
                </a:solidFill>
                <a:latin typeface="Roboto" panose="02000000000000000000" pitchFamily="2" charset="0"/>
                <a:hlinkClick r:id="rId7" tooltip="1936 – 30e édition du Tour de France (nouvelle fenêtre)"/>
              </a:rPr>
              <a:t>1936 – 30e édition du Tour de France</a:t>
            </a:r>
          </a:p>
          <a:p>
            <a:r>
              <a:rPr lang="fr-FR" dirty="0" err="1">
                <a:solidFill>
                  <a:srgbClr val="000000"/>
                </a:solidFill>
                <a:latin typeface="roboto" panose="02000000000000000000" pitchFamily="2" charset="0"/>
              </a:rPr>
              <a:t>Sylvère</a:t>
            </a:r>
            <a:r>
              <a:rPr lang="fr-FR" dirty="0">
                <a:solidFill>
                  <a:srgbClr val="000000"/>
                </a:solidFill>
                <a:latin typeface="roboto" panose="02000000000000000000" pitchFamily="2" charset="0"/>
              </a:rPr>
              <a:t> Maes, compatriote et homonyme du vainqueur sortant, remporte la 30e édition du Tour de France. Le Tour est à son pic de popularité le long des routes empruntées (toujours sensiblement les mêmes) l’été de l’instauration des congés payés dans le pays. La </a:t>
            </a:r>
            <a:r>
              <a:rPr lang="fr-FR" u="sng" dirty="0">
                <a:solidFill>
                  <a:srgbClr val="000000"/>
                </a:solidFill>
                <a:latin typeface="roboto" panose="02000000000000000000" pitchFamily="2" charset="0"/>
                <a:hlinkClick r:id="rId7"/>
              </a:rPr>
              <a:t>carte de cette édition est disponible</a:t>
            </a:r>
            <a:r>
              <a:rPr lang="fr-FR" dirty="0">
                <a:solidFill>
                  <a:srgbClr val="000000"/>
                </a:solidFill>
                <a:latin typeface="roboto" panose="02000000000000000000" pitchFamily="2" charset="0"/>
              </a:rPr>
              <a:t> dans </a:t>
            </a:r>
            <a:r>
              <a:rPr lang="fr-FR" i="1" dirty="0">
                <a:solidFill>
                  <a:srgbClr val="000000"/>
                </a:solidFill>
                <a:latin typeface="roboto" panose="02000000000000000000" pitchFamily="2" charset="0"/>
              </a:rPr>
              <a:t>L’Auto</a:t>
            </a:r>
            <a:r>
              <a:rPr lang="fr-FR" dirty="0">
                <a:solidFill>
                  <a:srgbClr val="000000"/>
                </a:solidFill>
                <a:latin typeface="roboto" panose="02000000000000000000" pitchFamily="2" charset="0"/>
              </a:rPr>
              <a:t>, </a:t>
            </a:r>
            <a:r>
              <a:rPr lang="fr-FR" i="1" dirty="0">
                <a:solidFill>
                  <a:srgbClr val="000000"/>
                </a:solidFill>
                <a:latin typeface="roboto" panose="02000000000000000000" pitchFamily="2" charset="0"/>
              </a:rPr>
              <a:t>Paris-Soir</a:t>
            </a:r>
            <a:r>
              <a:rPr lang="fr-FR" dirty="0">
                <a:solidFill>
                  <a:srgbClr val="000000"/>
                </a:solidFill>
                <a:latin typeface="roboto" panose="02000000000000000000" pitchFamily="2" charset="0"/>
              </a:rPr>
              <a:t> et dans </a:t>
            </a:r>
            <a:r>
              <a:rPr lang="fr-FR" i="1" dirty="0">
                <a:solidFill>
                  <a:srgbClr val="000000"/>
                </a:solidFill>
                <a:latin typeface="roboto" panose="02000000000000000000" pitchFamily="2" charset="0"/>
              </a:rPr>
              <a:t>Le Miroir des sports</a:t>
            </a:r>
            <a:r>
              <a:rPr lang="fr-FR" dirty="0">
                <a:solidFill>
                  <a:srgbClr val="000000"/>
                </a:solidFill>
                <a:latin typeface="roboto" panose="02000000000000000000" pitchFamily="2" charset="0"/>
              </a:rPr>
              <a:t> début juillet.</a:t>
            </a:r>
            <a:endParaRPr lang="fr-FR" b="0" i="0" dirty="0">
              <a:solidFill>
                <a:srgbClr val="000000"/>
              </a:solidFill>
              <a:effectLst/>
              <a:latin typeface="roboto" panose="02000000000000000000" pitchFamily="2" charset="0"/>
            </a:endParaRPr>
          </a:p>
        </p:txBody>
      </p:sp>
      <p:sp>
        <p:nvSpPr>
          <p:cNvPr id="5" name="Rectangle 4"/>
          <p:cNvSpPr/>
          <p:nvPr/>
        </p:nvSpPr>
        <p:spPr>
          <a:xfrm>
            <a:off x="12000" y="3320366"/>
            <a:ext cx="12204000" cy="1754326"/>
          </a:xfrm>
          <a:prstGeom prst="rect">
            <a:avLst/>
          </a:prstGeom>
        </p:spPr>
        <p:txBody>
          <a:bodyPr wrap="square">
            <a:spAutoFit/>
          </a:bodyPr>
          <a:lstStyle/>
          <a:p>
            <a:r>
              <a:rPr lang="fr-FR" b="1" dirty="0">
                <a:solidFill>
                  <a:srgbClr val="000000"/>
                </a:solidFill>
                <a:latin typeface="Roboto" panose="02000000000000000000" pitchFamily="2" charset="0"/>
                <a:hlinkClick r:id="rId8" tooltip="1937 – 31e édition du Tour de France (nouvelle fenêtre)"/>
              </a:rPr>
              <a:t>1937 – 31e édition du Tour de France</a:t>
            </a:r>
          </a:p>
          <a:p>
            <a:r>
              <a:rPr lang="fr-FR" dirty="0">
                <a:solidFill>
                  <a:srgbClr val="000000"/>
                </a:solidFill>
                <a:latin typeface="roboto" panose="02000000000000000000" pitchFamily="2" charset="0"/>
              </a:rPr>
              <a:t>En 1937, pour la première participation du champion italien Gino </a:t>
            </a:r>
            <a:r>
              <a:rPr lang="fr-FR" dirty="0" err="1">
                <a:solidFill>
                  <a:srgbClr val="000000"/>
                </a:solidFill>
                <a:latin typeface="roboto" panose="02000000000000000000" pitchFamily="2" charset="0"/>
              </a:rPr>
              <a:t>Bartali</a:t>
            </a:r>
            <a:r>
              <a:rPr lang="fr-FR" dirty="0">
                <a:solidFill>
                  <a:srgbClr val="000000"/>
                </a:solidFill>
                <a:latin typeface="roboto" panose="02000000000000000000" pitchFamily="2" charset="0"/>
              </a:rPr>
              <a:t>, le Tour est remporté par le Français Roger </a:t>
            </a:r>
            <a:r>
              <a:rPr lang="fr-FR" dirty="0" err="1">
                <a:solidFill>
                  <a:srgbClr val="000000"/>
                </a:solidFill>
                <a:latin typeface="roboto" panose="02000000000000000000" pitchFamily="2" charset="0"/>
              </a:rPr>
              <a:t>Lapébie</a:t>
            </a:r>
            <a:r>
              <a:rPr lang="fr-FR" dirty="0">
                <a:solidFill>
                  <a:srgbClr val="000000"/>
                </a:solidFill>
                <a:latin typeface="roboto" panose="02000000000000000000" pitchFamily="2" charset="0"/>
              </a:rPr>
              <a:t>. Le favori italien, vainqueur des deux précédents Tours d’Italie, abandonne à Marseille et attend son heure. L’équipe belge quitte le Tour à Bordeaux en laissant le maillot jaune et la victoire. Trois cartes de cette édition de 4415 km, divisée en 31 étapes, dont parfois 3 dans la même journée, sont disponibles : dans </a:t>
            </a:r>
            <a:r>
              <a:rPr lang="fr-FR" i="1" u="sng" dirty="0">
                <a:solidFill>
                  <a:srgbClr val="000000"/>
                </a:solidFill>
                <a:latin typeface="roboto" panose="02000000000000000000" pitchFamily="2" charset="0"/>
                <a:hlinkClick r:id="rId9"/>
              </a:rPr>
              <a:t>Match : l'</a:t>
            </a:r>
            <a:r>
              <a:rPr lang="fr-FR" i="1" u="sng" dirty="0" err="1">
                <a:solidFill>
                  <a:srgbClr val="000000"/>
                </a:solidFill>
                <a:latin typeface="roboto" panose="02000000000000000000" pitchFamily="2" charset="0"/>
                <a:hlinkClick r:id="rId9"/>
              </a:rPr>
              <a:t>Intran</a:t>
            </a:r>
            <a:r>
              <a:rPr lang="fr-FR" u="sng" dirty="0">
                <a:solidFill>
                  <a:srgbClr val="000000"/>
                </a:solidFill>
                <a:latin typeface="roboto" panose="02000000000000000000" pitchFamily="2" charset="0"/>
                <a:hlinkClick r:id="rId9"/>
              </a:rPr>
              <a:t>, par le dessinateur René </a:t>
            </a:r>
            <a:r>
              <a:rPr lang="fr-FR" u="sng" dirty="0" err="1">
                <a:solidFill>
                  <a:srgbClr val="000000"/>
                </a:solidFill>
                <a:latin typeface="roboto" panose="02000000000000000000" pitchFamily="2" charset="0"/>
                <a:hlinkClick r:id="rId9"/>
              </a:rPr>
              <a:t>Pellos</a:t>
            </a:r>
            <a:r>
              <a:rPr lang="fr-FR" dirty="0">
                <a:solidFill>
                  <a:srgbClr val="000000"/>
                </a:solidFill>
                <a:latin typeface="roboto" panose="02000000000000000000" pitchFamily="2" charset="0"/>
              </a:rPr>
              <a:t>, dans </a:t>
            </a:r>
            <a:r>
              <a:rPr lang="fr-FR" i="1" u="sng" dirty="0">
                <a:solidFill>
                  <a:srgbClr val="000000"/>
                </a:solidFill>
                <a:latin typeface="roboto" panose="02000000000000000000" pitchFamily="2" charset="0"/>
                <a:hlinkClick r:id="rId10"/>
              </a:rPr>
              <a:t>Le Miroir des sports</a:t>
            </a:r>
            <a:r>
              <a:rPr lang="fr-FR" dirty="0">
                <a:solidFill>
                  <a:srgbClr val="000000"/>
                </a:solidFill>
                <a:latin typeface="roboto" panose="02000000000000000000" pitchFamily="2" charset="0"/>
              </a:rPr>
              <a:t>, et dans le </a:t>
            </a:r>
            <a:r>
              <a:rPr lang="fr-FR" i="1" u="sng" dirty="0" err="1">
                <a:solidFill>
                  <a:srgbClr val="000000"/>
                </a:solidFill>
                <a:latin typeface="roboto" panose="02000000000000000000" pitchFamily="2" charset="0"/>
                <a:hlinkClick r:id="rId11"/>
              </a:rPr>
              <a:t>Le</a:t>
            </a:r>
            <a:r>
              <a:rPr lang="fr-FR" i="1" u="sng" dirty="0">
                <a:solidFill>
                  <a:srgbClr val="000000"/>
                </a:solidFill>
                <a:latin typeface="roboto" panose="02000000000000000000" pitchFamily="2" charset="0"/>
                <a:hlinkClick r:id="rId11"/>
              </a:rPr>
              <a:t> Grand écho du Nord de la France</a:t>
            </a:r>
            <a:r>
              <a:rPr lang="fr-FR" dirty="0">
                <a:solidFill>
                  <a:srgbClr val="000000"/>
                </a:solidFill>
                <a:latin typeface="roboto" panose="02000000000000000000" pitchFamily="2" charset="0"/>
              </a:rPr>
              <a:t>.</a:t>
            </a:r>
            <a:endParaRPr lang="fr-FR" b="0" i="0" dirty="0">
              <a:solidFill>
                <a:srgbClr val="000000"/>
              </a:solidFill>
              <a:effectLst/>
              <a:latin typeface="roboto" panose="02000000000000000000" pitchFamily="2" charset="0"/>
            </a:endParaRPr>
          </a:p>
        </p:txBody>
      </p:sp>
      <p:sp>
        <p:nvSpPr>
          <p:cNvPr id="6" name="Rectangle 5"/>
          <p:cNvSpPr/>
          <p:nvPr/>
        </p:nvSpPr>
        <p:spPr>
          <a:xfrm>
            <a:off x="60000" y="5181168"/>
            <a:ext cx="12168000" cy="1477328"/>
          </a:xfrm>
          <a:prstGeom prst="rect">
            <a:avLst/>
          </a:prstGeom>
        </p:spPr>
        <p:txBody>
          <a:bodyPr wrap="square">
            <a:spAutoFit/>
          </a:bodyPr>
          <a:lstStyle/>
          <a:p>
            <a:r>
              <a:rPr lang="fr-FR" b="1" dirty="0">
                <a:solidFill>
                  <a:srgbClr val="000000"/>
                </a:solidFill>
                <a:latin typeface="Roboto" panose="02000000000000000000" pitchFamily="2" charset="0"/>
                <a:hlinkClick r:id="rId12" tooltip="1938 – 32e édition du Tour de France (nouvelle fenêtre)"/>
              </a:rPr>
              <a:t>1938 – 32e édition du Tour de France</a:t>
            </a:r>
          </a:p>
          <a:p>
            <a:r>
              <a:rPr lang="fr-FR" dirty="0">
                <a:solidFill>
                  <a:srgbClr val="000000"/>
                </a:solidFill>
                <a:latin typeface="roboto" panose="02000000000000000000" pitchFamily="2" charset="0"/>
              </a:rPr>
              <a:t>Nouveauté de taille en 1938 : le plus haut col routier de France, le col de l'Iseran, à 2764 mètres d'altitude, est franchi par les concurrents pour la première fois. Malheureux l’année précédente, Gino </a:t>
            </a:r>
            <a:r>
              <a:rPr lang="fr-FR" dirty="0" err="1">
                <a:solidFill>
                  <a:srgbClr val="000000"/>
                </a:solidFill>
                <a:latin typeface="roboto" panose="02000000000000000000" pitchFamily="2" charset="0"/>
              </a:rPr>
              <a:t>Bartali</a:t>
            </a:r>
            <a:r>
              <a:rPr lang="fr-FR" dirty="0">
                <a:solidFill>
                  <a:srgbClr val="000000"/>
                </a:solidFill>
                <a:latin typeface="roboto" panose="02000000000000000000" pitchFamily="2" charset="0"/>
              </a:rPr>
              <a:t> remporte son premier Tour, avec notamment une </a:t>
            </a:r>
            <a:r>
              <a:rPr lang="fr-FR" u="sng" dirty="0">
                <a:solidFill>
                  <a:srgbClr val="000000"/>
                </a:solidFill>
                <a:latin typeface="roboto" panose="02000000000000000000" pitchFamily="2" charset="0"/>
                <a:hlinkClick r:id="rId13"/>
              </a:rPr>
              <a:t>victoire mythique lors de l’étape entre Digne et Briançon</a:t>
            </a:r>
            <a:r>
              <a:rPr lang="fr-FR" dirty="0">
                <a:solidFill>
                  <a:srgbClr val="000000"/>
                </a:solidFill>
                <a:latin typeface="roboto" panose="02000000000000000000" pitchFamily="2" charset="0"/>
              </a:rPr>
              <a:t>. Les cartes sont disponibles dans </a:t>
            </a:r>
            <a:r>
              <a:rPr lang="fr-FR" i="1" u="sng" dirty="0">
                <a:solidFill>
                  <a:srgbClr val="000000"/>
                </a:solidFill>
                <a:latin typeface="roboto" panose="02000000000000000000" pitchFamily="2" charset="0"/>
                <a:hlinkClick r:id="rId14"/>
              </a:rPr>
              <a:t>L'Auto</a:t>
            </a:r>
            <a:r>
              <a:rPr lang="fr-FR" dirty="0">
                <a:solidFill>
                  <a:srgbClr val="000000"/>
                </a:solidFill>
                <a:latin typeface="roboto" panose="02000000000000000000" pitchFamily="2" charset="0"/>
              </a:rPr>
              <a:t>, </a:t>
            </a:r>
            <a:r>
              <a:rPr lang="fr-FR" i="1" u="sng" dirty="0">
                <a:solidFill>
                  <a:srgbClr val="000000"/>
                </a:solidFill>
                <a:latin typeface="roboto" panose="02000000000000000000" pitchFamily="2" charset="0"/>
                <a:hlinkClick r:id="rId15"/>
              </a:rPr>
              <a:t>Le Miroir des sports</a:t>
            </a:r>
            <a:r>
              <a:rPr lang="fr-FR" i="1" dirty="0">
                <a:solidFill>
                  <a:srgbClr val="000000"/>
                </a:solidFill>
                <a:latin typeface="roboto" panose="02000000000000000000" pitchFamily="2" charset="0"/>
              </a:rPr>
              <a:t> </a:t>
            </a:r>
            <a:r>
              <a:rPr lang="fr-FR" dirty="0">
                <a:solidFill>
                  <a:srgbClr val="000000"/>
                </a:solidFill>
                <a:latin typeface="roboto" panose="02000000000000000000" pitchFamily="2" charset="0"/>
              </a:rPr>
              <a:t>et </a:t>
            </a:r>
            <a:r>
              <a:rPr lang="fr-FR" i="1" u="sng" dirty="0">
                <a:solidFill>
                  <a:srgbClr val="000000"/>
                </a:solidFill>
                <a:latin typeface="roboto" panose="02000000000000000000" pitchFamily="2" charset="0"/>
                <a:hlinkClick r:id="rId16"/>
              </a:rPr>
              <a:t>La Dépêche de Brest</a:t>
            </a:r>
            <a:r>
              <a:rPr lang="fr-FR" dirty="0">
                <a:solidFill>
                  <a:srgbClr val="000000"/>
                </a:solidFill>
                <a:latin typeface="roboto" panose="02000000000000000000" pitchFamily="2" charset="0"/>
              </a:rPr>
              <a:t>. </a:t>
            </a:r>
            <a:endParaRPr lang="fr-FR" b="0"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845065659"/>
      </p:ext>
    </p:extLst>
  </p:cSld>
  <p:clrMapOvr>
    <a:masterClrMapping/>
  </p:clrMapOvr>
  <mc:AlternateContent xmlns:mc="http://schemas.openxmlformats.org/markup-compatibility/2006" xmlns:p14="http://schemas.microsoft.com/office/powerpoint/2010/main">
    <mc:Choice Requires="p14">
      <p:transition spd="slow" p14:dur="2000" advTm="64484"/>
    </mc:Choice>
    <mc:Fallback xmlns="">
      <p:transition spd="slow" advTm="64484"/>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533400" y="2273286"/>
            <a:ext cx="11417300" cy="2585323"/>
          </a:xfrm>
          <a:prstGeom prst="rect">
            <a:avLst/>
          </a:prstGeom>
          <a:solidFill>
            <a:schemeClr val="accent4">
              <a:lumMod val="40000"/>
              <a:lumOff val="60000"/>
            </a:schemeClr>
          </a:solidFill>
        </p:spPr>
        <p:txBody>
          <a:bodyPr wrap="square">
            <a:spAutoFit/>
          </a:bodyPr>
          <a:lstStyle/>
          <a:p>
            <a:r>
              <a:rPr lang="fr-FR" dirty="0"/>
              <a:t>L’histoire impacte l’histoire du Tour Entre 1915 et 1918 et de 1940 à 1946, la France est en guerre. Le Tour de France ne peut s’organiser. Ce sont les seules années où le Tour de France ne sillonne pas les routes nationales. À partir des années 50, le développement de la télévision permet une retransmission du Tour à grande échelle et accroît sa popularité. La publicité se développe et les équipes nationales cèdent la place aux équipes de marques arborant les couleurs des différents sponsors privés. Le rayonnement de la grande boucle devient mondial à partir des années 1980 et 1990. Avec Greg </a:t>
            </a:r>
            <a:r>
              <a:rPr lang="fr-FR" dirty="0" err="1"/>
              <a:t>LeMond</a:t>
            </a:r>
            <a:r>
              <a:rPr lang="fr-FR" dirty="0"/>
              <a:t>, premier Américain à gagner l’épreuve, le Tour de France s’internationalise et devient la plus importante des courses cyclistes. Des champions tels que Greg </a:t>
            </a:r>
            <a:r>
              <a:rPr lang="fr-FR" dirty="0" err="1"/>
              <a:t>LeMond</a:t>
            </a:r>
            <a:r>
              <a:rPr lang="fr-FR" dirty="0"/>
              <a:t> suivi par Miguel Indurain se concentrent sur le Tour, délaissant d’autres compétitions, notamment les courses d’un jour dites « classiques » (Paris-Roubaix, Milan-San Remo, Tour des Flandres…)</a:t>
            </a:r>
          </a:p>
        </p:txBody>
      </p:sp>
    </p:spTree>
    <p:extLst>
      <p:ext uri="{BB962C8B-B14F-4D97-AF65-F5344CB8AC3E}">
        <p14:creationId xmlns:p14="http://schemas.microsoft.com/office/powerpoint/2010/main" val="826273623"/>
      </p:ext>
    </p:extLst>
  </p:cSld>
  <p:clrMapOvr>
    <a:masterClrMapping/>
  </p:clrMapOvr>
  <mc:AlternateContent xmlns:mc="http://schemas.openxmlformats.org/markup-compatibility/2006" xmlns:p14="http://schemas.microsoft.com/office/powerpoint/2010/main">
    <mc:Choice Requires="p14">
      <p:transition spd="slow" p14:dur="2000" advTm="28346"/>
    </mc:Choice>
    <mc:Fallback xmlns="">
      <p:transition spd="slow" advTm="28346"/>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ZoneTexte 2"/>
          <p:cNvSpPr txBox="1"/>
          <p:nvPr/>
        </p:nvSpPr>
        <p:spPr>
          <a:xfrm>
            <a:off x="762000" y="368300"/>
            <a:ext cx="2184400" cy="584775"/>
          </a:xfrm>
          <a:prstGeom prst="rect">
            <a:avLst/>
          </a:prstGeom>
          <a:noFill/>
        </p:spPr>
        <p:txBody>
          <a:bodyPr wrap="square" rtlCol="0">
            <a:spAutoFit/>
          </a:bodyPr>
          <a:lstStyle/>
          <a:p>
            <a:r>
              <a:rPr lang="fr-FR" sz="3200" b="1" dirty="0" smtClean="0"/>
              <a:t>        1940</a:t>
            </a:r>
            <a:endParaRPr lang="fr-FR" sz="3200" b="1"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762" y="1758046"/>
            <a:ext cx="4860000" cy="4708735"/>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5524" y="3429343"/>
            <a:ext cx="2295238" cy="2742857"/>
          </a:xfrm>
          <a:prstGeom prst="rect">
            <a:avLst/>
          </a:prstGeom>
        </p:spPr>
      </p:pic>
      <p:sp>
        <p:nvSpPr>
          <p:cNvPr id="6" name="Rectangle 5"/>
          <p:cNvSpPr/>
          <p:nvPr/>
        </p:nvSpPr>
        <p:spPr>
          <a:xfrm>
            <a:off x="5765800" y="306424"/>
            <a:ext cx="6096000" cy="2308324"/>
          </a:xfrm>
          <a:prstGeom prst="rect">
            <a:avLst/>
          </a:prstGeom>
        </p:spPr>
        <p:txBody>
          <a:bodyPr>
            <a:spAutoFit/>
          </a:bodyPr>
          <a:lstStyle/>
          <a:p>
            <a:r>
              <a:rPr lang="fr-FR" dirty="0">
                <a:solidFill>
                  <a:srgbClr val="333333"/>
                </a:solidFill>
                <a:latin typeface="Georgia" panose="02040502050405020303" pitchFamily="18" charset="0"/>
              </a:rPr>
              <a:t>Un  Tour classique mais qui n’eut lieu. Quelques semaines après la fin du Tour 1939 remporté par </a:t>
            </a:r>
            <a:r>
              <a:rPr lang="fr-FR" dirty="0" err="1">
                <a:solidFill>
                  <a:srgbClr val="333333"/>
                </a:solidFill>
                <a:latin typeface="Georgia" panose="02040502050405020303" pitchFamily="18" charset="0"/>
              </a:rPr>
              <a:t>Sylvère</a:t>
            </a:r>
            <a:r>
              <a:rPr lang="fr-FR" dirty="0">
                <a:solidFill>
                  <a:srgbClr val="333333"/>
                </a:solidFill>
                <a:latin typeface="Georgia" panose="02040502050405020303" pitchFamily="18" charset="0"/>
              </a:rPr>
              <a:t> Maes pour la seconde fois (après 1936), la Seconde Guerre Mondiale éclatait et au moment où à quelques jours près, les routes de France auraient dû accueillir la Caravane, les coureurs et des foules des spectateurs… c’étaient une sinistre caravane de véhicules vert-de-gris qui déboulait précédée d’une foule de réfugiés.</a:t>
            </a:r>
            <a:endParaRPr lang="fr-FR" dirty="0"/>
          </a:p>
        </p:txBody>
      </p:sp>
      <p:sp>
        <p:nvSpPr>
          <p:cNvPr id="7" name="Rectangle 6"/>
          <p:cNvSpPr/>
          <p:nvPr/>
        </p:nvSpPr>
        <p:spPr>
          <a:xfrm>
            <a:off x="8070221" y="3305556"/>
            <a:ext cx="3534319" cy="2862322"/>
          </a:xfrm>
          <a:prstGeom prst="rect">
            <a:avLst/>
          </a:prstGeom>
        </p:spPr>
        <p:txBody>
          <a:bodyPr wrap="square">
            <a:spAutoFit/>
          </a:bodyPr>
          <a:lstStyle/>
          <a:p>
            <a:r>
              <a:rPr lang="fr-FR" dirty="0">
                <a:solidFill>
                  <a:srgbClr val="333333"/>
                </a:solidFill>
                <a:latin typeface="Georgia" panose="02040502050405020303" pitchFamily="18" charset="0"/>
              </a:rPr>
              <a:t>il fallut attendre 1947 pour revoir un Tour de France cycliste. Cela priva de grands champions de nombreuses victoires (on pense à </a:t>
            </a:r>
            <a:r>
              <a:rPr lang="fr-FR" dirty="0" err="1">
                <a:solidFill>
                  <a:srgbClr val="333333"/>
                </a:solidFill>
                <a:latin typeface="Georgia" panose="02040502050405020303" pitchFamily="18" charset="0"/>
              </a:rPr>
              <a:t>Bartali</a:t>
            </a:r>
            <a:r>
              <a:rPr lang="fr-FR" dirty="0">
                <a:solidFill>
                  <a:srgbClr val="333333"/>
                </a:solidFill>
                <a:latin typeface="Georgia" panose="02040502050405020303" pitchFamily="18" charset="0"/>
              </a:rPr>
              <a:t> et Coppi- Coppi qui fut reconnu et libéré par les Alliés dans le camp tunisien où il croupissait parmi les prisonniers italiens de l’armée </a:t>
            </a:r>
            <a:r>
              <a:rPr lang="fr-FR" dirty="0" err="1">
                <a:solidFill>
                  <a:srgbClr val="333333"/>
                </a:solidFill>
                <a:latin typeface="Georgia" panose="02040502050405020303" pitchFamily="18" charset="0"/>
              </a:rPr>
              <a:t>mussolienne</a:t>
            </a:r>
            <a:r>
              <a:rPr lang="fr-FR" dirty="0">
                <a:solidFill>
                  <a:srgbClr val="333333"/>
                </a:solidFill>
                <a:latin typeface="Georgia" panose="02040502050405020303" pitchFamily="18" charset="0"/>
              </a:rPr>
              <a:t> vaincue en Lybie).</a:t>
            </a:r>
            <a:endParaRPr lang="fr-FR" dirty="0"/>
          </a:p>
        </p:txBody>
      </p:sp>
    </p:spTree>
    <p:extLst>
      <p:ext uri="{BB962C8B-B14F-4D97-AF65-F5344CB8AC3E}">
        <p14:creationId xmlns:p14="http://schemas.microsoft.com/office/powerpoint/2010/main" val="744422678"/>
      </p:ext>
    </p:extLst>
  </p:cSld>
  <p:clrMapOvr>
    <a:masterClrMapping/>
  </p:clrMapOvr>
  <mc:AlternateContent xmlns:mc="http://schemas.openxmlformats.org/markup-compatibility/2006" xmlns:p14="http://schemas.microsoft.com/office/powerpoint/2010/main">
    <mc:Choice Requires="p14">
      <p:transition spd="slow" p14:dur="2000" advTm="24634"/>
    </mc:Choice>
    <mc:Fallback xmlns="">
      <p:transition spd="slow" advTm="24634"/>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581" y="1017909"/>
            <a:ext cx="5095238" cy="5152381"/>
          </a:xfrm>
          <a:prstGeom prst="rect">
            <a:avLst/>
          </a:prstGeom>
        </p:spPr>
      </p:pic>
      <p:sp>
        <p:nvSpPr>
          <p:cNvPr id="4" name="Rectangle 3"/>
          <p:cNvSpPr/>
          <p:nvPr/>
        </p:nvSpPr>
        <p:spPr>
          <a:xfrm>
            <a:off x="6096000" y="844020"/>
            <a:ext cx="6096000" cy="2585323"/>
          </a:xfrm>
          <a:prstGeom prst="rect">
            <a:avLst/>
          </a:prstGeom>
        </p:spPr>
        <p:txBody>
          <a:bodyPr>
            <a:spAutoFit/>
          </a:bodyPr>
          <a:lstStyle/>
          <a:p>
            <a:r>
              <a:rPr lang="fr-FR" dirty="0">
                <a:solidFill>
                  <a:srgbClr val="202020"/>
                </a:solidFill>
                <a:latin typeface="Lora"/>
              </a:rPr>
              <a:t>Enfin, le Tour est de retour. Pendant sept ans, l'épreuve a fait les frais de la Seconde Guerre mondiale. Plusieurs champions de l'époque, dont Magne, </a:t>
            </a:r>
            <a:r>
              <a:rPr lang="fr-FR" dirty="0" err="1">
                <a:solidFill>
                  <a:srgbClr val="202020"/>
                </a:solidFill>
                <a:latin typeface="Lora"/>
              </a:rPr>
              <a:t>Leducq</a:t>
            </a:r>
            <a:r>
              <a:rPr lang="fr-FR" dirty="0">
                <a:solidFill>
                  <a:srgbClr val="202020"/>
                </a:solidFill>
                <a:latin typeface="Lora"/>
              </a:rPr>
              <a:t> ou Archambaud ont été mobilisés sur le front. Alors que les Tours d'Espagne et d'Italie se poursuivent, l'organisateur Jacques </a:t>
            </a:r>
            <a:r>
              <a:rPr lang="fr-FR" dirty="0" err="1">
                <a:solidFill>
                  <a:srgbClr val="202020"/>
                </a:solidFill>
                <a:latin typeface="Lora"/>
              </a:rPr>
              <a:t>Goddet</a:t>
            </a:r>
            <a:r>
              <a:rPr lang="fr-FR" dirty="0">
                <a:solidFill>
                  <a:srgbClr val="202020"/>
                </a:solidFill>
                <a:latin typeface="Lora"/>
              </a:rPr>
              <a:t>, qui a pris la succession d'Henri </a:t>
            </a:r>
            <a:r>
              <a:rPr lang="fr-FR" dirty="0" err="1">
                <a:solidFill>
                  <a:srgbClr val="202020"/>
                </a:solidFill>
                <a:latin typeface="Lora"/>
              </a:rPr>
              <a:t>Desgrange</a:t>
            </a:r>
            <a:r>
              <a:rPr lang="fr-FR" dirty="0">
                <a:solidFill>
                  <a:srgbClr val="202020"/>
                </a:solidFill>
                <a:latin typeface="Lora"/>
              </a:rPr>
              <a:t>, décédé à la suite d'une opération en 1940, ne tenait pas à demander à la puissance occupante une autorisation de franchir la ligne de démarcation</a:t>
            </a:r>
            <a:endParaRPr lang="fr-FR" dirty="0"/>
          </a:p>
        </p:txBody>
      </p:sp>
      <p:sp>
        <p:nvSpPr>
          <p:cNvPr id="5" name="Rectangle 4"/>
          <p:cNvSpPr/>
          <p:nvPr/>
        </p:nvSpPr>
        <p:spPr>
          <a:xfrm>
            <a:off x="6096000" y="3594099"/>
            <a:ext cx="6096000" cy="2308324"/>
          </a:xfrm>
          <a:prstGeom prst="rect">
            <a:avLst/>
          </a:prstGeom>
        </p:spPr>
        <p:txBody>
          <a:bodyPr>
            <a:spAutoFit/>
          </a:bodyPr>
          <a:lstStyle/>
          <a:p>
            <a:r>
              <a:rPr lang="fr-FR" dirty="0">
                <a:solidFill>
                  <a:srgbClr val="202020"/>
                </a:solidFill>
                <a:latin typeface="Lora"/>
              </a:rPr>
              <a:t>Le Tour aurait fait les joies de la propagande allemande qui a d'ailleurs tenté d'organiser une épreuve, le Circuit de France, qui n'a pas eu le succès espéré. C'est l'inverse de la Grande Boucle, disputée en 1947 sous l'égide du journal </a:t>
            </a:r>
            <a:r>
              <a:rPr lang="fr-FR" i="1" dirty="0">
                <a:solidFill>
                  <a:srgbClr val="202020"/>
                </a:solidFill>
                <a:latin typeface="Lora"/>
              </a:rPr>
              <a:t>L'Équipe,</a:t>
            </a:r>
            <a:r>
              <a:rPr lang="fr-FR" dirty="0">
                <a:solidFill>
                  <a:srgbClr val="202020"/>
                </a:solidFill>
                <a:latin typeface="Lora"/>
              </a:rPr>
              <a:t> qui a remplacé </a:t>
            </a:r>
            <a:r>
              <a:rPr lang="fr-FR" i="1" dirty="0">
                <a:solidFill>
                  <a:srgbClr val="202020"/>
                </a:solidFill>
                <a:latin typeface="Lora"/>
              </a:rPr>
              <a:t>L'Auto</a:t>
            </a:r>
            <a:r>
              <a:rPr lang="fr-FR" dirty="0">
                <a:solidFill>
                  <a:srgbClr val="202020"/>
                </a:solidFill>
                <a:latin typeface="Lora"/>
              </a:rPr>
              <a:t> à la libération. Au départ de Paris, les supporteurs n'ont d'yeux que pour le Cannois René </a:t>
            </a:r>
            <a:r>
              <a:rPr lang="fr-FR" dirty="0" err="1">
                <a:solidFill>
                  <a:srgbClr val="202020"/>
                </a:solidFill>
                <a:latin typeface="Lora"/>
              </a:rPr>
              <a:t>Vietto</a:t>
            </a:r>
            <a:r>
              <a:rPr lang="fr-FR" dirty="0">
                <a:solidFill>
                  <a:srgbClr val="202020"/>
                </a:solidFill>
                <a:latin typeface="Lora"/>
              </a:rPr>
              <a:t>, deuxième en 1939 et animateur hors pair du Tour en 1934.</a:t>
            </a:r>
            <a:endParaRPr lang="fr-FR" dirty="0"/>
          </a:p>
        </p:txBody>
      </p:sp>
      <p:sp>
        <p:nvSpPr>
          <p:cNvPr id="6" name="ZoneTexte 5"/>
          <p:cNvSpPr txBox="1"/>
          <p:nvPr/>
        </p:nvSpPr>
        <p:spPr>
          <a:xfrm>
            <a:off x="2006600" y="279400"/>
            <a:ext cx="2032000" cy="769441"/>
          </a:xfrm>
          <a:prstGeom prst="rect">
            <a:avLst/>
          </a:prstGeom>
          <a:noFill/>
        </p:spPr>
        <p:txBody>
          <a:bodyPr wrap="square" rtlCol="0">
            <a:spAutoFit/>
          </a:bodyPr>
          <a:lstStyle/>
          <a:p>
            <a:r>
              <a:rPr lang="fr-FR" sz="4400" b="1" dirty="0" smtClean="0"/>
              <a:t>1947</a:t>
            </a:r>
            <a:endParaRPr lang="fr-FR" sz="4400" b="1" dirty="0"/>
          </a:p>
        </p:txBody>
      </p:sp>
    </p:spTree>
    <p:extLst>
      <p:ext uri="{BB962C8B-B14F-4D97-AF65-F5344CB8AC3E}">
        <p14:creationId xmlns:p14="http://schemas.microsoft.com/office/powerpoint/2010/main" val="961169651"/>
      </p:ext>
    </p:extLst>
  </p:cSld>
  <p:clrMapOvr>
    <a:masterClrMapping/>
  </p:clrMapOvr>
  <mc:AlternateContent xmlns:mc="http://schemas.openxmlformats.org/markup-compatibility/2006" xmlns:p14="http://schemas.microsoft.com/office/powerpoint/2010/main">
    <mc:Choice Requires="p14">
      <p:transition spd="slow" p14:dur="2000" advTm="33408"/>
    </mc:Choice>
    <mc:Fallback xmlns="">
      <p:transition spd="slow" advTm="33408"/>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7903241" y="530136"/>
            <a:ext cx="3606800" cy="2031325"/>
          </a:xfrm>
          <a:prstGeom prst="rect">
            <a:avLst/>
          </a:prstGeom>
        </p:spPr>
        <p:txBody>
          <a:bodyPr wrap="square">
            <a:spAutoFit/>
          </a:bodyPr>
          <a:lstStyle/>
          <a:p>
            <a:r>
              <a:rPr lang="fr-FR" b="1" dirty="0">
                <a:solidFill>
                  <a:srgbClr val="474747"/>
                </a:solidFill>
                <a:latin typeface="Arial" panose="020B0604020202020204" pitchFamily="34" charset="0"/>
              </a:rPr>
              <a:t>Jean Robic, né </a:t>
            </a:r>
            <a:r>
              <a:rPr lang="fr-FR" dirty="0">
                <a:solidFill>
                  <a:srgbClr val="474747"/>
                </a:solidFill>
                <a:latin typeface="Arial" panose="020B0604020202020204" pitchFamily="34" charset="0"/>
              </a:rPr>
              <a:t>le 10 juin 1921 à Condé-lès-Vouziers dans les Ardennes et mort dans un accident de la route, le 6 octobre 1980 à Claye-Souilly en Seine-et-Marne, est un coureur cycliste français</a:t>
            </a:r>
            <a:endParaRPr lang="fr-FR" dirty="0"/>
          </a:p>
        </p:txBody>
      </p:sp>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b="2272"/>
          <a:stretch/>
        </p:blipFill>
        <p:spPr>
          <a:xfrm>
            <a:off x="8246618" y="2659478"/>
            <a:ext cx="2736000" cy="4008022"/>
          </a:xfrm>
          <a:prstGeom prst="rect">
            <a:avLst/>
          </a:prstGeom>
        </p:spPr>
      </p:pic>
      <p:sp>
        <p:nvSpPr>
          <p:cNvPr id="5" name="ZoneTexte 4"/>
          <p:cNvSpPr txBox="1"/>
          <p:nvPr/>
        </p:nvSpPr>
        <p:spPr>
          <a:xfrm>
            <a:off x="1219200" y="241300"/>
            <a:ext cx="3238500" cy="830997"/>
          </a:xfrm>
          <a:prstGeom prst="rect">
            <a:avLst/>
          </a:prstGeom>
          <a:noFill/>
        </p:spPr>
        <p:txBody>
          <a:bodyPr wrap="square" rtlCol="0">
            <a:spAutoFit/>
          </a:bodyPr>
          <a:lstStyle/>
          <a:p>
            <a:r>
              <a:rPr lang="fr-FR" sz="3200" b="1" dirty="0" smtClean="0"/>
              <a:t>           1947</a:t>
            </a:r>
          </a:p>
          <a:p>
            <a:r>
              <a:rPr lang="fr-FR" sz="1600" b="1" dirty="0" smtClean="0"/>
              <a:t>Du 25 Juin au 20 Juillet ;</a:t>
            </a:r>
            <a:r>
              <a:rPr lang="fr-FR" sz="1600" dirty="0"/>
              <a:t> </a:t>
            </a:r>
            <a:r>
              <a:rPr lang="fr-FR" sz="1600" b="1" dirty="0"/>
              <a:t>4 642 km</a:t>
            </a:r>
          </a:p>
        </p:txBody>
      </p:sp>
      <p:sp>
        <p:nvSpPr>
          <p:cNvPr id="6" name="Rectangle 5"/>
          <p:cNvSpPr/>
          <p:nvPr/>
        </p:nvSpPr>
        <p:spPr>
          <a:xfrm>
            <a:off x="1080709" y="1313597"/>
            <a:ext cx="3807581" cy="369332"/>
          </a:xfrm>
          <a:prstGeom prst="rect">
            <a:avLst/>
          </a:prstGeom>
        </p:spPr>
        <p:txBody>
          <a:bodyPr wrap="none">
            <a:spAutoFit/>
          </a:bodyPr>
          <a:lstStyle/>
          <a:p>
            <a:r>
              <a:rPr lang="fr-FR" b="1" dirty="0"/>
              <a:t>Le peloton</a:t>
            </a:r>
            <a:r>
              <a:rPr lang="fr-FR" dirty="0"/>
              <a:t> : 100 partants. 53 arrivants.</a:t>
            </a:r>
          </a:p>
        </p:txBody>
      </p:sp>
      <p:sp>
        <p:nvSpPr>
          <p:cNvPr id="7" name="Rectangle 6"/>
          <p:cNvSpPr/>
          <p:nvPr/>
        </p:nvSpPr>
        <p:spPr>
          <a:xfrm>
            <a:off x="1080709" y="1638131"/>
            <a:ext cx="6096000" cy="923330"/>
          </a:xfrm>
          <a:prstGeom prst="rect">
            <a:avLst/>
          </a:prstGeom>
        </p:spPr>
        <p:txBody>
          <a:bodyPr>
            <a:spAutoFit/>
          </a:bodyPr>
          <a:lstStyle/>
          <a:p>
            <a:r>
              <a:rPr lang="fr-FR" b="1" dirty="0"/>
              <a:t>Classement final</a:t>
            </a:r>
            <a:r>
              <a:rPr lang="fr-FR" dirty="0"/>
              <a:t> : 1 Robic, 2 </a:t>
            </a:r>
            <a:r>
              <a:rPr lang="fr-FR" dirty="0" err="1"/>
              <a:t>Fachleitner</a:t>
            </a:r>
            <a:r>
              <a:rPr lang="fr-FR" dirty="0"/>
              <a:t>, 3 </a:t>
            </a:r>
            <a:r>
              <a:rPr lang="fr-FR" dirty="0" err="1"/>
              <a:t>Brambilla</a:t>
            </a:r>
            <a:r>
              <a:rPr lang="fr-FR" dirty="0"/>
              <a:t>, 4 </a:t>
            </a:r>
            <a:r>
              <a:rPr lang="fr-FR" dirty="0" err="1"/>
              <a:t>Ronconi</a:t>
            </a:r>
            <a:r>
              <a:rPr lang="fr-FR" dirty="0"/>
              <a:t>, 5 </a:t>
            </a:r>
            <a:r>
              <a:rPr lang="fr-FR" dirty="0" err="1"/>
              <a:t>Vietto</a:t>
            </a:r>
            <a:r>
              <a:rPr lang="fr-FR" dirty="0"/>
              <a:t>, 6 </a:t>
            </a:r>
            <a:r>
              <a:rPr lang="fr-FR" dirty="0" err="1"/>
              <a:t>Impanis</a:t>
            </a:r>
            <a:r>
              <a:rPr lang="fr-FR" dirty="0"/>
              <a:t>, 7 </a:t>
            </a:r>
            <a:r>
              <a:rPr lang="fr-FR" dirty="0" err="1"/>
              <a:t>Camellini</a:t>
            </a:r>
            <a:r>
              <a:rPr lang="fr-FR" dirty="0"/>
              <a:t>, 8 </a:t>
            </a:r>
            <a:r>
              <a:rPr lang="fr-FR" dirty="0" err="1"/>
              <a:t>Cottur</a:t>
            </a:r>
            <a:r>
              <a:rPr lang="fr-FR" dirty="0"/>
              <a:t>, 9 </a:t>
            </a:r>
            <a:r>
              <a:rPr lang="fr-FR" dirty="0" err="1"/>
              <a:t>Goasmat</a:t>
            </a:r>
            <a:r>
              <a:rPr lang="fr-FR" dirty="0"/>
              <a:t>, 10 A. </a:t>
            </a:r>
            <a:r>
              <a:rPr lang="fr-FR" dirty="0" err="1"/>
              <a:t>Lazaridès</a:t>
            </a:r>
            <a:r>
              <a:rPr lang="fr-FR" dirty="0"/>
              <a:t>.</a:t>
            </a:r>
          </a:p>
        </p:txBody>
      </p:sp>
      <p:sp>
        <p:nvSpPr>
          <p:cNvPr id="8" name="Rectangle 7"/>
          <p:cNvSpPr/>
          <p:nvPr/>
        </p:nvSpPr>
        <p:spPr>
          <a:xfrm>
            <a:off x="1075309" y="2561461"/>
            <a:ext cx="6096000" cy="646331"/>
          </a:xfrm>
          <a:prstGeom prst="rect">
            <a:avLst/>
          </a:prstGeom>
        </p:spPr>
        <p:txBody>
          <a:bodyPr>
            <a:spAutoFit/>
          </a:bodyPr>
          <a:lstStyle/>
          <a:p>
            <a:r>
              <a:rPr lang="fr-FR" b="1" dirty="0"/>
              <a:t>L’événement</a:t>
            </a:r>
            <a:r>
              <a:rPr lang="fr-FR" dirty="0"/>
              <a:t> : la victoire d’un coureur régional, acquise le dernier jour, devant </a:t>
            </a:r>
            <a:r>
              <a:rPr lang="fr-FR" dirty="0" err="1"/>
              <a:t>Fachleitner</a:t>
            </a:r>
            <a:r>
              <a:rPr lang="fr-FR" dirty="0"/>
              <a:t>, leader de l’Équipe de France</a:t>
            </a: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146" y="3321060"/>
            <a:ext cx="7438095" cy="3228571"/>
          </a:xfrm>
          <a:prstGeom prst="rect">
            <a:avLst/>
          </a:prstGeom>
        </p:spPr>
      </p:pic>
    </p:spTree>
    <p:extLst>
      <p:ext uri="{BB962C8B-B14F-4D97-AF65-F5344CB8AC3E}">
        <p14:creationId xmlns:p14="http://schemas.microsoft.com/office/powerpoint/2010/main" val="3580781434"/>
      </p:ext>
    </p:extLst>
  </p:cSld>
  <p:clrMapOvr>
    <a:masterClrMapping/>
  </p:clrMapOvr>
  <mc:AlternateContent xmlns:mc="http://schemas.openxmlformats.org/markup-compatibility/2006" xmlns:p14="http://schemas.microsoft.com/office/powerpoint/2010/main">
    <mc:Choice Requires="p14">
      <p:transition spd="slow" p14:dur="2000" advTm="16876"/>
    </mc:Choice>
    <mc:Fallback xmlns="">
      <p:transition spd="slow" advTm="16876"/>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595" y="525277"/>
            <a:ext cx="5760000" cy="6150358"/>
          </a:xfrm>
          <a:prstGeom prst="rect">
            <a:avLst/>
          </a:prstGeom>
        </p:spPr>
      </p:pic>
      <p:sp>
        <p:nvSpPr>
          <p:cNvPr id="4" name="Rectangle 3"/>
          <p:cNvSpPr/>
          <p:nvPr/>
        </p:nvSpPr>
        <p:spPr>
          <a:xfrm>
            <a:off x="6085089" y="645801"/>
            <a:ext cx="6159409" cy="6063198"/>
          </a:xfrm>
          <a:prstGeom prst="rect">
            <a:avLst/>
          </a:prstGeom>
        </p:spPr>
        <p:txBody>
          <a:bodyPr wrap="square">
            <a:spAutoFit/>
          </a:bodyPr>
          <a:lstStyle/>
          <a:p>
            <a:r>
              <a:rPr lang="fr-FR" sz="2800" b="1" dirty="0" smtClean="0">
                <a:solidFill>
                  <a:srgbClr val="212529"/>
                </a:solidFill>
                <a:latin typeface="Rubik" pitchFamily="2" charset="-79"/>
                <a:cs typeface="Rubik" pitchFamily="2" charset="-79"/>
              </a:rPr>
              <a:t>1948</a:t>
            </a:r>
            <a:r>
              <a:rPr lang="fr-FR" dirty="0" smtClean="0">
                <a:solidFill>
                  <a:srgbClr val="212529"/>
                </a:solidFill>
                <a:latin typeface="Rubik" pitchFamily="2" charset="-79"/>
                <a:cs typeface="Rubik" pitchFamily="2" charset="-79"/>
              </a:rPr>
              <a:t> En </a:t>
            </a:r>
            <a:r>
              <a:rPr lang="fr-FR" dirty="0">
                <a:solidFill>
                  <a:srgbClr val="212529"/>
                </a:solidFill>
                <a:latin typeface="Rubik" pitchFamily="2" charset="-79"/>
                <a:cs typeface="Rubik" pitchFamily="2" charset="-79"/>
              </a:rPr>
              <a:t>ce lendemain de fête nationale, treizième étape du Tour de France 1948, le « Boulanger de Sait-</a:t>
            </a:r>
            <a:r>
              <a:rPr lang="fr-FR" dirty="0" err="1">
                <a:solidFill>
                  <a:srgbClr val="212529"/>
                </a:solidFill>
                <a:latin typeface="Rubik" pitchFamily="2" charset="-79"/>
                <a:cs typeface="Rubik" pitchFamily="2" charset="-79"/>
              </a:rPr>
              <a:t>Méen</a:t>
            </a:r>
            <a:r>
              <a:rPr lang="fr-FR" dirty="0">
                <a:solidFill>
                  <a:srgbClr val="212529"/>
                </a:solidFill>
                <a:latin typeface="Rubik" pitchFamily="2" charset="-79"/>
                <a:cs typeface="Rubik" pitchFamily="2" charset="-79"/>
              </a:rPr>
              <a:t> » est aux anges. Louison Bobet ne vient-il pas, en effet, de triompher sur la Croisette, à Cannes, un 14 juillet et, par la même occasion, d’accentuer, un peu plus la marge confortable d’avance qu’il possède sur ses adversaires ? Les rivaux de Louison, surnom autant affectueux qu’ironique donné à Bobet lors du Tour 1947, où contraint à l’abandon dans la vallée du Guil, il s’était effondré en larmes, ont pour nom Roger </a:t>
            </a:r>
            <a:r>
              <a:rPr lang="fr-FR" dirty="0" err="1">
                <a:solidFill>
                  <a:srgbClr val="212529"/>
                </a:solidFill>
                <a:latin typeface="Rubik" pitchFamily="2" charset="-79"/>
                <a:cs typeface="Rubik" pitchFamily="2" charset="-79"/>
              </a:rPr>
              <a:t>Lambrecht</a:t>
            </a:r>
            <a:r>
              <a:rPr lang="fr-FR" dirty="0">
                <a:solidFill>
                  <a:srgbClr val="212529"/>
                </a:solidFill>
                <a:latin typeface="Rubik" pitchFamily="2" charset="-79"/>
                <a:cs typeface="Rubik" pitchFamily="2" charset="-79"/>
              </a:rPr>
              <a:t>, Belge bon teint, son compatriote Raymond </a:t>
            </a:r>
            <a:r>
              <a:rPr lang="fr-FR" dirty="0" err="1">
                <a:solidFill>
                  <a:srgbClr val="212529"/>
                </a:solidFill>
                <a:latin typeface="Rubik" pitchFamily="2" charset="-79"/>
                <a:cs typeface="Rubik" pitchFamily="2" charset="-79"/>
              </a:rPr>
              <a:t>Impanis</a:t>
            </a:r>
            <a:r>
              <a:rPr lang="fr-FR" dirty="0">
                <a:solidFill>
                  <a:srgbClr val="212529"/>
                </a:solidFill>
                <a:latin typeface="Rubik" pitchFamily="2" charset="-79"/>
                <a:cs typeface="Rubik" pitchFamily="2" charset="-79"/>
              </a:rPr>
              <a:t> et l’inusable transalpin Gino </a:t>
            </a:r>
            <a:r>
              <a:rPr lang="fr-FR" dirty="0" err="1">
                <a:solidFill>
                  <a:srgbClr val="212529"/>
                </a:solidFill>
                <a:latin typeface="Rubik" pitchFamily="2" charset="-79"/>
                <a:cs typeface="Rubik" pitchFamily="2" charset="-79"/>
              </a:rPr>
              <a:t>Bartali</a:t>
            </a:r>
            <a:r>
              <a:rPr lang="fr-FR" dirty="0">
                <a:solidFill>
                  <a:srgbClr val="212529"/>
                </a:solidFill>
                <a:latin typeface="Rubik" pitchFamily="2" charset="-79"/>
                <a:cs typeface="Rubik" pitchFamily="2" charset="-79"/>
              </a:rPr>
              <a:t>. Ces trois hommes possèdent néanmoins un retard respectif assez conséquent sur le porteur du Maillot Jaune à savoir, 2’30 », 9’00 » et 21’00 ». Pour le vétéran italien, l’affaire n’est pas aisée mais lorsque l’on connaît sa prédilection chronique et sa prédisposition innée pour les ascensions en général, et l’Izoard en particulier, on serait tenté de réviser un jugement logique par trop hâtif. En outre, n’</a:t>
            </a:r>
            <a:r>
              <a:rPr lang="fr-FR" dirty="0" err="1">
                <a:solidFill>
                  <a:srgbClr val="212529"/>
                </a:solidFill>
                <a:latin typeface="Rubik" pitchFamily="2" charset="-79"/>
                <a:cs typeface="Rubik" pitchFamily="2" charset="-79"/>
              </a:rPr>
              <a:t>a-t-il</a:t>
            </a:r>
            <a:r>
              <a:rPr lang="fr-FR" dirty="0">
                <a:solidFill>
                  <a:srgbClr val="212529"/>
                </a:solidFill>
                <a:latin typeface="Rubik" pitchFamily="2" charset="-79"/>
                <a:cs typeface="Rubik" pitchFamily="2" charset="-79"/>
              </a:rPr>
              <a:t> pas assommé partenaires et adversaires en ce lieu dix ans plus tôt ?</a:t>
            </a:r>
            <a:endParaRPr lang="fr-FR" dirty="0"/>
          </a:p>
        </p:txBody>
      </p:sp>
    </p:spTree>
    <p:extLst>
      <p:ext uri="{BB962C8B-B14F-4D97-AF65-F5344CB8AC3E}">
        <p14:creationId xmlns:p14="http://schemas.microsoft.com/office/powerpoint/2010/main" val="3633205794"/>
      </p:ext>
    </p:extLst>
  </p:cSld>
  <p:clrMapOvr>
    <a:masterClrMapping/>
  </p:clrMapOvr>
  <mc:AlternateContent xmlns:mc="http://schemas.openxmlformats.org/markup-compatibility/2006" xmlns:p14="http://schemas.microsoft.com/office/powerpoint/2010/main">
    <mc:Choice Requires="p14">
      <p:transition spd="slow" p14:dur="2000" advTm="41826"/>
    </mc:Choice>
    <mc:Fallback xmlns="">
      <p:transition spd="slow" advTm="41826"/>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7175500" y="709136"/>
            <a:ext cx="4533900" cy="1754326"/>
          </a:xfrm>
          <a:prstGeom prst="rect">
            <a:avLst/>
          </a:prstGeom>
        </p:spPr>
        <p:txBody>
          <a:bodyPr wrap="square">
            <a:spAutoFit/>
          </a:bodyPr>
          <a:lstStyle/>
          <a:p>
            <a:r>
              <a:rPr lang="fr-FR" b="1" dirty="0">
                <a:solidFill>
                  <a:srgbClr val="474747"/>
                </a:solidFill>
                <a:latin typeface="Arial" panose="020B0604020202020204" pitchFamily="34" charset="0"/>
              </a:rPr>
              <a:t>Gino </a:t>
            </a:r>
            <a:r>
              <a:rPr lang="fr-FR" b="1" dirty="0" err="1">
                <a:solidFill>
                  <a:srgbClr val="474747"/>
                </a:solidFill>
                <a:latin typeface="Arial" panose="020B0604020202020204" pitchFamily="34" charset="0"/>
              </a:rPr>
              <a:t>Bartali</a:t>
            </a:r>
            <a:r>
              <a:rPr lang="fr-FR" dirty="0">
                <a:solidFill>
                  <a:srgbClr val="474747"/>
                </a:solidFill>
                <a:latin typeface="Arial" panose="020B0604020202020204" pitchFamily="34" charset="0"/>
              </a:rPr>
              <a:t>, né le 18 juillet 1914 à Ponte a </a:t>
            </a:r>
            <a:r>
              <a:rPr lang="fr-FR" dirty="0" err="1">
                <a:solidFill>
                  <a:srgbClr val="474747"/>
                </a:solidFill>
                <a:latin typeface="Arial" panose="020B0604020202020204" pitchFamily="34" charset="0"/>
              </a:rPr>
              <a:t>Ema</a:t>
            </a:r>
            <a:r>
              <a:rPr lang="fr-FR" dirty="0">
                <a:solidFill>
                  <a:srgbClr val="474747"/>
                </a:solidFill>
                <a:latin typeface="Arial" panose="020B0604020202020204" pitchFamily="34" charset="0"/>
              </a:rPr>
              <a:t>, près de Florence, et mort le 5 mai 2000 dans la même ville, est un coureur cycliste italien. Professionnel de 1935 à 1954, il est considéré comme l'un des meilleurs coureurs de tous les temps</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066" y="3286870"/>
            <a:ext cx="4608000" cy="3438304"/>
          </a:xfrm>
          <a:prstGeom prst="rect">
            <a:avLst/>
          </a:prstGeom>
        </p:spPr>
      </p:pic>
      <p:sp>
        <p:nvSpPr>
          <p:cNvPr id="5" name="ZoneTexte 4"/>
          <p:cNvSpPr txBox="1"/>
          <p:nvPr/>
        </p:nvSpPr>
        <p:spPr>
          <a:xfrm>
            <a:off x="1270000" y="241300"/>
            <a:ext cx="3149600" cy="861774"/>
          </a:xfrm>
          <a:prstGeom prst="rect">
            <a:avLst/>
          </a:prstGeom>
          <a:noFill/>
        </p:spPr>
        <p:txBody>
          <a:bodyPr wrap="square" rtlCol="0">
            <a:spAutoFit/>
          </a:bodyPr>
          <a:lstStyle/>
          <a:p>
            <a:r>
              <a:rPr lang="fr-FR" sz="3200" b="1" dirty="0" smtClean="0"/>
              <a:t>         1948</a:t>
            </a:r>
          </a:p>
          <a:p>
            <a:r>
              <a:rPr lang="fr-FR" sz="1600" b="1" dirty="0" smtClean="0"/>
              <a:t>Du 30 Juin au 25 Juillet :</a:t>
            </a:r>
            <a:r>
              <a:rPr lang="fr-FR" sz="1600" b="1" dirty="0"/>
              <a:t>4 922 km</a:t>
            </a:r>
          </a:p>
        </p:txBody>
      </p:sp>
      <p:sp>
        <p:nvSpPr>
          <p:cNvPr id="6" name="Rectangle 5"/>
          <p:cNvSpPr/>
          <p:nvPr/>
        </p:nvSpPr>
        <p:spPr>
          <a:xfrm>
            <a:off x="612019" y="1158239"/>
            <a:ext cx="3807581" cy="369332"/>
          </a:xfrm>
          <a:prstGeom prst="rect">
            <a:avLst/>
          </a:prstGeom>
        </p:spPr>
        <p:txBody>
          <a:bodyPr wrap="none">
            <a:spAutoFit/>
          </a:bodyPr>
          <a:lstStyle/>
          <a:p>
            <a:r>
              <a:rPr lang="fr-FR" b="1" dirty="0"/>
              <a:t>Le peloton</a:t>
            </a:r>
            <a:r>
              <a:rPr lang="fr-FR" dirty="0"/>
              <a:t> : 120 partants. 44 arrivants.</a:t>
            </a:r>
          </a:p>
        </p:txBody>
      </p:sp>
      <p:sp>
        <p:nvSpPr>
          <p:cNvPr id="7" name="Rectangle 6"/>
          <p:cNvSpPr/>
          <p:nvPr/>
        </p:nvSpPr>
        <p:spPr>
          <a:xfrm>
            <a:off x="584900" y="1530460"/>
            <a:ext cx="6590600" cy="646331"/>
          </a:xfrm>
          <a:prstGeom prst="rect">
            <a:avLst/>
          </a:prstGeom>
        </p:spPr>
        <p:txBody>
          <a:bodyPr wrap="square">
            <a:spAutoFit/>
          </a:bodyPr>
          <a:lstStyle/>
          <a:p>
            <a:r>
              <a:rPr lang="fr-FR" b="1" dirty="0"/>
              <a:t>Classement final </a:t>
            </a:r>
            <a:r>
              <a:rPr lang="fr-FR" dirty="0"/>
              <a:t>: 1 </a:t>
            </a:r>
            <a:r>
              <a:rPr lang="fr-FR" dirty="0" err="1"/>
              <a:t>Bartali</a:t>
            </a:r>
            <a:r>
              <a:rPr lang="fr-FR" dirty="0"/>
              <a:t>, 2 </a:t>
            </a:r>
            <a:r>
              <a:rPr lang="fr-FR" dirty="0" err="1"/>
              <a:t>Schotte</a:t>
            </a:r>
            <a:r>
              <a:rPr lang="fr-FR" dirty="0"/>
              <a:t>, 3 G. </a:t>
            </a:r>
            <a:r>
              <a:rPr lang="fr-FR" dirty="0" err="1"/>
              <a:t>Lapébie</a:t>
            </a:r>
            <a:r>
              <a:rPr lang="fr-FR" dirty="0"/>
              <a:t>, 4 Bobet, 5 </a:t>
            </a:r>
            <a:r>
              <a:rPr lang="fr-FR" dirty="0" err="1"/>
              <a:t>Kirchen</a:t>
            </a:r>
            <a:r>
              <a:rPr lang="fr-FR" dirty="0"/>
              <a:t>, 6 Teisseire, 7 </a:t>
            </a:r>
            <a:r>
              <a:rPr lang="fr-FR" dirty="0" err="1"/>
              <a:t>Lambrecht</a:t>
            </a:r>
            <a:r>
              <a:rPr lang="fr-FR" dirty="0"/>
              <a:t>, 8 </a:t>
            </a:r>
            <a:r>
              <a:rPr lang="fr-FR" dirty="0" err="1"/>
              <a:t>Camellini</a:t>
            </a:r>
            <a:r>
              <a:rPr lang="fr-FR" dirty="0"/>
              <a:t>, 9 </a:t>
            </a:r>
            <a:r>
              <a:rPr lang="fr-FR" dirty="0" err="1"/>
              <a:t>Thietard</a:t>
            </a:r>
            <a:r>
              <a:rPr lang="fr-FR" dirty="0"/>
              <a:t>, 10 </a:t>
            </a:r>
            <a:r>
              <a:rPr lang="fr-FR" dirty="0" err="1"/>
              <a:t>Impani</a:t>
            </a:r>
            <a:endParaRPr lang="fr-FR" dirty="0"/>
          </a:p>
        </p:txBody>
      </p:sp>
      <p:sp>
        <p:nvSpPr>
          <p:cNvPr id="8" name="Rectangle 7"/>
          <p:cNvSpPr/>
          <p:nvPr/>
        </p:nvSpPr>
        <p:spPr>
          <a:xfrm>
            <a:off x="584900" y="2096213"/>
            <a:ext cx="7054850" cy="1477328"/>
          </a:xfrm>
          <a:prstGeom prst="rect">
            <a:avLst/>
          </a:prstGeom>
        </p:spPr>
        <p:txBody>
          <a:bodyPr wrap="square">
            <a:spAutoFit/>
          </a:bodyPr>
          <a:lstStyle/>
          <a:p>
            <a:r>
              <a:rPr lang="fr-FR" b="1" dirty="0"/>
              <a:t>L’événement</a:t>
            </a:r>
            <a:r>
              <a:rPr lang="fr-FR" dirty="0"/>
              <a:t> : la deuxième victoire de </a:t>
            </a:r>
            <a:r>
              <a:rPr lang="fr-FR" dirty="0" err="1"/>
              <a:t>Bartali</a:t>
            </a:r>
            <a:r>
              <a:rPr lang="fr-FR" dirty="0"/>
              <a:t>, dix ans après. Popularité naissante de Bobet qui devient Louison. </a:t>
            </a:r>
            <a:endParaRPr lang="fr-FR" dirty="0" smtClean="0"/>
          </a:p>
          <a:p>
            <a:r>
              <a:rPr lang="fr-FR" b="1" dirty="0" smtClean="0"/>
              <a:t>L’exploit</a:t>
            </a:r>
            <a:r>
              <a:rPr lang="fr-FR" dirty="0"/>
              <a:t> : Les 7 victoires d’étapes de </a:t>
            </a:r>
            <a:r>
              <a:rPr lang="fr-FR" dirty="0" err="1"/>
              <a:t>Bartali</a:t>
            </a:r>
            <a:r>
              <a:rPr lang="fr-FR" dirty="0"/>
              <a:t> et les sursauts d’énergie de Bobet, vainqueur à Cannes, alors qu’il était au bord de l’abandon la veille à San Remo</a:t>
            </a:r>
          </a:p>
        </p:txBody>
      </p:sp>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3400" y="2965957"/>
            <a:ext cx="4572000" cy="3404426"/>
          </a:xfrm>
          <a:prstGeom prst="rect">
            <a:avLst/>
          </a:prstGeom>
        </p:spPr>
      </p:pic>
    </p:spTree>
    <p:extLst>
      <p:ext uri="{BB962C8B-B14F-4D97-AF65-F5344CB8AC3E}">
        <p14:creationId xmlns:p14="http://schemas.microsoft.com/office/powerpoint/2010/main" val="1054885900"/>
      </p:ext>
    </p:extLst>
  </p:cSld>
  <p:clrMapOvr>
    <a:masterClrMapping/>
  </p:clrMapOvr>
  <mc:AlternateContent xmlns:mc="http://schemas.openxmlformats.org/markup-compatibility/2006" xmlns:p14="http://schemas.microsoft.com/office/powerpoint/2010/main">
    <mc:Choice Requires="p14">
      <p:transition spd="slow" p14:dur="2000" advTm="24030"/>
    </mc:Choice>
    <mc:Fallback xmlns="">
      <p:transition spd="slow" advTm="2403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209" y="680407"/>
            <a:ext cx="5148000" cy="5348272"/>
          </a:xfrm>
          <a:prstGeom prst="rect">
            <a:avLst/>
          </a:prstGeom>
        </p:spPr>
      </p:pic>
      <p:sp>
        <p:nvSpPr>
          <p:cNvPr id="4" name="Rectangle 3"/>
          <p:cNvSpPr/>
          <p:nvPr/>
        </p:nvSpPr>
        <p:spPr>
          <a:xfrm>
            <a:off x="6014418" y="488519"/>
            <a:ext cx="6063282" cy="1846659"/>
          </a:xfrm>
          <a:prstGeom prst="rect">
            <a:avLst/>
          </a:prstGeom>
        </p:spPr>
        <p:txBody>
          <a:bodyPr wrap="square">
            <a:spAutoFit/>
          </a:bodyPr>
          <a:lstStyle/>
          <a:p>
            <a:r>
              <a:rPr lang="fr-FR" sz="2400" b="1" dirty="0" smtClean="0">
                <a:solidFill>
                  <a:srgbClr val="1F1F1F"/>
                </a:solidFill>
                <a:latin typeface="Google Sans"/>
              </a:rPr>
              <a:t>1949</a:t>
            </a:r>
            <a:r>
              <a:rPr lang="fr-FR" dirty="0" smtClean="0">
                <a:solidFill>
                  <a:srgbClr val="1F1F1F"/>
                </a:solidFill>
                <a:latin typeface="Google Sans"/>
              </a:rPr>
              <a:t> Fausto </a:t>
            </a:r>
            <a:r>
              <a:rPr lang="fr-FR" dirty="0">
                <a:solidFill>
                  <a:srgbClr val="1F1F1F"/>
                </a:solidFill>
                <a:latin typeface="Google Sans"/>
              </a:rPr>
              <a:t>Coppi et Gino </a:t>
            </a:r>
            <a:r>
              <a:rPr lang="fr-FR" dirty="0" err="1">
                <a:solidFill>
                  <a:srgbClr val="1F1F1F"/>
                </a:solidFill>
                <a:latin typeface="Google Sans"/>
              </a:rPr>
              <a:t>Bartali</a:t>
            </a:r>
            <a:r>
              <a:rPr lang="fr-FR" dirty="0">
                <a:solidFill>
                  <a:srgbClr val="1F1F1F"/>
                </a:solidFill>
                <a:latin typeface="Google Sans"/>
              </a:rPr>
              <a:t> écrasent ce </a:t>
            </a:r>
            <a:r>
              <a:rPr lang="fr-FR" dirty="0">
                <a:solidFill>
                  <a:srgbClr val="040C28"/>
                </a:solidFill>
                <a:latin typeface="Google Sans"/>
              </a:rPr>
              <a:t>Tour</a:t>
            </a:r>
            <a:r>
              <a:rPr lang="fr-FR" dirty="0">
                <a:solidFill>
                  <a:srgbClr val="1F1F1F"/>
                </a:solidFill>
                <a:latin typeface="Google Sans"/>
              </a:rPr>
              <a:t> par leur supériorité. Avec 30 minutes de retard au général à l'entrée des Pyrénées, Fausto Coppi gagne les deux contre-la-montre et donne la mesure sur ses adversaires dans les Alpes. Il gagne à Paris avec près de 11 minutes d'avance.</a:t>
            </a:r>
            <a:endParaRPr lang="fr-FR" dirty="0"/>
          </a:p>
        </p:txBody>
      </p:sp>
      <p:sp>
        <p:nvSpPr>
          <p:cNvPr id="5" name="Rectangle 4"/>
          <p:cNvSpPr/>
          <p:nvPr/>
        </p:nvSpPr>
        <p:spPr>
          <a:xfrm>
            <a:off x="6014418" y="2243709"/>
            <a:ext cx="5860082" cy="923330"/>
          </a:xfrm>
          <a:prstGeom prst="rect">
            <a:avLst/>
          </a:prstGeom>
        </p:spPr>
        <p:txBody>
          <a:bodyPr wrap="square">
            <a:spAutoFit/>
          </a:bodyPr>
          <a:lstStyle/>
          <a:p>
            <a:r>
              <a:rPr lang="fr-FR" dirty="0">
                <a:latin typeface="Libre Baskerville"/>
              </a:rPr>
              <a:t>19 juillet 1949 .Les cyclistes italiens Fausto Coppi et Gino </a:t>
            </a:r>
            <a:r>
              <a:rPr lang="fr-FR" dirty="0" err="1">
                <a:latin typeface="Libre Baskerville"/>
              </a:rPr>
              <a:t>Bartali</a:t>
            </a:r>
            <a:r>
              <a:rPr lang="fr-FR" dirty="0">
                <a:latin typeface="Libre Baskerville"/>
              </a:rPr>
              <a:t> sur le col d'Izoard lors de la 16e étape du Tour de France, dans les Hautes-Alpes</a:t>
            </a:r>
            <a:r>
              <a:rPr lang="fr-FR" b="1" dirty="0">
                <a:solidFill>
                  <a:srgbClr val="979696"/>
                </a:solidFill>
                <a:latin typeface="Libre Baskerville"/>
              </a:rPr>
              <a:t>.</a:t>
            </a:r>
            <a:endParaRPr lang="fr-FR" dirty="0"/>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2459" y="3167039"/>
            <a:ext cx="5004000" cy="3533078"/>
          </a:xfrm>
          <a:prstGeom prst="rect">
            <a:avLst/>
          </a:prstGeom>
        </p:spPr>
      </p:pic>
    </p:spTree>
    <p:extLst>
      <p:ext uri="{BB962C8B-B14F-4D97-AF65-F5344CB8AC3E}">
        <p14:creationId xmlns:p14="http://schemas.microsoft.com/office/powerpoint/2010/main" val="3496501999"/>
      </p:ext>
    </p:extLst>
  </p:cSld>
  <p:clrMapOvr>
    <a:masterClrMapping/>
  </p:clrMapOvr>
  <mc:AlternateContent xmlns:mc="http://schemas.openxmlformats.org/markup-compatibility/2006" xmlns:p14="http://schemas.microsoft.com/office/powerpoint/2010/main">
    <mc:Choice Requires="p14">
      <p:transition spd="slow" p14:dur="2000" advTm="14652"/>
    </mc:Choice>
    <mc:Fallback xmlns="">
      <p:transition spd="slow" advTm="14652"/>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6489700" y="2136681"/>
            <a:ext cx="5372100" cy="3139321"/>
          </a:xfrm>
          <a:prstGeom prst="rect">
            <a:avLst/>
          </a:prstGeom>
        </p:spPr>
        <p:txBody>
          <a:bodyPr wrap="square">
            <a:spAutoFit/>
          </a:bodyPr>
          <a:lstStyle/>
          <a:p>
            <a:r>
              <a:rPr lang="fr-FR" b="1" dirty="0">
                <a:solidFill>
                  <a:srgbClr val="000000"/>
                </a:solidFill>
                <a:latin typeface="Roboto" panose="02000000000000000000" pitchFamily="2" charset="0"/>
                <a:hlinkClick r:id="rId4" tooltip="1903 – 1ere édition du Tour de France (nouvelle fenêtre)"/>
              </a:rPr>
              <a:t>1903 – 1ere édition du Tour de </a:t>
            </a:r>
            <a:r>
              <a:rPr lang="fr-FR" b="1" dirty="0" smtClean="0">
                <a:solidFill>
                  <a:srgbClr val="000000"/>
                </a:solidFill>
                <a:latin typeface="Roboto" panose="02000000000000000000" pitchFamily="2" charset="0"/>
                <a:hlinkClick r:id="rId4" tooltip="1903 – 1ere édition du Tour de France (nouvelle fenêtre)"/>
              </a:rPr>
              <a:t>France</a:t>
            </a:r>
          </a:p>
          <a:p>
            <a:endParaRPr lang="fr-FR" b="1" dirty="0">
              <a:solidFill>
                <a:srgbClr val="000000"/>
              </a:solidFill>
              <a:latin typeface="Roboto" panose="02000000000000000000" pitchFamily="2" charset="0"/>
              <a:hlinkClick r:id="rId4" tooltip="1903 – 1ere édition du Tour de France (nouvelle fenêtre)"/>
            </a:endParaRPr>
          </a:p>
          <a:p>
            <a:r>
              <a:rPr lang="fr-FR" dirty="0">
                <a:solidFill>
                  <a:srgbClr val="000000"/>
                </a:solidFill>
                <a:latin typeface="roboto" panose="02000000000000000000" pitchFamily="2" charset="0"/>
              </a:rPr>
              <a:t>La </a:t>
            </a:r>
            <a:r>
              <a:rPr lang="fr-FR" u="sng" dirty="0">
                <a:solidFill>
                  <a:srgbClr val="000000"/>
                </a:solidFill>
                <a:latin typeface="roboto" panose="02000000000000000000" pitchFamily="2" charset="0"/>
                <a:hlinkClick r:id="rId4"/>
              </a:rPr>
              <a:t>carte-itinéraire</a:t>
            </a:r>
            <a:r>
              <a:rPr lang="fr-FR" dirty="0">
                <a:solidFill>
                  <a:srgbClr val="000000"/>
                </a:solidFill>
                <a:latin typeface="roboto" panose="02000000000000000000" pitchFamily="2" charset="0"/>
              </a:rPr>
              <a:t> de cette 1</a:t>
            </a:r>
            <a:r>
              <a:rPr lang="fr-FR" baseline="30000" dirty="0">
                <a:solidFill>
                  <a:srgbClr val="000000"/>
                </a:solidFill>
                <a:latin typeface="roboto" panose="02000000000000000000" pitchFamily="2" charset="0"/>
              </a:rPr>
              <a:t>ere</a:t>
            </a:r>
            <a:r>
              <a:rPr lang="fr-FR" dirty="0">
                <a:solidFill>
                  <a:srgbClr val="000000"/>
                </a:solidFill>
                <a:latin typeface="roboto" panose="02000000000000000000" pitchFamily="2" charset="0"/>
              </a:rPr>
              <a:t> édition est à la une du journal organisateur</a:t>
            </a:r>
            <a:r>
              <a:rPr lang="fr-FR" i="1" dirty="0">
                <a:solidFill>
                  <a:srgbClr val="000000"/>
                </a:solidFill>
                <a:latin typeface="roboto" panose="02000000000000000000" pitchFamily="2" charset="0"/>
              </a:rPr>
              <a:t> L'Auto</a:t>
            </a:r>
            <a:r>
              <a:rPr lang="fr-FR" dirty="0">
                <a:solidFill>
                  <a:srgbClr val="000000"/>
                </a:solidFill>
                <a:latin typeface="roboto" panose="02000000000000000000" pitchFamily="2" charset="0"/>
              </a:rPr>
              <a:t>, le 1er juillet 1903. Il s'agit du jour du départ, qui a lieu devant l’auberge « Le Réveille-Matin » de Montgeron. La course est longue de 2428 km, divisée en six étapes et s’achève au vélodrome du Parc des Princes. Remportée par le favori français Maurice Garin, son sommet est le Col de la République, dans le département de la Loire.</a:t>
            </a:r>
            <a:endParaRPr lang="fr-FR" b="0" i="0" dirty="0">
              <a:solidFill>
                <a:srgbClr val="000000"/>
              </a:solidFill>
              <a:effectLst/>
              <a:latin typeface="roboto" panose="02000000000000000000" pitchFamily="2" charset="0"/>
            </a:endParaRPr>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850" y="280421"/>
            <a:ext cx="6120000" cy="6297843"/>
          </a:xfrm>
          <a:prstGeom prst="rect">
            <a:avLst/>
          </a:prstGeom>
        </p:spPr>
      </p:pic>
    </p:spTree>
    <p:extLst>
      <p:ext uri="{BB962C8B-B14F-4D97-AF65-F5344CB8AC3E}">
        <p14:creationId xmlns:p14="http://schemas.microsoft.com/office/powerpoint/2010/main" val="220489949"/>
      </p:ext>
    </p:extLst>
  </p:cSld>
  <p:clrMapOvr>
    <a:masterClrMapping/>
  </p:clrMapOvr>
  <mc:AlternateContent xmlns:mc="http://schemas.openxmlformats.org/markup-compatibility/2006" xmlns:p14="http://schemas.microsoft.com/office/powerpoint/2010/main">
    <mc:Choice Requires="p14">
      <p:transition spd="slow" p14:dur="2000" advTm="19959"/>
    </mc:Choice>
    <mc:Fallback xmlns="">
      <p:transition spd="slow" advTm="19959"/>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4" name="ZoneTexte 3"/>
          <p:cNvSpPr txBox="1"/>
          <p:nvPr/>
        </p:nvSpPr>
        <p:spPr>
          <a:xfrm>
            <a:off x="1109563" y="176084"/>
            <a:ext cx="3098800" cy="830997"/>
          </a:xfrm>
          <a:prstGeom prst="rect">
            <a:avLst/>
          </a:prstGeom>
          <a:noFill/>
        </p:spPr>
        <p:txBody>
          <a:bodyPr wrap="square" rtlCol="0">
            <a:spAutoFit/>
          </a:bodyPr>
          <a:lstStyle/>
          <a:p>
            <a:r>
              <a:rPr lang="fr-FR" sz="3200" b="1" dirty="0" smtClean="0"/>
              <a:t>         1949 -1952</a:t>
            </a:r>
          </a:p>
          <a:p>
            <a:r>
              <a:rPr lang="fr-FR" sz="1600" b="1" dirty="0" smtClean="0"/>
              <a:t>Du 30 Juin au 24 Juillet : </a:t>
            </a:r>
            <a:r>
              <a:rPr lang="fr-FR" sz="1600" b="1" dirty="0"/>
              <a:t>4 808 km</a:t>
            </a:r>
            <a:r>
              <a:rPr lang="fr-FR" sz="1600" dirty="0"/>
              <a:t>.</a:t>
            </a:r>
            <a:endParaRPr lang="fr-FR" sz="1600" b="1" dirty="0"/>
          </a:p>
        </p:txBody>
      </p:sp>
      <p:sp>
        <p:nvSpPr>
          <p:cNvPr id="5" name="Rectangle 4"/>
          <p:cNvSpPr/>
          <p:nvPr/>
        </p:nvSpPr>
        <p:spPr>
          <a:xfrm>
            <a:off x="478956" y="1179465"/>
            <a:ext cx="3749873" cy="369332"/>
          </a:xfrm>
          <a:prstGeom prst="rect">
            <a:avLst/>
          </a:prstGeom>
        </p:spPr>
        <p:txBody>
          <a:bodyPr wrap="none">
            <a:spAutoFit/>
          </a:bodyPr>
          <a:lstStyle/>
          <a:p>
            <a:r>
              <a:rPr lang="fr-FR" b="1" dirty="0"/>
              <a:t>Le peloton</a:t>
            </a:r>
            <a:r>
              <a:rPr lang="fr-FR" dirty="0"/>
              <a:t> : 120 partants. 55 arrivants</a:t>
            </a:r>
          </a:p>
        </p:txBody>
      </p:sp>
      <p:sp>
        <p:nvSpPr>
          <p:cNvPr id="6" name="Rectangle 5"/>
          <p:cNvSpPr/>
          <p:nvPr/>
        </p:nvSpPr>
        <p:spPr>
          <a:xfrm>
            <a:off x="478956" y="1547168"/>
            <a:ext cx="6366344" cy="646331"/>
          </a:xfrm>
          <a:prstGeom prst="rect">
            <a:avLst/>
          </a:prstGeom>
        </p:spPr>
        <p:txBody>
          <a:bodyPr wrap="square">
            <a:spAutoFit/>
          </a:bodyPr>
          <a:lstStyle/>
          <a:p>
            <a:r>
              <a:rPr lang="fr-FR" b="1" dirty="0"/>
              <a:t>Classement final</a:t>
            </a:r>
            <a:r>
              <a:rPr lang="fr-FR" dirty="0"/>
              <a:t> : 1 Coppi, 2 </a:t>
            </a:r>
            <a:r>
              <a:rPr lang="fr-FR" dirty="0" err="1"/>
              <a:t>Bartali</a:t>
            </a:r>
            <a:r>
              <a:rPr lang="fr-FR" dirty="0"/>
              <a:t>, 3 </a:t>
            </a:r>
            <a:r>
              <a:rPr lang="fr-FR" dirty="0" err="1"/>
              <a:t>Marinelli</a:t>
            </a:r>
            <a:r>
              <a:rPr lang="fr-FR" dirty="0"/>
              <a:t>, 4 Robic, 5 Dupont, 6 </a:t>
            </a:r>
            <a:r>
              <a:rPr lang="fr-FR" dirty="0" err="1"/>
              <a:t>Magni</a:t>
            </a:r>
            <a:r>
              <a:rPr lang="fr-FR" dirty="0"/>
              <a:t>, 7 </a:t>
            </a:r>
            <a:r>
              <a:rPr lang="fr-FR" dirty="0" err="1"/>
              <a:t>Ockers</a:t>
            </a:r>
            <a:r>
              <a:rPr lang="fr-FR" dirty="0"/>
              <a:t>, 8 </a:t>
            </a:r>
            <a:r>
              <a:rPr lang="fr-FR" dirty="0" err="1"/>
              <a:t>Goldschmit</a:t>
            </a:r>
            <a:r>
              <a:rPr lang="fr-FR" dirty="0"/>
              <a:t>, 9 A. </a:t>
            </a:r>
            <a:r>
              <a:rPr lang="fr-FR" dirty="0" err="1"/>
              <a:t>Lazaridès</a:t>
            </a:r>
            <a:r>
              <a:rPr lang="fr-FR" dirty="0"/>
              <a:t>, 10 </a:t>
            </a:r>
            <a:r>
              <a:rPr lang="fr-FR" dirty="0" err="1"/>
              <a:t>Cogan</a:t>
            </a:r>
            <a:endParaRPr lang="fr-FR" dirty="0"/>
          </a:p>
        </p:txBody>
      </p:sp>
      <p:sp>
        <p:nvSpPr>
          <p:cNvPr id="7" name="Rectangle 6"/>
          <p:cNvSpPr/>
          <p:nvPr/>
        </p:nvSpPr>
        <p:spPr>
          <a:xfrm>
            <a:off x="478956" y="2186546"/>
            <a:ext cx="6660426" cy="1200329"/>
          </a:xfrm>
          <a:prstGeom prst="rect">
            <a:avLst/>
          </a:prstGeom>
        </p:spPr>
        <p:txBody>
          <a:bodyPr wrap="square">
            <a:spAutoFit/>
          </a:bodyPr>
          <a:lstStyle/>
          <a:p>
            <a:r>
              <a:rPr lang="fr-FR" b="1" dirty="0"/>
              <a:t>L’événement</a:t>
            </a:r>
            <a:r>
              <a:rPr lang="fr-FR" dirty="0"/>
              <a:t> : Coppi et </a:t>
            </a:r>
            <a:r>
              <a:rPr lang="fr-FR" dirty="0" err="1"/>
              <a:t>Bartali</a:t>
            </a:r>
            <a:r>
              <a:rPr lang="fr-FR" dirty="0"/>
              <a:t> au-dessus de la mêlée. </a:t>
            </a:r>
            <a:endParaRPr lang="fr-FR" dirty="0" smtClean="0"/>
          </a:p>
          <a:p>
            <a:r>
              <a:rPr lang="fr-FR" b="1" dirty="0" smtClean="0"/>
              <a:t>L’exploit</a:t>
            </a:r>
            <a:r>
              <a:rPr lang="fr-FR" b="1" dirty="0"/>
              <a:t> </a:t>
            </a:r>
            <a:r>
              <a:rPr lang="fr-FR" dirty="0"/>
              <a:t>: Coppi triomphe avec plus de 10 minutes d’avance alors que, retardé par une chute dans la 5e étape, il avait abordé les Pyrénées avec un handicap d’une demi-heure</a:t>
            </a:r>
          </a:p>
        </p:txBody>
      </p:sp>
      <p:sp>
        <p:nvSpPr>
          <p:cNvPr id="8" name="Rectangle 7"/>
          <p:cNvSpPr/>
          <p:nvPr/>
        </p:nvSpPr>
        <p:spPr>
          <a:xfrm>
            <a:off x="7007020" y="466298"/>
            <a:ext cx="5130799" cy="1569660"/>
          </a:xfrm>
          <a:prstGeom prst="rect">
            <a:avLst/>
          </a:prstGeom>
        </p:spPr>
        <p:txBody>
          <a:bodyPr wrap="square">
            <a:spAutoFit/>
          </a:bodyPr>
          <a:lstStyle/>
          <a:p>
            <a:r>
              <a:rPr lang="fr-FR" sz="1600" b="1" dirty="0" smtClean="0">
                <a:solidFill>
                  <a:srgbClr val="474747"/>
                </a:solidFill>
                <a:latin typeface="Arial" panose="020B0604020202020204" pitchFamily="34" charset="0"/>
              </a:rPr>
              <a:t>Angelo-Fausto Coppi, dit Fausto Coppi</a:t>
            </a:r>
            <a:r>
              <a:rPr lang="fr-FR" sz="1600" dirty="0" smtClean="0">
                <a:solidFill>
                  <a:srgbClr val="474747"/>
                </a:solidFill>
                <a:latin typeface="Arial" panose="020B0604020202020204" pitchFamily="34" charset="0"/>
              </a:rPr>
              <a:t>, né le 15 septembre 1919 à </a:t>
            </a:r>
            <a:r>
              <a:rPr lang="fr-FR" sz="1600" dirty="0" err="1" smtClean="0">
                <a:solidFill>
                  <a:srgbClr val="474747"/>
                </a:solidFill>
                <a:latin typeface="Arial" panose="020B0604020202020204" pitchFamily="34" charset="0"/>
              </a:rPr>
              <a:t>Castellania</a:t>
            </a:r>
            <a:r>
              <a:rPr lang="fr-FR" sz="1600" dirty="0" smtClean="0">
                <a:solidFill>
                  <a:srgbClr val="474747"/>
                </a:solidFill>
                <a:latin typeface="Arial" panose="020B0604020202020204" pitchFamily="34" charset="0"/>
              </a:rPr>
              <a:t> dans le Piémont et mort le 2 janvier 1960 à </a:t>
            </a:r>
            <a:r>
              <a:rPr lang="fr-FR" sz="1600" dirty="0" err="1" smtClean="0">
                <a:solidFill>
                  <a:srgbClr val="474747"/>
                </a:solidFill>
                <a:latin typeface="Arial" panose="020B0604020202020204" pitchFamily="34" charset="0"/>
              </a:rPr>
              <a:t>Tortone</a:t>
            </a:r>
            <a:r>
              <a:rPr lang="fr-FR" sz="1600" dirty="0" smtClean="0">
                <a:solidFill>
                  <a:srgbClr val="474747"/>
                </a:solidFill>
                <a:latin typeface="Arial" panose="020B0604020202020204" pitchFamily="34" charset="0"/>
              </a:rPr>
              <a:t>, est un cycliste italien. Professionnel de 1940 à 1959, il est considéré comme l'un des plus grands coureurs de l'histoire du cyclisme, ce qui lui vaut le surnom de « campionissimo »</a:t>
            </a:r>
            <a:endParaRPr lang="fr-FR" sz="1600" dirty="0"/>
          </a:p>
        </p:txBody>
      </p:sp>
      <p:pic>
        <p:nvPicPr>
          <p:cNvPr id="9" name="Image 8"/>
          <p:cNvPicPr>
            <a:picLocks noChangeAspect="1"/>
          </p:cNvPicPr>
          <p:nvPr/>
        </p:nvPicPr>
        <p:blipFill rotWithShape="1">
          <a:blip r:embed="rId3">
            <a:extLst>
              <a:ext uri="{28A0092B-C50C-407E-A947-70E740481C1C}">
                <a14:useLocalDpi xmlns:a14="http://schemas.microsoft.com/office/drawing/2010/main" val="0"/>
              </a:ext>
            </a:extLst>
          </a:blip>
          <a:srcRect b="3333"/>
          <a:stretch/>
        </p:blipFill>
        <p:spPr>
          <a:xfrm>
            <a:off x="8069691" y="2035958"/>
            <a:ext cx="3204000" cy="4615200"/>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6354" y="3537463"/>
            <a:ext cx="3534245" cy="3132000"/>
          </a:xfrm>
          <a:prstGeom prst="rect">
            <a:avLst/>
          </a:prstGeom>
        </p:spPr>
      </p:pic>
    </p:spTree>
    <p:extLst>
      <p:ext uri="{BB962C8B-B14F-4D97-AF65-F5344CB8AC3E}">
        <p14:creationId xmlns:p14="http://schemas.microsoft.com/office/powerpoint/2010/main" val="2132503529"/>
      </p:ext>
    </p:extLst>
  </p:cSld>
  <p:clrMapOvr>
    <a:masterClrMapping/>
  </p:clrMapOvr>
  <mc:AlternateContent xmlns:mc="http://schemas.openxmlformats.org/markup-compatibility/2006" xmlns:p14="http://schemas.microsoft.com/office/powerpoint/2010/main">
    <mc:Choice Requires="p14">
      <p:transition spd="slow" p14:dur="2000" advTm="24132"/>
    </mc:Choice>
    <mc:Fallback xmlns="">
      <p:transition spd="slow" advTm="24132"/>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4" name="Rectangle 3"/>
          <p:cNvSpPr/>
          <p:nvPr/>
        </p:nvSpPr>
        <p:spPr>
          <a:xfrm>
            <a:off x="6684436" y="896009"/>
            <a:ext cx="5080000" cy="5078313"/>
          </a:xfrm>
          <a:prstGeom prst="rect">
            <a:avLst/>
          </a:prstGeom>
        </p:spPr>
        <p:txBody>
          <a:bodyPr wrap="square">
            <a:spAutoFit/>
          </a:bodyPr>
          <a:lstStyle/>
          <a:p>
            <a:r>
              <a:rPr lang="fr-FR" b="1" dirty="0"/>
              <a:t>Fausto Coppi, blessé au Tour d'Italie est forfait pour le Tour.</a:t>
            </a:r>
          </a:p>
          <a:p>
            <a:r>
              <a:rPr lang="fr-FR" b="1" dirty="0"/>
              <a:t>Gino </a:t>
            </a:r>
            <a:r>
              <a:rPr lang="fr-FR" b="1" dirty="0" err="1"/>
              <a:t>Bartali</a:t>
            </a:r>
            <a:r>
              <a:rPr lang="fr-FR" b="1" dirty="0"/>
              <a:t> se croit menacé par les spectateurs dans le col d'</a:t>
            </a:r>
            <a:r>
              <a:rPr lang="fr-FR" b="1" dirty="0" err="1"/>
              <a:t>Aspin</a:t>
            </a:r>
            <a:r>
              <a:rPr lang="fr-FR" b="1" dirty="0"/>
              <a:t> et abandonne le Tour à Perpignan avec tous les Italiens à Saint-Gaudens alors que Fiorenzo </a:t>
            </a:r>
            <a:r>
              <a:rPr lang="fr-FR" b="1" dirty="0" err="1"/>
              <a:t>Magni</a:t>
            </a:r>
            <a:r>
              <a:rPr lang="fr-FR" b="1" dirty="0"/>
              <a:t> porte le maillot jaune.</a:t>
            </a:r>
          </a:p>
          <a:p>
            <a:r>
              <a:rPr lang="fr-FR" b="1" dirty="0"/>
              <a:t>Le passage du Tour de France prévu en Italie est annulé par crainte de représailles.</a:t>
            </a:r>
          </a:p>
          <a:p>
            <a:r>
              <a:rPr lang="fr-FR" b="1" dirty="0"/>
              <a:t>L'étape qui devait se disputer de Toulon à San Remo arrive alors à Menton.</a:t>
            </a:r>
            <a:br>
              <a:rPr lang="fr-FR" b="1" dirty="0"/>
            </a:br>
            <a:r>
              <a:rPr lang="fr-FR" b="1" dirty="0" err="1"/>
              <a:t>Ferdi</a:t>
            </a:r>
            <a:r>
              <a:rPr lang="fr-FR" b="1" dirty="0"/>
              <a:t> </a:t>
            </a:r>
            <a:r>
              <a:rPr lang="fr-FR" b="1" dirty="0" err="1"/>
              <a:t>Kübler</a:t>
            </a:r>
            <a:r>
              <a:rPr lang="fr-FR" b="1" dirty="0"/>
              <a:t> prend le maillot jaune à Saint-Gaudens et le conserve jusqu'à Paris malgré les attaques de Louison Bobet et de Raphaël Geminiani. Louison Bobet, vainqueur à Briançon, attaque une nouvelle fois vers Saint-Etienne.</a:t>
            </a:r>
          </a:p>
          <a:p>
            <a:r>
              <a:rPr lang="fr-FR" b="1" dirty="0"/>
              <a:t>Raphaël Geminiani le rejoint dans les derniers kilomètres du col de la République et remporte la victoire à Saint-Etienne.</a:t>
            </a: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729" y="896009"/>
            <a:ext cx="5657143" cy="5066667"/>
          </a:xfrm>
          <a:prstGeom prst="rect">
            <a:avLst/>
          </a:prstGeom>
        </p:spPr>
      </p:pic>
    </p:spTree>
    <p:extLst>
      <p:ext uri="{BB962C8B-B14F-4D97-AF65-F5344CB8AC3E}">
        <p14:creationId xmlns:p14="http://schemas.microsoft.com/office/powerpoint/2010/main" val="492231020"/>
      </p:ext>
    </p:extLst>
  </p:cSld>
  <p:clrMapOvr>
    <a:masterClrMapping/>
  </p:clrMapOvr>
  <mc:AlternateContent xmlns:mc="http://schemas.openxmlformats.org/markup-compatibility/2006" xmlns:p14="http://schemas.microsoft.com/office/powerpoint/2010/main">
    <mc:Choice Requires="p14">
      <p:transition spd="slow" p14:dur="2000" advTm="31036"/>
    </mc:Choice>
    <mc:Fallback xmlns="">
      <p:transition spd="slow" advTm="31036"/>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6832600" y="319427"/>
            <a:ext cx="5089916" cy="2031325"/>
          </a:xfrm>
          <a:prstGeom prst="rect">
            <a:avLst/>
          </a:prstGeom>
        </p:spPr>
        <p:txBody>
          <a:bodyPr wrap="square">
            <a:spAutoFit/>
          </a:bodyPr>
          <a:lstStyle/>
          <a:p>
            <a:r>
              <a:rPr lang="fr-FR" b="1" dirty="0">
                <a:solidFill>
                  <a:srgbClr val="474747"/>
                </a:solidFill>
                <a:latin typeface="Arial" panose="020B0604020202020204" pitchFamily="34" charset="0"/>
              </a:rPr>
              <a:t>Ferdinand </a:t>
            </a:r>
            <a:r>
              <a:rPr lang="fr-FR" b="1" dirty="0" err="1">
                <a:solidFill>
                  <a:srgbClr val="474747"/>
                </a:solidFill>
                <a:latin typeface="Arial" panose="020B0604020202020204" pitchFamily="34" charset="0"/>
              </a:rPr>
              <a:t>Kübler</a:t>
            </a:r>
            <a:r>
              <a:rPr lang="fr-FR" b="1" dirty="0">
                <a:solidFill>
                  <a:srgbClr val="474747"/>
                </a:solidFill>
                <a:latin typeface="Arial" panose="020B0604020202020204" pitchFamily="34" charset="0"/>
              </a:rPr>
              <a:t>, dit </a:t>
            </a:r>
            <a:r>
              <a:rPr lang="fr-FR" b="1" dirty="0" err="1">
                <a:solidFill>
                  <a:srgbClr val="474747"/>
                </a:solidFill>
                <a:latin typeface="Arial" panose="020B0604020202020204" pitchFamily="34" charset="0"/>
              </a:rPr>
              <a:t>Ferdi</a:t>
            </a:r>
            <a:r>
              <a:rPr lang="fr-FR" b="1" dirty="0">
                <a:solidFill>
                  <a:srgbClr val="474747"/>
                </a:solidFill>
                <a:latin typeface="Arial" panose="020B0604020202020204" pitchFamily="34" charset="0"/>
              </a:rPr>
              <a:t> ou </a:t>
            </a:r>
            <a:r>
              <a:rPr lang="fr-FR" b="1" dirty="0" err="1">
                <a:solidFill>
                  <a:srgbClr val="474747"/>
                </a:solidFill>
                <a:latin typeface="Arial" panose="020B0604020202020204" pitchFamily="34" charset="0"/>
              </a:rPr>
              <a:t>Ferdy</a:t>
            </a:r>
            <a:r>
              <a:rPr lang="fr-FR" b="1" dirty="0">
                <a:solidFill>
                  <a:srgbClr val="474747"/>
                </a:solidFill>
                <a:latin typeface="Arial" panose="020B0604020202020204" pitchFamily="34" charset="0"/>
              </a:rPr>
              <a:t> </a:t>
            </a:r>
            <a:r>
              <a:rPr lang="fr-FR" b="1" dirty="0" err="1">
                <a:solidFill>
                  <a:srgbClr val="474747"/>
                </a:solidFill>
                <a:latin typeface="Arial" panose="020B0604020202020204" pitchFamily="34" charset="0"/>
              </a:rPr>
              <a:t>Kübler</a:t>
            </a:r>
            <a:r>
              <a:rPr lang="fr-FR" dirty="0">
                <a:solidFill>
                  <a:srgbClr val="474747"/>
                </a:solidFill>
                <a:latin typeface="Arial" panose="020B0604020202020204" pitchFamily="34" charset="0"/>
              </a:rPr>
              <a:t>, né le 24 juillet 1919 à </a:t>
            </a:r>
            <a:r>
              <a:rPr lang="fr-FR" dirty="0" err="1">
                <a:solidFill>
                  <a:srgbClr val="474747"/>
                </a:solidFill>
                <a:latin typeface="Arial" panose="020B0604020202020204" pitchFamily="34" charset="0"/>
              </a:rPr>
              <a:t>Marthalen</a:t>
            </a:r>
            <a:r>
              <a:rPr lang="fr-FR" dirty="0">
                <a:solidFill>
                  <a:srgbClr val="474747"/>
                </a:solidFill>
                <a:latin typeface="Arial" panose="020B0604020202020204" pitchFamily="34" charset="0"/>
              </a:rPr>
              <a:t> et mort le 29 décembre 2016 à Zurich, est un coureur cycliste suisse, professionnel entre 1940 et 1957. Il compte plus de 400 victoires dont le Tour de France 1950 et le championnat du monde sur route 1951.</a:t>
            </a:r>
            <a:endParaRPr lang="fr-FR" dirty="0"/>
          </a:p>
        </p:txBody>
      </p:sp>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b="1852"/>
          <a:stretch/>
        </p:blipFill>
        <p:spPr>
          <a:xfrm>
            <a:off x="8337166" y="2204539"/>
            <a:ext cx="2880000" cy="4542710"/>
          </a:xfrm>
          <a:prstGeom prst="rect">
            <a:avLst/>
          </a:prstGeom>
        </p:spPr>
      </p:pic>
      <p:sp>
        <p:nvSpPr>
          <p:cNvPr id="5" name="ZoneTexte 4"/>
          <p:cNvSpPr txBox="1"/>
          <p:nvPr/>
        </p:nvSpPr>
        <p:spPr>
          <a:xfrm>
            <a:off x="1282700" y="319427"/>
            <a:ext cx="3200400" cy="830997"/>
          </a:xfrm>
          <a:prstGeom prst="rect">
            <a:avLst/>
          </a:prstGeom>
          <a:noFill/>
        </p:spPr>
        <p:txBody>
          <a:bodyPr wrap="square" rtlCol="0">
            <a:spAutoFit/>
          </a:bodyPr>
          <a:lstStyle/>
          <a:p>
            <a:r>
              <a:rPr lang="fr-FR" sz="3200" b="1" dirty="0" smtClean="0"/>
              <a:t>           1950</a:t>
            </a:r>
          </a:p>
          <a:p>
            <a:r>
              <a:rPr lang="fr-FR" sz="1600" b="1" dirty="0" smtClean="0"/>
              <a:t>Du 13 Juillet au 7 Août :</a:t>
            </a:r>
            <a:r>
              <a:rPr lang="fr-FR" sz="1600" dirty="0"/>
              <a:t>- </a:t>
            </a:r>
            <a:r>
              <a:rPr lang="fr-FR" sz="1600" b="1" dirty="0"/>
              <a:t>4 773 km</a:t>
            </a:r>
          </a:p>
        </p:txBody>
      </p:sp>
      <p:sp>
        <p:nvSpPr>
          <p:cNvPr id="6" name="Rectangle 5"/>
          <p:cNvSpPr/>
          <p:nvPr/>
        </p:nvSpPr>
        <p:spPr>
          <a:xfrm>
            <a:off x="576163" y="1285185"/>
            <a:ext cx="3749873" cy="369332"/>
          </a:xfrm>
          <a:prstGeom prst="rect">
            <a:avLst/>
          </a:prstGeom>
        </p:spPr>
        <p:txBody>
          <a:bodyPr wrap="none">
            <a:spAutoFit/>
          </a:bodyPr>
          <a:lstStyle/>
          <a:p>
            <a:r>
              <a:rPr lang="fr-FR" b="1" dirty="0"/>
              <a:t>Le peloton</a:t>
            </a:r>
            <a:r>
              <a:rPr lang="fr-FR" dirty="0"/>
              <a:t> : 116 partants. 51 arrivants</a:t>
            </a:r>
          </a:p>
        </p:txBody>
      </p:sp>
      <p:sp>
        <p:nvSpPr>
          <p:cNvPr id="7" name="Rectangle 6"/>
          <p:cNvSpPr/>
          <p:nvPr/>
        </p:nvSpPr>
        <p:spPr>
          <a:xfrm>
            <a:off x="576163" y="1603953"/>
            <a:ext cx="6096000" cy="646331"/>
          </a:xfrm>
          <a:prstGeom prst="rect">
            <a:avLst/>
          </a:prstGeom>
        </p:spPr>
        <p:txBody>
          <a:bodyPr>
            <a:spAutoFit/>
          </a:bodyPr>
          <a:lstStyle/>
          <a:p>
            <a:r>
              <a:rPr lang="fr-FR" b="1" dirty="0"/>
              <a:t>Classement final</a:t>
            </a:r>
            <a:r>
              <a:rPr lang="fr-FR" dirty="0"/>
              <a:t> : 1 </a:t>
            </a:r>
            <a:r>
              <a:rPr lang="fr-FR" dirty="0" err="1"/>
              <a:t>Kübler</a:t>
            </a:r>
            <a:r>
              <a:rPr lang="fr-FR" dirty="0"/>
              <a:t>, 2 </a:t>
            </a:r>
            <a:r>
              <a:rPr lang="fr-FR" dirty="0" err="1"/>
              <a:t>Ockers</a:t>
            </a:r>
            <a:r>
              <a:rPr lang="fr-FR" dirty="0"/>
              <a:t>, 3 Bobet, 4 </a:t>
            </a:r>
            <a:r>
              <a:rPr lang="fr-FR" dirty="0" err="1"/>
              <a:t>Géminiani</a:t>
            </a:r>
            <a:r>
              <a:rPr lang="fr-FR" dirty="0"/>
              <a:t>, 5 </a:t>
            </a:r>
            <a:r>
              <a:rPr lang="fr-FR" dirty="0" err="1"/>
              <a:t>Kirchen</a:t>
            </a:r>
            <a:r>
              <a:rPr lang="fr-FR" dirty="0"/>
              <a:t>, 6 Piot, 7 </a:t>
            </a:r>
            <a:r>
              <a:rPr lang="fr-FR" dirty="0" err="1"/>
              <a:t>Cogan</a:t>
            </a:r>
            <a:r>
              <a:rPr lang="fr-FR" dirty="0"/>
              <a:t>, 8 </a:t>
            </a:r>
            <a:r>
              <a:rPr lang="fr-FR" dirty="0" err="1"/>
              <a:t>Impanis</a:t>
            </a:r>
            <a:r>
              <a:rPr lang="fr-FR" dirty="0"/>
              <a:t>, 9 Meunier, 10 </a:t>
            </a:r>
            <a:r>
              <a:rPr lang="fr-FR" dirty="0" err="1"/>
              <a:t>Goldschmit</a:t>
            </a:r>
            <a:r>
              <a:rPr lang="fr-FR" dirty="0"/>
              <a:t>.</a:t>
            </a:r>
          </a:p>
        </p:txBody>
      </p:sp>
      <p:sp>
        <p:nvSpPr>
          <p:cNvPr id="8" name="Rectangle 7"/>
          <p:cNvSpPr/>
          <p:nvPr/>
        </p:nvSpPr>
        <p:spPr>
          <a:xfrm>
            <a:off x="576163" y="2229014"/>
            <a:ext cx="6096000" cy="2585323"/>
          </a:xfrm>
          <a:prstGeom prst="rect">
            <a:avLst/>
          </a:prstGeom>
        </p:spPr>
        <p:txBody>
          <a:bodyPr>
            <a:spAutoFit/>
          </a:bodyPr>
          <a:lstStyle/>
          <a:p>
            <a:r>
              <a:rPr lang="fr-FR" b="1" dirty="0"/>
              <a:t>L’événement </a:t>
            </a:r>
            <a:r>
              <a:rPr lang="fr-FR" dirty="0"/>
              <a:t>: l’abandon des deux équipes italiennes à Saint-Gaudens, alors que </a:t>
            </a:r>
            <a:r>
              <a:rPr lang="fr-FR" dirty="0" err="1"/>
              <a:t>Magni</a:t>
            </a:r>
            <a:r>
              <a:rPr lang="fr-FR" dirty="0"/>
              <a:t> est leader de l’épreuve et que </a:t>
            </a:r>
            <a:r>
              <a:rPr lang="fr-FR" dirty="0" err="1"/>
              <a:t>Bartali</a:t>
            </a:r>
            <a:r>
              <a:rPr lang="fr-FR" dirty="0"/>
              <a:t> a gagné l’étape. Se sentant menacé par des spectateurs dans le col d’</a:t>
            </a:r>
            <a:r>
              <a:rPr lang="fr-FR" dirty="0" err="1"/>
              <a:t>Aspin</a:t>
            </a:r>
            <a:r>
              <a:rPr lang="fr-FR" dirty="0"/>
              <a:t>, Gino plie bagages. </a:t>
            </a:r>
            <a:endParaRPr lang="fr-FR" dirty="0" smtClean="0"/>
          </a:p>
          <a:p>
            <a:r>
              <a:rPr lang="fr-FR" b="1" dirty="0"/>
              <a:t>L’exploit :</a:t>
            </a:r>
            <a:r>
              <a:rPr lang="fr-FR" dirty="0"/>
              <a:t> vainqueur à Briançon, Bobet déclenche une nouvelle attaque, le lendemain en brûlant le contrôle de ravitaillement de Pont-de-Claix. Il n’est rejoint que dans les derniers kilomètres du col de la République. Le contre permet à </a:t>
            </a:r>
            <a:r>
              <a:rPr lang="fr-FR" dirty="0" err="1"/>
              <a:t>Géminiani</a:t>
            </a:r>
            <a:r>
              <a:rPr lang="fr-FR" dirty="0"/>
              <a:t> de gagner à Saint-Étienne.</a:t>
            </a:r>
          </a:p>
        </p:txBody>
      </p:sp>
    </p:spTree>
    <p:extLst>
      <p:ext uri="{BB962C8B-B14F-4D97-AF65-F5344CB8AC3E}">
        <p14:creationId xmlns:p14="http://schemas.microsoft.com/office/powerpoint/2010/main" val="2176384661"/>
      </p:ext>
    </p:extLst>
  </p:cSld>
  <p:clrMapOvr>
    <a:masterClrMapping/>
  </p:clrMapOvr>
  <mc:AlternateContent xmlns:mc="http://schemas.openxmlformats.org/markup-compatibility/2006" xmlns:p14="http://schemas.microsoft.com/office/powerpoint/2010/main">
    <mc:Choice Requires="p14">
      <p:transition spd="slow" p14:dur="2000" advTm="20922"/>
    </mc:Choice>
    <mc:Fallback xmlns="">
      <p:transition spd="slow" advTm="20922"/>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7315201" y="816188"/>
            <a:ext cx="4673600" cy="5232202"/>
          </a:xfrm>
          <a:prstGeom prst="rect">
            <a:avLst/>
          </a:prstGeom>
        </p:spPr>
        <p:txBody>
          <a:bodyPr wrap="square">
            <a:spAutoFit/>
          </a:bodyPr>
          <a:lstStyle/>
          <a:p>
            <a:r>
              <a:rPr lang="fr-FR" sz="2800" b="1" dirty="0" smtClean="0">
                <a:solidFill>
                  <a:srgbClr val="323F48"/>
                </a:solidFill>
                <a:latin typeface="var(--font-lora)"/>
              </a:rPr>
              <a:t>1951</a:t>
            </a:r>
            <a:r>
              <a:rPr lang="fr-FR" dirty="0" smtClean="0">
                <a:solidFill>
                  <a:srgbClr val="323F48"/>
                </a:solidFill>
                <a:latin typeface="var(--font-lora)"/>
              </a:rPr>
              <a:t> </a:t>
            </a:r>
            <a:r>
              <a:rPr lang="fr-FR" b="1" dirty="0"/>
              <a:t>Fausto Coppi, excepté dans l'Izoard, n'est que l'ombre de lui-même.</a:t>
            </a:r>
            <a:br>
              <a:rPr lang="fr-FR" b="1" dirty="0"/>
            </a:br>
            <a:r>
              <a:rPr lang="fr-FR" b="1" dirty="0"/>
              <a:t>Wim Van Est, le Maillot Jaune, chute dans un ravin du col d'Aubisque et abandonne.</a:t>
            </a:r>
            <a:br>
              <a:rPr lang="fr-FR" b="1" dirty="0"/>
            </a:br>
            <a:r>
              <a:rPr lang="fr-FR" b="1" dirty="0"/>
              <a:t>Hugo </a:t>
            </a:r>
            <a:r>
              <a:rPr lang="fr-FR" b="1" dirty="0" err="1"/>
              <a:t>Koblet</a:t>
            </a:r>
            <a:r>
              <a:rPr lang="fr-FR" b="1" dirty="0"/>
              <a:t>, auteur d'une étape exceptionnelle entre Brive et Agen, remporte le Tour de France et offre une seconde victoire consécutive à la Suisse.</a:t>
            </a:r>
            <a:br>
              <a:rPr lang="fr-FR" b="1" dirty="0"/>
            </a:br>
            <a:r>
              <a:rPr lang="fr-FR" b="1" dirty="0"/>
              <a:t>Après une échappée de 135 km dans l'étape Brive-Agen, il laisse le peloton à 2'35".</a:t>
            </a:r>
            <a:br>
              <a:rPr lang="fr-FR" b="1" dirty="0"/>
            </a:br>
            <a:r>
              <a:rPr lang="fr-FR" b="1" dirty="0"/>
              <a:t>Il prend le Maillot Jaune à Gilbert Bauvin à Luchon et s'affirme ensuite au fil des étapes.</a:t>
            </a:r>
            <a:br>
              <a:rPr lang="fr-FR" b="1" dirty="0"/>
            </a:br>
            <a:r>
              <a:rPr lang="fr-FR" b="1" dirty="0"/>
              <a:t>Louison Bobet et Fausto Coppi se montrent pour leur part quelque peu défaillants, Coppi gagnant tout de même l'étape à Briançon et Bobet</a:t>
            </a:r>
            <a:br>
              <a:rPr lang="fr-FR" b="1" dirty="0"/>
            </a:br>
            <a:r>
              <a:rPr lang="fr-FR" b="1" dirty="0"/>
              <a:t>remportant pour sa part l'étape du Ventoux disputée entre Montpellier et Avignon.</a:t>
            </a:r>
            <a:r>
              <a:rPr lang="fr-FR" dirty="0" smtClean="0">
                <a:solidFill>
                  <a:srgbClr val="323F48"/>
                </a:solidFill>
                <a:latin typeface="var(--font-lora)"/>
              </a:rPr>
              <a:t>.</a:t>
            </a:r>
            <a:endParaRPr lang="fr-FR" i="0" dirty="0">
              <a:solidFill>
                <a:srgbClr val="323F48"/>
              </a:solidFill>
              <a:effectLst/>
              <a:latin typeface="var(--font-lora)"/>
            </a:endParaRP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96" y="810295"/>
            <a:ext cx="5723809" cy="5238095"/>
          </a:xfrm>
          <a:prstGeom prst="rect">
            <a:avLst/>
          </a:prstGeom>
        </p:spPr>
      </p:pic>
    </p:spTree>
    <p:extLst>
      <p:ext uri="{BB962C8B-B14F-4D97-AF65-F5344CB8AC3E}">
        <p14:creationId xmlns:p14="http://schemas.microsoft.com/office/powerpoint/2010/main" val="2219519608"/>
      </p:ext>
    </p:extLst>
  </p:cSld>
  <p:clrMapOvr>
    <a:masterClrMapping/>
  </p:clrMapOvr>
  <mc:AlternateContent xmlns:mc="http://schemas.openxmlformats.org/markup-compatibility/2006" xmlns:p14="http://schemas.microsoft.com/office/powerpoint/2010/main">
    <mc:Choice Requires="p14">
      <p:transition spd="slow" p14:dur="2000" advTm="22324"/>
    </mc:Choice>
    <mc:Fallback xmlns="">
      <p:transition spd="slow" advTm="22324"/>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ZoneTexte 2"/>
          <p:cNvSpPr txBox="1"/>
          <p:nvPr/>
        </p:nvSpPr>
        <p:spPr>
          <a:xfrm>
            <a:off x="1206500" y="393700"/>
            <a:ext cx="3175000" cy="861774"/>
          </a:xfrm>
          <a:prstGeom prst="rect">
            <a:avLst/>
          </a:prstGeom>
          <a:noFill/>
        </p:spPr>
        <p:txBody>
          <a:bodyPr wrap="square" rtlCol="0">
            <a:spAutoFit/>
          </a:bodyPr>
          <a:lstStyle/>
          <a:p>
            <a:r>
              <a:rPr lang="fr-FR" sz="3200" b="1" dirty="0" smtClean="0"/>
              <a:t>          1951</a:t>
            </a:r>
          </a:p>
          <a:p>
            <a:r>
              <a:rPr lang="fr-FR" sz="1600" b="1" dirty="0" smtClean="0"/>
              <a:t>Du 4 Juillet au 29 Juillet : </a:t>
            </a:r>
            <a:r>
              <a:rPr lang="fr-FR" sz="1600" b="1" dirty="0"/>
              <a:t>4 690 km</a:t>
            </a:r>
          </a:p>
        </p:txBody>
      </p:sp>
      <p:sp>
        <p:nvSpPr>
          <p:cNvPr id="4" name="Rectangle 3"/>
          <p:cNvSpPr/>
          <p:nvPr/>
        </p:nvSpPr>
        <p:spPr>
          <a:xfrm>
            <a:off x="674308" y="1279155"/>
            <a:ext cx="3807581" cy="369332"/>
          </a:xfrm>
          <a:prstGeom prst="rect">
            <a:avLst/>
          </a:prstGeom>
        </p:spPr>
        <p:txBody>
          <a:bodyPr wrap="none">
            <a:spAutoFit/>
          </a:bodyPr>
          <a:lstStyle/>
          <a:p>
            <a:r>
              <a:rPr lang="fr-FR" b="1" dirty="0"/>
              <a:t>Le peloton</a:t>
            </a:r>
            <a:r>
              <a:rPr lang="fr-FR" dirty="0"/>
              <a:t> : 123 partants. 66 arrivants.</a:t>
            </a:r>
          </a:p>
        </p:txBody>
      </p:sp>
      <p:sp>
        <p:nvSpPr>
          <p:cNvPr id="5" name="Rectangle 4"/>
          <p:cNvSpPr/>
          <p:nvPr/>
        </p:nvSpPr>
        <p:spPr>
          <a:xfrm>
            <a:off x="674308" y="1626181"/>
            <a:ext cx="6096000" cy="923330"/>
          </a:xfrm>
          <a:prstGeom prst="rect">
            <a:avLst/>
          </a:prstGeom>
        </p:spPr>
        <p:txBody>
          <a:bodyPr>
            <a:spAutoFit/>
          </a:bodyPr>
          <a:lstStyle/>
          <a:p>
            <a:r>
              <a:rPr lang="fr-FR" b="1" dirty="0"/>
              <a:t>Classement final</a:t>
            </a:r>
            <a:r>
              <a:rPr lang="fr-FR" dirty="0"/>
              <a:t> : 1 </a:t>
            </a:r>
            <a:r>
              <a:rPr lang="fr-FR" dirty="0" err="1"/>
              <a:t>Koblet</a:t>
            </a:r>
            <a:r>
              <a:rPr lang="fr-FR" dirty="0"/>
              <a:t>, 2 </a:t>
            </a:r>
            <a:r>
              <a:rPr lang="fr-FR" dirty="0" err="1"/>
              <a:t>Géminiani</a:t>
            </a:r>
            <a:r>
              <a:rPr lang="fr-FR" dirty="0"/>
              <a:t>, 3 L. </a:t>
            </a:r>
            <a:r>
              <a:rPr lang="fr-FR" dirty="0" err="1"/>
              <a:t>Lazaridès</a:t>
            </a:r>
            <a:r>
              <a:rPr lang="fr-FR" dirty="0"/>
              <a:t>, 4 </a:t>
            </a:r>
            <a:r>
              <a:rPr lang="fr-FR" dirty="0" err="1"/>
              <a:t>Bartali</a:t>
            </a:r>
            <a:r>
              <a:rPr lang="fr-FR" dirty="0"/>
              <a:t>, 5 </a:t>
            </a:r>
            <a:r>
              <a:rPr lang="fr-FR" dirty="0" err="1"/>
              <a:t>Ockers</a:t>
            </a:r>
            <a:r>
              <a:rPr lang="fr-FR" dirty="0"/>
              <a:t>, 6 Barbotin, 7 </a:t>
            </a:r>
            <a:r>
              <a:rPr lang="fr-FR" dirty="0" err="1"/>
              <a:t>Magni</a:t>
            </a:r>
            <a:r>
              <a:rPr lang="fr-FR" dirty="0"/>
              <a:t>, 8 Bauvin, 9 Ruiz, 10 Coppi.</a:t>
            </a:r>
          </a:p>
        </p:txBody>
      </p:sp>
      <p:sp>
        <p:nvSpPr>
          <p:cNvPr id="6" name="Rectangle 5"/>
          <p:cNvSpPr/>
          <p:nvPr/>
        </p:nvSpPr>
        <p:spPr>
          <a:xfrm>
            <a:off x="674308" y="2434003"/>
            <a:ext cx="6310691" cy="1200329"/>
          </a:xfrm>
          <a:prstGeom prst="rect">
            <a:avLst/>
          </a:prstGeom>
        </p:spPr>
        <p:txBody>
          <a:bodyPr wrap="square">
            <a:spAutoFit/>
          </a:bodyPr>
          <a:lstStyle/>
          <a:p>
            <a:r>
              <a:rPr lang="fr-FR" b="1" dirty="0"/>
              <a:t>L’événement</a:t>
            </a:r>
            <a:r>
              <a:rPr lang="fr-FR" dirty="0"/>
              <a:t> : la domination, la personnalité et l’élégance de </a:t>
            </a:r>
            <a:r>
              <a:rPr lang="fr-FR" dirty="0" err="1"/>
              <a:t>Koblet</a:t>
            </a:r>
            <a:r>
              <a:rPr lang="fr-FR" dirty="0" smtClean="0"/>
              <a:t>.</a:t>
            </a:r>
          </a:p>
          <a:p>
            <a:r>
              <a:rPr lang="fr-FR" dirty="0" smtClean="0"/>
              <a:t> </a:t>
            </a:r>
            <a:r>
              <a:rPr lang="fr-FR" b="1" dirty="0"/>
              <a:t>L’exploit</a:t>
            </a:r>
            <a:r>
              <a:rPr lang="fr-FR" dirty="0"/>
              <a:t> : Brive - Agen : seul pendant 135 km, </a:t>
            </a:r>
            <a:r>
              <a:rPr lang="fr-FR" dirty="0" err="1"/>
              <a:t>Koblet</a:t>
            </a:r>
            <a:r>
              <a:rPr lang="fr-FR" dirty="0"/>
              <a:t> relègue le peloton à 2 mn 25.</a:t>
            </a:r>
          </a:p>
        </p:txBody>
      </p:sp>
      <p:sp>
        <p:nvSpPr>
          <p:cNvPr id="7" name="Rectangle 6"/>
          <p:cNvSpPr/>
          <p:nvPr/>
        </p:nvSpPr>
        <p:spPr>
          <a:xfrm>
            <a:off x="6629400" y="309659"/>
            <a:ext cx="5461000" cy="1754326"/>
          </a:xfrm>
          <a:prstGeom prst="rect">
            <a:avLst/>
          </a:prstGeom>
        </p:spPr>
        <p:txBody>
          <a:bodyPr wrap="square">
            <a:spAutoFit/>
          </a:bodyPr>
          <a:lstStyle/>
          <a:p>
            <a:r>
              <a:rPr lang="fr-FR" b="1" dirty="0">
                <a:solidFill>
                  <a:srgbClr val="474747"/>
                </a:solidFill>
                <a:latin typeface="Arial" panose="020B0604020202020204" pitchFamily="34" charset="0"/>
              </a:rPr>
              <a:t>Hugo </a:t>
            </a:r>
            <a:r>
              <a:rPr lang="fr-FR" b="1" dirty="0" err="1">
                <a:solidFill>
                  <a:srgbClr val="474747"/>
                </a:solidFill>
                <a:latin typeface="Arial" panose="020B0604020202020204" pitchFamily="34" charset="0"/>
              </a:rPr>
              <a:t>Koblet</a:t>
            </a:r>
            <a:r>
              <a:rPr lang="fr-FR" dirty="0">
                <a:solidFill>
                  <a:srgbClr val="474747"/>
                </a:solidFill>
                <a:latin typeface="Arial" panose="020B0604020202020204" pitchFamily="34" charset="0"/>
              </a:rPr>
              <a:t>, né le 21 mars 1925 à Zurich et mort le 6 novembre 1964 à Uster en Suisse, est un coureur cycliste suisse. Surnommé le « Pédaleur de charme », il est le premier non Italien vainqueur du Tour d'Italie en 1950. Il a également remporté le Tour de France l'année suivante</a:t>
            </a:r>
            <a:endParaRPr lang="fr-FR" dirty="0"/>
          </a:p>
        </p:txBody>
      </p:sp>
      <p:pic>
        <p:nvPicPr>
          <p:cNvPr id="8" name="Image 7"/>
          <p:cNvPicPr>
            <a:picLocks noChangeAspect="1"/>
          </p:cNvPicPr>
          <p:nvPr/>
        </p:nvPicPr>
        <p:blipFill rotWithShape="1">
          <a:blip r:embed="rId4">
            <a:extLst>
              <a:ext uri="{28A0092B-C50C-407E-A947-70E740481C1C}">
                <a14:useLocalDpi xmlns:a14="http://schemas.microsoft.com/office/drawing/2010/main" val="0"/>
              </a:ext>
            </a:extLst>
          </a:blip>
          <a:srcRect l="20298" t="8145" r="15939" b="15904"/>
          <a:stretch/>
        </p:blipFill>
        <p:spPr>
          <a:xfrm>
            <a:off x="866018" y="3614722"/>
            <a:ext cx="4680000" cy="3197232"/>
          </a:xfrm>
          <a:prstGeom prst="rect">
            <a:avLst/>
          </a:prstGeom>
        </p:spPr>
      </p:pic>
      <p:pic>
        <p:nvPicPr>
          <p:cNvPr id="9" name="Image 8"/>
          <p:cNvPicPr>
            <a:picLocks noChangeAspect="1"/>
          </p:cNvPicPr>
          <p:nvPr/>
        </p:nvPicPr>
        <p:blipFill rotWithShape="1">
          <a:blip r:embed="rId5">
            <a:extLst>
              <a:ext uri="{28A0092B-C50C-407E-A947-70E740481C1C}">
                <a14:useLocalDpi xmlns:a14="http://schemas.microsoft.com/office/drawing/2010/main" val="0"/>
              </a:ext>
            </a:extLst>
          </a:blip>
          <a:srcRect b="2222"/>
          <a:stretch/>
        </p:blipFill>
        <p:spPr>
          <a:xfrm>
            <a:off x="7793918" y="2050165"/>
            <a:ext cx="3132000" cy="4661596"/>
          </a:xfrm>
          <a:prstGeom prst="rect">
            <a:avLst/>
          </a:prstGeom>
        </p:spPr>
      </p:pic>
    </p:spTree>
    <p:extLst>
      <p:ext uri="{BB962C8B-B14F-4D97-AF65-F5344CB8AC3E}">
        <p14:creationId xmlns:p14="http://schemas.microsoft.com/office/powerpoint/2010/main" val="4057293636"/>
      </p:ext>
    </p:extLst>
  </p:cSld>
  <p:clrMapOvr>
    <a:masterClrMapping/>
  </p:clrMapOvr>
  <mc:AlternateContent xmlns:mc="http://schemas.openxmlformats.org/markup-compatibility/2006" xmlns:p14="http://schemas.microsoft.com/office/powerpoint/2010/main">
    <mc:Choice Requires="p14">
      <p:transition spd="slow" p14:dur="2000" advTm="21531"/>
    </mc:Choice>
    <mc:Fallback xmlns="">
      <p:transition spd="slow" advTm="21531"/>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25" y="954085"/>
            <a:ext cx="5781675" cy="5229225"/>
          </a:xfrm>
          <a:prstGeom prst="rect">
            <a:avLst/>
          </a:prstGeom>
        </p:spPr>
      </p:pic>
      <p:sp>
        <p:nvSpPr>
          <p:cNvPr id="4" name="Rectangle 3"/>
          <p:cNvSpPr/>
          <p:nvPr/>
        </p:nvSpPr>
        <p:spPr>
          <a:xfrm>
            <a:off x="6455031" y="671691"/>
            <a:ext cx="5736969" cy="6186309"/>
          </a:xfrm>
          <a:prstGeom prst="rect">
            <a:avLst/>
          </a:prstGeom>
        </p:spPr>
        <p:txBody>
          <a:bodyPr wrap="square">
            <a:spAutoFit/>
          </a:bodyPr>
          <a:lstStyle/>
          <a:p>
            <a:r>
              <a:rPr lang="fr-FR" b="1" dirty="0">
                <a:solidFill>
                  <a:srgbClr val="4A4C4E"/>
                </a:solidFill>
                <a:latin typeface="Arial, Helvetica, sans-serif"/>
              </a:rPr>
              <a:t>Louison Bobet, pour sa sixième participation, remporte enfin le Tour de France après avoir dominé tous ses adversaires dans l'Izoard et en particulier Jean Robic qui va porter le maillot jaune pour la première fois de sa carrière.</a:t>
            </a:r>
            <a:br>
              <a:rPr lang="fr-FR" b="1" dirty="0">
                <a:solidFill>
                  <a:srgbClr val="4A4C4E"/>
                </a:solidFill>
                <a:latin typeface="Arial, Helvetica, sans-serif"/>
              </a:rPr>
            </a:br>
            <a:r>
              <a:rPr lang="fr-FR" b="1" dirty="0">
                <a:solidFill>
                  <a:srgbClr val="4A4C4E"/>
                </a:solidFill>
                <a:latin typeface="Arial, Helvetica, sans-serif"/>
              </a:rPr>
              <a:t>Jean Robic de l'équipe de l'Ouest entre en guerre contre l'équipe de France et s'empare du Maillot Jaune de même que ses coéquipiers François Mahé et Jean </a:t>
            </a:r>
            <a:r>
              <a:rPr lang="fr-FR" b="1" dirty="0" err="1">
                <a:solidFill>
                  <a:srgbClr val="4A4C4E"/>
                </a:solidFill>
                <a:latin typeface="Arial, Helvetica, sans-serif"/>
              </a:rPr>
              <a:t>Mallejac</a:t>
            </a:r>
            <a:r>
              <a:rPr lang="fr-FR" b="1" dirty="0">
                <a:solidFill>
                  <a:srgbClr val="4A4C4E"/>
                </a:solidFill>
                <a:latin typeface="Arial, Helvetica, sans-serif"/>
              </a:rPr>
              <a:t> mais les Tricolores réagissent vivement au cours de l'étape Albi - Béziers.</a:t>
            </a:r>
            <a:br>
              <a:rPr lang="fr-FR" b="1" dirty="0">
                <a:solidFill>
                  <a:srgbClr val="4A4C4E"/>
                </a:solidFill>
                <a:latin typeface="Arial, Helvetica, sans-serif"/>
              </a:rPr>
            </a:br>
            <a:r>
              <a:rPr lang="fr-FR" b="1" dirty="0">
                <a:solidFill>
                  <a:srgbClr val="4A4C4E"/>
                </a:solidFill>
                <a:latin typeface="Arial, Helvetica, sans-serif"/>
              </a:rPr>
              <a:t>Hugo </a:t>
            </a:r>
            <a:r>
              <a:rPr lang="fr-FR" b="1" dirty="0" err="1">
                <a:solidFill>
                  <a:srgbClr val="4A4C4E"/>
                </a:solidFill>
                <a:latin typeface="Arial, Helvetica, sans-serif"/>
              </a:rPr>
              <a:t>Koblet</a:t>
            </a:r>
            <a:r>
              <a:rPr lang="fr-FR" b="1" dirty="0">
                <a:solidFill>
                  <a:srgbClr val="4A4C4E"/>
                </a:solidFill>
                <a:latin typeface="Arial, Helvetica, sans-serif"/>
              </a:rPr>
              <a:t> connaît la défaillance et chute avant d'abandonner dans le col du </a:t>
            </a:r>
            <a:r>
              <a:rPr lang="fr-FR" b="1" dirty="0" err="1">
                <a:solidFill>
                  <a:srgbClr val="4A4C4E"/>
                </a:solidFill>
                <a:latin typeface="Arial, Helvetica, sans-serif"/>
              </a:rPr>
              <a:t>Soulor</a:t>
            </a:r>
            <a:r>
              <a:rPr lang="fr-FR" b="1" dirty="0">
                <a:solidFill>
                  <a:srgbClr val="4A4C4E"/>
                </a:solidFill>
                <a:latin typeface="Arial, Helvetica, sans-serif"/>
              </a:rPr>
              <a:t>.</a:t>
            </a:r>
            <a:br>
              <a:rPr lang="fr-FR" b="1" dirty="0">
                <a:solidFill>
                  <a:srgbClr val="4A4C4E"/>
                </a:solidFill>
                <a:latin typeface="Arial, Helvetica, sans-serif"/>
              </a:rPr>
            </a:br>
            <a:r>
              <a:rPr lang="fr-FR" b="1" dirty="0">
                <a:solidFill>
                  <a:srgbClr val="4A4C4E"/>
                </a:solidFill>
                <a:latin typeface="Arial, Helvetica, sans-serif"/>
              </a:rPr>
              <a:t>Deux jeunes coureurs prometteurs débutent dans cette édition : Charly Gaul et André </a:t>
            </a:r>
            <a:r>
              <a:rPr lang="fr-FR" b="1" dirty="0" err="1">
                <a:solidFill>
                  <a:srgbClr val="4A4C4E"/>
                </a:solidFill>
                <a:latin typeface="Arial, Helvetica, sans-serif"/>
              </a:rPr>
              <a:t>Darrigade</a:t>
            </a:r>
            <a:r>
              <a:rPr lang="fr-FR" b="1" dirty="0">
                <a:solidFill>
                  <a:srgbClr val="4A4C4E"/>
                </a:solidFill>
                <a:latin typeface="Arial, Helvetica, sans-serif"/>
              </a:rPr>
              <a:t> qui remporte sa 1 ère victoire d'étape.</a:t>
            </a:r>
            <a:br>
              <a:rPr lang="fr-FR" b="1" dirty="0">
                <a:solidFill>
                  <a:srgbClr val="4A4C4E"/>
                </a:solidFill>
                <a:latin typeface="Arial, Helvetica, sans-serif"/>
              </a:rPr>
            </a:br>
            <a:r>
              <a:rPr lang="fr-FR" b="1" dirty="0">
                <a:solidFill>
                  <a:srgbClr val="4A4C4E"/>
                </a:solidFill>
                <a:latin typeface="Arial, Helvetica, sans-serif"/>
              </a:rPr>
              <a:t>Révélations de Roger </a:t>
            </a:r>
            <a:r>
              <a:rPr lang="fr-FR" b="1" dirty="0" err="1">
                <a:solidFill>
                  <a:srgbClr val="4A4C4E"/>
                </a:solidFill>
                <a:latin typeface="Arial, Helvetica, sans-serif"/>
              </a:rPr>
              <a:t>Hassenforder</a:t>
            </a:r>
            <a:r>
              <a:rPr lang="fr-FR" b="1" dirty="0">
                <a:solidFill>
                  <a:srgbClr val="4A4C4E"/>
                </a:solidFill>
                <a:latin typeface="Arial, Helvetica, sans-serif"/>
              </a:rPr>
              <a:t>, Maillot Jaune de Caen à Bordeaux, et de Jean </a:t>
            </a:r>
            <a:r>
              <a:rPr lang="fr-FR" b="1" dirty="0" err="1">
                <a:solidFill>
                  <a:srgbClr val="4A4C4E"/>
                </a:solidFill>
                <a:latin typeface="Arial, Helvetica, sans-serif"/>
              </a:rPr>
              <a:t>Mallejac</a:t>
            </a:r>
            <a:r>
              <a:rPr lang="fr-FR" b="1" dirty="0">
                <a:solidFill>
                  <a:srgbClr val="4A4C4E"/>
                </a:solidFill>
                <a:latin typeface="Arial, Helvetica, sans-serif"/>
              </a:rPr>
              <a:t>, Maillot Jaune de Béziers à Gap et second au classement final.</a:t>
            </a:r>
            <a:br>
              <a:rPr lang="fr-FR" b="1" dirty="0">
                <a:solidFill>
                  <a:srgbClr val="4A4C4E"/>
                </a:solidFill>
                <a:latin typeface="Arial, Helvetica, sans-serif"/>
              </a:rPr>
            </a:br>
            <a:r>
              <a:rPr lang="fr-FR" b="1" dirty="0">
                <a:solidFill>
                  <a:srgbClr val="4A4C4E"/>
                </a:solidFill>
                <a:latin typeface="Arial, Helvetica, sans-serif"/>
              </a:rPr>
              <a:t>Fritz </a:t>
            </a:r>
            <a:r>
              <a:rPr lang="fr-FR" b="1" dirty="0" err="1">
                <a:solidFill>
                  <a:srgbClr val="4A4C4E"/>
                </a:solidFill>
                <a:latin typeface="Arial, Helvetica, sans-serif"/>
              </a:rPr>
              <a:t>Schaer</a:t>
            </a:r>
            <a:r>
              <a:rPr lang="fr-FR" b="1" dirty="0">
                <a:solidFill>
                  <a:srgbClr val="4A4C4E"/>
                </a:solidFill>
                <a:latin typeface="Arial, Helvetica, sans-serif"/>
              </a:rPr>
              <a:t> a été le premier coureur à ramener le maillot vert à Paris.</a:t>
            </a:r>
            <a:endParaRPr lang="fr-FR" b="1" dirty="0">
              <a:solidFill>
                <a:srgbClr val="4A4C4E"/>
              </a:solidFill>
              <a:effectLst/>
              <a:latin typeface="Arial" panose="020B0604020202020204" pitchFamily="34" charset="0"/>
            </a:endParaRPr>
          </a:p>
        </p:txBody>
      </p:sp>
      <p:sp>
        <p:nvSpPr>
          <p:cNvPr id="5" name="ZoneTexte 4"/>
          <p:cNvSpPr txBox="1"/>
          <p:nvPr/>
        </p:nvSpPr>
        <p:spPr>
          <a:xfrm>
            <a:off x="2311400" y="241300"/>
            <a:ext cx="1562100" cy="584775"/>
          </a:xfrm>
          <a:prstGeom prst="rect">
            <a:avLst/>
          </a:prstGeom>
          <a:noFill/>
        </p:spPr>
        <p:txBody>
          <a:bodyPr wrap="square" rtlCol="0">
            <a:spAutoFit/>
          </a:bodyPr>
          <a:lstStyle/>
          <a:p>
            <a:r>
              <a:rPr lang="fr-FR" sz="3200" b="1" dirty="0" smtClean="0"/>
              <a:t>1953</a:t>
            </a:r>
            <a:endParaRPr lang="fr-FR" sz="3200" b="1" dirty="0"/>
          </a:p>
        </p:txBody>
      </p:sp>
    </p:spTree>
    <p:extLst>
      <p:ext uri="{BB962C8B-B14F-4D97-AF65-F5344CB8AC3E}">
        <p14:creationId xmlns:p14="http://schemas.microsoft.com/office/powerpoint/2010/main" val="2317272866"/>
      </p:ext>
    </p:extLst>
  </p:cSld>
  <p:clrMapOvr>
    <a:masterClrMapping/>
  </p:clrMapOvr>
  <mc:AlternateContent xmlns:mc="http://schemas.openxmlformats.org/markup-compatibility/2006" xmlns:p14="http://schemas.microsoft.com/office/powerpoint/2010/main">
    <mc:Choice Requires="p14">
      <p:transition spd="slow" p14:dur="2000" advTm="22954"/>
    </mc:Choice>
    <mc:Fallback xmlns="">
      <p:transition spd="slow" advTm="22954"/>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686"/>
            <a:ext cx="12204000" cy="6858686"/>
          </a:xfrm>
          <a:prstGeom prst="rect">
            <a:avLst/>
          </a:prstGeom>
        </p:spPr>
      </p:pic>
      <p:sp>
        <p:nvSpPr>
          <p:cNvPr id="3" name="Rectangle 2"/>
          <p:cNvSpPr/>
          <p:nvPr/>
        </p:nvSpPr>
        <p:spPr>
          <a:xfrm>
            <a:off x="5854700" y="74475"/>
            <a:ext cx="6248400" cy="1754326"/>
          </a:xfrm>
          <a:prstGeom prst="rect">
            <a:avLst/>
          </a:prstGeom>
        </p:spPr>
        <p:txBody>
          <a:bodyPr wrap="square">
            <a:spAutoFit/>
          </a:bodyPr>
          <a:lstStyle/>
          <a:p>
            <a:r>
              <a:rPr lang="fr-FR" b="1" dirty="0">
                <a:solidFill>
                  <a:srgbClr val="474747"/>
                </a:solidFill>
                <a:latin typeface="Arial" panose="020B0604020202020204" pitchFamily="34" charset="0"/>
              </a:rPr>
              <a:t>Louis Bobet, dit Louison Bobet</a:t>
            </a:r>
            <a:r>
              <a:rPr lang="fr-FR" dirty="0">
                <a:solidFill>
                  <a:srgbClr val="474747"/>
                </a:solidFill>
                <a:latin typeface="Arial" panose="020B0604020202020204" pitchFamily="34" charset="0"/>
              </a:rPr>
              <a:t>, né le 12 mars 1925 à Saint-Méen-le-Grand et mort le 13 mars 1983 à Biarritz, est un coureur cycliste français. Professionnel de 1947 à 1961, il est considéré comme l'un des plus grands coureurs de l'histoire du cyclisme et possède l'un des palmarès les plus riches de son sport</a:t>
            </a:r>
            <a:endParaRPr lang="fr-FR" dirty="0"/>
          </a:p>
        </p:txBody>
      </p:sp>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10729" t="13148" r="7339" b="9259"/>
          <a:stretch/>
        </p:blipFill>
        <p:spPr>
          <a:xfrm>
            <a:off x="7962900" y="1828801"/>
            <a:ext cx="3384000" cy="4889295"/>
          </a:xfrm>
          <a:prstGeom prst="rect">
            <a:avLst/>
          </a:prstGeom>
        </p:spPr>
      </p:pic>
      <p:sp>
        <p:nvSpPr>
          <p:cNvPr id="5" name="ZoneTexte 4"/>
          <p:cNvSpPr txBox="1"/>
          <p:nvPr/>
        </p:nvSpPr>
        <p:spPr>
          <a:xfrm>
            <a:off x="723900" y="317500"/>
            <a:ext cx="3200400" cy="1323439"/>
          </a:xfrm>
          <a:prstGeom prst="rect">
            <a:avLst/>
          </a:prstGeom>
          <a:noFill/>
        </p:spPr>
        <p:txBody>
          <a:bodyPr wrap="square" rtlCol="0">
            <a:spAutoFit/>
          </a:bodyPr>
          <a:lstStyle/>
          <a:p>
            <a:r>
              <a:rPr lang="fr-FR" sz="3200" b="1" dirty="0" smtClean="0"/>
              <a:t>1953 -1954 -1955</a:t>
            </a:r>
          </a:p>
          <a:p>
            <a:r>
              <a:rPr lang="fr-FR" sz="1600" b="1" dirty="0" smtClean="0"/>
              <a:t>Du 3 Juillet au 26 Juillet : 4 </a:t>
            </a:r>
            <a:r>
              <a:rPr lang="fr-FR" sz="1600" b="1" dirty="0"/>
              <a:t>476 </a:t>
            </a:r>
            <a:r>
              <a:rPr lang="fr-FR" sz="1600" b="1" dirty="0" smtClean="0"/>
              <a:t>km</a:t>
            </a:r>
          </a:p>
          <a:p>
            <a:r>
              <a:rPr lang="fr-FR" sz="1600" b="1" dirty="0" smtClean="0"/>
              <a:t>Du 8 Juillet au 1 Août  </a:t>
            </a:r>
            <a:r>
              <a:rPr lang="fr-FR" sz="1600" b="1" dirty="0"/>
              <a:t>4 656 </a:t>
            </a:r>
            <a:r>
              <a:rPr lang="fr-FR" sz="1600" b="1" dirty="0" smtClean="0"/>
              <a:t>km</a:t>
            </a:r>
          </a:p>
          <a:p>
            <a:r>
              <a:rPr lang="fr-FR" sz="1600" b="1" dirty="0" smtClean="0"/>
              <a:t>Du 7 Juillet au 30 Juillet :</a:t>
            </a:r>
            <a:r>
              <a:rPr lang="fr-FR" sz="1600" dirty="0"/>
              <a:t>- </a:t>
            </a:r>
            <a:r>
              <a:rPr lang="fr-FR" sz="1600" b="1" dirty="0"/>
              <a:t>4 495 km</a:t>
            </a:r>
          </a:p>
        </p:txBody>
      </p:sp>
      <p:sp>
        <p:nvSpPr>
          <p:cNvPr id="6" name="Rectangle 5"/>
          <p:cNvSpPr/>
          <p:nvPr/>
        </p:nvSpPr>
        <p:spPr>
          <a:xfrm>
            <a:off x="449163" y="1958439"/>
            <a:ext cx="3749873" cy="369332"/>
          </a:xfrm>
          <a:prstGeom prst="rect">
            <a:avLst/>
          </a:prstGeom>
        </p:spPr>
        <p:txBody>
          <a:bodyPr wrap="none">
            <a:spAutoFit/>
          </a:bodyPr>
          <a:lstStyle/>
          <a:p>
            <a:r>
              <a:rPr lang="fr-FR" b="1" dirty="0"/>
              <a:t>Le peloton</a:t>
            </a:r>
            <a:r>
              <a:rPr lang="fr-FR" dirty="0"/>
              <a:t> : 119 partants. 76 arrivants</a:t>
            </a:r>
          </a:p>
        </p:txBody>
      </p:sp>
      <p:sp>
        <p:nvSpPr>
          <p:cNvPr id="7" name="Rectangle 6"/>
          <p:cNvSpPr/>
          <p:nvPr/>
        </p:nvSpPr>
        <p:spPr>
          <a:xfrm>
            <a:off x="449163" y="2327771"/>
            <a:ext cx="6096000" cy="923330"/>
          </a:xfrm>
          <a:prstGeom prst="rect">
            <a:avLst/>
          </a:prstGeom>
        </p:spPr>
        <p:txBody>
          <a:bodyPr>
            <a:spAutoFit/>
          </a:bodyPr>
          <a:lstStyle/>
          <a:p>
            <a:r>
              <a:rPr lang="fr-FR" b="1" dirty="0"/>
              <a:t>Classement final</a:t>
            </a:r>
            <a:r>
              <a:rPr lang="fr-FR" dirty="0"/>
              <a:t> : 1 Bobet, 2 </a:t>
            </a:r>
            <a:r>
              <a:rPr lang="fr-FR" dirty="0" err="1"/>
              <a:t>Mallejac</a:t>
            </a:r>
            <a:r>
              <a:rPr lang="fr-FR" dirty="0"/>
              <a:t>, 3 </a:t>
            </a:r>
            <a:r>
              <a:rPr lang="fr-FR" dirty="0" err="1"/>
              <a:t>Astrua</a:t>
            </a:r>
            <a:r>
              <a:rPr lang="fr-FR" dirty="0"/>
              <a:t>, 4 Close, 5 W. </a:t>
            </a:r>
            <a:r>
              <a:rPr lang="fr-FR" dirty="0" err="1"/>
              <a:t>Wagtmans</a:t>
            </a:r>
            <a:r>
              <a:rPr lang="fr-FR" dirty="0"/>
              <a:t>, 6 </a:t>
            </a:r>
            <a:r>
              <a:rPr lang="fr-FR" dirty="0" err="1"/>
              <a:t>Schaer</a:t>
            </a:r>
            <a:r>
              <a:rPr lang="fr-FR" dirty="0"/>
              <a:t>, 7 A. Rolland, 8 </a:t>
            </a:r>
            <a:r>
              <a:rPr lang="fr-FR" dirty="0" err="1"/>
              <a:t>Lauredi</a:t>
            </a:r>
            <a:r>
              <a:rPr lang="fr-FR" dirty="0"/>
              <a:t>, 9 </a:t>
            </a:r>
            <a:r>
              <a:rPr lang="fr-FR" dirty="0" err="1"/>
              <a:t>Géminiani</a:t>
            </a:r>
            <a:r>
              <a:rPr lang="fr-FR" dirty="0"/>
              <a:t>, 10 F. Mahé.</a:t>
            </a:r>
          </a:p>
        </p:txBody>
      </p:sp>
      <p:sp>
        <p:nvSpPr>
          <p:cNvPr id="8" name="Rectangle 7"/>
          <p:cNvSpPr/>
          <p:nvPr/>
        </p:nvSpPr>
        <p:spPr>
          <a:xfrm>
            <a:off x="403027" y="3204934"/>
            <a:ext cx="7229674" cy="2308324"/>
          </a:xfrm>
          <a:prstGeom prst="rect">
            <a:avLst/>
          </a:prstGeom>
        </p:spPr>
        <p:txBody>
          <a:bodyPr wrap="square">
            <a:spAutoFit/>
          </a:bodyPr>
          <a:lstStyle/>
          <a:p>
            <a:r>
              <a:rPr lang="fr-FR" b="1" dirty="0"/>
              <a:t>L’événement</a:t>
            </a:r>
            <a:r>
              <a:rPr lang="fr-FR" dirty="0"/>
              <a:t> : l’affaire de Béziers : après avoir éliminé Robic, au cours de l’étape Albi - Béziers, Bobet et </a:t>
            </a:r>
            <a:r>
              <a:rPr lang="fr-FR" dirty="0" err="1"/>
              <a:t>Géminiani</a:t>
            </a:r>
            <a:r>
              <a:rPr lang="fr-FR" dirty="0"/>
              <a:t> se querellent pour une question de bonifications, Louison ayant raté son sprint. La réconciliation, le lendemain, grâce à la diplomatie de Marcel </a:t>
            </a:r>
            <a:r>
              <a:rPr lang="fr-FR" dirty="0" err="1"/>
              <a:t>Bidot</a:t>
            </a:r>
            <a:r>
              <a:rPr lang="fr-FR" dirty="0"/>
              <a:t> et de Raymond Le Bert, scelle l’unité de l’Équipe de France. Bobet remporte le Tour, trente ans après Henri Pélissier auquel on le comparait. </a:t>
            </a:r>
            <a:endParaRPr lang="fr-FR" dirty="0" smtClean="0"/>
          </a:p>
          <a:p>
            <a:r>
              <a:rPr lang="fr-FR" b="1" dirty="0" smtClean="0"/>
              <a:t>L’exploit</a:t>
            </a:r>
            <a:r>
              <a:rPr lang="fr-FR" dirty="0"/>
              <a:t> : l’offensive magistralement préparée de Bobet dans la vallée du Guil (étape Gap - Briançon) avec l’aide de Deledda.</a:t>
            </a:r>
          </a:p>
        </p:txBody>
      </p:sp>
    </p:spTree>
    <p:extLst>
      <p:ext uri="{BB962C8B-B14F-4D97-AF65-F5344CB8AC3E}">
        <p14:creationId xmlns:p14="http://schemas.microsoft.com/office/powerpoint/2010/main" val="721601149"/>
      </p:ext>
    </p:extLst>
  </p:cSld>
  <p:clrMapOvr>
    <a:masterClrMapping/>
  </p:clrMapOvr>
  <mc:AlternateContent xmlns:mc="http://schemas.openxmlformats.org/markup-compatibility/2006" xmlns:p14="http://schemas.microsoft.com/office/powerpoint/2010/main">
    <mc:Choice Requires="p14">
      <p:transition spd="slow" p14:dur="2000" advTm="41340"/>
    </mc:Choice>
    <mc:Fallback xmlns="">
      <p:transition spd="slow" advTm="4134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000" cy="6858686"/>
          </a:xfrm>
          <a:prstGeom prst="rect">
            <a:avLst/>
          </a:prstGeom>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t="741" r="4538" b="11852"/>
          <a:stretch/>
        </p:blipFill>
        <p:spPr>
          <a:xfrm>
            <a:off x="-2" y="-17"/>
            <a:ext cx="12204001" cy="6851140"/>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9250" y="5246624"/>
            <a:ext cx="1298448" cy="1444752"/>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8276" y="152400"/>
            <a:ext cx="2438400" cy="938212"/>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2000" y="5225961"/>
            <a:ext cx="7700949" cy="743039"/>
          </a:xfrm>
          <a:prstGeom prst="rect">
            <a:avLst/>
          </a:prstGeom>
        </p:spPr>
      </p:pic>
    </p:spTree>
    <p:extLst>
      <p:ext uri="{BB962C8B-B14F-4D97-AF65-F5344CB8AC3E}">
        <p14:creationId xmlns:p14="http://schemas.microsoft.com/office/powerpoint/2010/main" val="2142268693"/>
      </p:ext>
    </p:extLst>
  </p:cSld>
  <p:clrMapOvr>
    <a:masterClrMapping/>
  </p:clrMapOvr>
  <mc:AlternateContent xmlns:mc="http://schemas.openxmlformats.org/markup-compatibility/2006" xmlns:p14="http://schemas.microsoft.com/office/powerpoint/2010/main">
    <mc:Choice Requires="p14">
      <p:transition spd="slow" p14:dur="2000" advTm="8995"/>
    </mc:Choice>
    <mc:Fallback xmlns="">
      <p:transition spd="slow" advTm="8995"/>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305650" y="1028686"/>
            <a:ext cx="3085250" cy="4801314"/>
          </a:xfrm>
          <a:prstGeom prst="rect">
            <a:avLst/>
          </a:prstGeom>
        </p:spPr>
        <p:txBody>
          <a:bodyPr wrap="square">
            <a:spAutoFit/>
          </a:bodyPr>
          <a:lstStyle/>
          <a:p>
            <a:r>
              <a:rPr lang="fr-FR" dirty="0"/>
              <a:t>Cette 1ère édition n’a rien de facile pour les cyclistes : ils doivent affronter des routes souvent accidentées et boueuses avec des vélos aux mécanismes très simples. La longueur moyenne de chaque étape dépasse les 400 km : les participants sont obligés de rouler toute la nuit. À la fin, seuls 21 coureurs sur les 60 inscrits franchissent la ligne d’arrivée avec à leur tête le vainqueur de l’épreuve, le Français </a:t>
            </a:r>
            <a:r>
              <a:rPr lang="fr-FR" b="1" dirty="0"/>
              <a:t>Maurice Garin </a:t>
            </a:r>
            <a:r>
              <a:rPr lang="fr-FR" dirty="0"/>
              <a:t>surnommé le “petit ramoneur”.</a:t>
            </a:r>
          </a:p>
        </p:txBody>
      </p:sp>
      <p:sp>
        <p:nvSpPr>
          <p:cNvPr id="4" name="Rectangle 3"/>
          <p:cNvSpPr/>
          <p:nvPr/>
        </p:nvSpPr>
        <p:spPr>
          <a:xfrm>
            <a:off x="7278175" y="150042"/>
            <a:ext cx="4583775" cy="1323439"/>
          </a:xfrm>
          <a:prstGeom prst="rect">
            <a:avLst/>
          </a:prstGeom>
        </p:spPr>
        <p:txBody>
          <a:bodyPr wrap="square">
            <a:spAutoFit/>
          </a:bodyPr>
          <a:lstStyle/>
          <a:p>
            <a:r>
              <a:rPr lang="fr-FR" sz="1600" b="1" dirty="0">
                <a:solidFill>
                  <a:srgbClr val="474747"/>
                </a:solidFill>
                <a:latin typeface="Arial" panose="020B0604020202020204" pitchFamily="34" charset="0"/>
              </a:rPr>
              <a:t>Maurice-François Garin, dit Maurice Garin</a:t>
            </a:r>
            <a:r>
              <a:rPr lang="fr-FR" sz="1600" dirty="0">
                <a:solidFill>
                  <a:srgbClr val="474747"/>
                </a:solidFill>
                <a:latin typeface="Arial" panose="020B0604020202020204" pitchFamily="34" charset="0"/>
              </a:rPr>
              <a:t>, né le 3 mars 1871 à </a:t>
            </a:r>
            <a:r>
              <a:rPr lang="fr-FR" sz="1600" dirty="0" err="1">
                <a:solidFill>
                  <a:srgbClr val="474747"/>
                </a:solidFill>
                <a:latin typeface="Arial" panose="020B0604020202020204" pitchFamily="34" charset="0"/>
              </a:rPr>
              <a:t>Arvier</a:t>
            </a:r>
            <a:r>
              <a:rPr lang="fr-FR" sz="1600" dirty="0">
                <a:solidFill>
                  <a:srgbClr val="474747"/>
                </a:solidFill>
                <a:latin typeface="Arial" panose="020B0604020202020204" pitchFamily="34" charset="0"/>
              </a:rPr>
              <a:t>, commune italienne francophone de la Vallée d'Aoste, et mort le 19 février 1957 à Lens, est un cycliste italien, naturalisé français en 1901</a:t>
            </a:r>
            <a:endParaRPr lang="fr-FR" sz="1600" dirty="0"/>
          </a:p>
        </p:txBody>
      </p:sp>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l="11840" t="10460" r="9330" b="13519"/>
          <a:stretch/>
        </p:blipFill>
        <p:spPr>
          <a:xfrm>
            <a:off x="8081950" y="1714500"/>
            <a:ext cx="3780000" cy="4941856"/>
          </a:xfrm>
          <a:prstGeom prst="rect">
            <a:avLst/>
          </a:prstGeom>
        </p:spPr>
      </p:pic>
      <p:pic>
        <p:nvPicPr>
          <p:cNvPr id="1028" name="Picture 4" descr="Maurice Garin - Prvý víťaz Tour de France, ktorého obhajoba je opradená  legendami"/>
          <p:cNvPicPr>
            <a:picLocks noChangeAspect="1" noChangeArrowheads="1"/>
          </p:cNvPicPr>
          <p:nvPr/>
        </p:nvPicPr>
        <p:blipFill rotWithShape="1">
          <a:blip r:embed="rId5">
            <a:extLst>
              <a:ext uri="{28A0092B-C50C-407E-A947-70E740481C1C}">
                <a14:useLocalDpi xmlns:a14="http://schemas.microsoft.com/office/drawing/2010/main" val="0"/>
              </a:ext>
            </a:extLst>
          </a:blip>
          <a:srcRect l="16621" r="19869"/>
          <a:stretch/>
        </p:blipFill>
        <p:spPr bwMode="auto">
          <a:xfrm>
            <a:off x="3272787" y="2938271"/>
            <a:ext cx="3852000" cy="340607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383437" y="220731"/>
            <a:ext cx="3178488" cy="830997"/>
          </a:xfrm>
          <a:prstGeom prst="rect">
            <a:avLst/>
          </a:prstGeom>
          <a:noFill/>
        </p:spPr>
        <p:txBody>
          <a:bodyPr wrap="square" rtlCol="0">
            <a:spAutoFit/>
          </a:bodyPr>
          <a:lstStyle/>
          <a:p>
            <a:r>
              <a:rPr lang="fr-FR" sz="3200" b="1" dirty="0" smtClean="0"/>
              <a:t>         1903</a:t>
            </a:r>
          </a:p>
          <a:p>
            <a:r>
              <a:rPr lang="fr-FR" sz="1600" b="1" dirty="0" smtClean="0"/>
              <a:t>Du 1 Juillet au 19 Juillet : </a:t>
            </a:r>
            <a:r>
              <a:rPr lang="fr-FR" sz="1600" b="1" dirty="0"/>
              <a:t>2 428 km</a:t>
            </a:r>
          </a:p>
        </p:txBody>
      </p:sp>
      <p:sp>
        <p:nvSpPr>
          <p:cNvPr id="8" name="Rectangle 7"/>
          <p:cNvSpPr/>
          <p:nvPr/>
        </p:nvSpPr>
        <p:spPr>
          <a:xfrm>
            <a:off x="3426175" y="1028686"/>
            <a:ext cx="3545225" cy="1754326"/>
          </a:xfrm>
          <a:prstGeom prst="rect">
            <a:avLst/>
          </a:prstGeom>
        </p:spPr>
        <p:txBody>
          <a:bodyPr wrap="square">
            <a:spAutoFit/>
          </a:bodyPr>
          <a:lstStyle/>
          <a:p>
            <a:r>
              <a:rPr lang="fr-FR" b="1" dirty="0"/>
              <a:t>Le peloton</a:t>
            </a:r>
            <a:r>
              <a:rPr lang="fr-FR" dirty="0"/>
              <a:t> 60 partants sur </a:t>
            </a:r>
            <a:r>
              <a:rPr lang="fr-FR" dirty="0" smtClean="0"/>
              <a:t>78  </a:t>
            </a:r>
            <a:r>
              <a:rPr lang="fr-FR" dirty="0"/>
              <a:t>engagés. 21 arrivants</a:t>
            </a:r>
            <a:r>
              <a:rPr lang="fr-FR" dirty="0" smtClean="0"/>
              <a:t>..</a:t>
            </a:r>
          </a:p>
          <a:p>
            <a:r>
              <a:rPr lang="fr-FR" b="1" dirty="0"/>
              <a:t>Classement final</a:t>
            </a:r>
            <a:r>
              <a:rPr lang="fr-FR" dirty="0"/>
              <a:t> : 1 Garin, 2 Pothier, 3 Augereau, 4 Muller, 5 Fischer, 6 </a:t>
            </a:r>
            <a:r>
              <a:rPr lang="fr-FR" dirty="0" err="1"/>
              <a:t>Kerff</a:t>
            </a:r>
            <a:r>
              <a:rPr lang="fr-FR" dirty="0"/>
              <a:t>, 7 Samson, 8 Pasquier, 9 </a:t>
            </a:r>
            <a:r>
              <a:rPr lang="fr-FR" dirty="0" err="1"/>
              <a:t>Beaugendre</a:t>
            </a:r>
            <a:r>
              <a:rPr lang="fr-FR" dirty="0"/>
              <a:t>, 10 </a:t>
            </a:r>
            <a:r>
              <a:rPr lang="fr-FR" dirty="0" err="1"/>
              <a:t>Catteau</a:t>
            </a:r>
            <a:endParaRPr lang="fr-FR" dirty="0"/>
          </a:p>
        </p:txBody>
      </p:sp>
    </p:spTree>
    <p:extLst>
      <p:ext uri="{BB962C8B-B14F-4D97-AF65-F5344CB8AC3E}">
        <p14:creationId xmlns:p14="http://schemas.microsoft.com/office/powerpoint/2010/main" val="4114898152"/>
      </p:ext>
    </p:extLst>
  </p:cSld>
  <p:clrMapOvr>
    <a:masterClrMapping/>
  </p:clrMapOvr>
  <mc:AlternateContent xmlns:mc="http://schemas.openxmlformats.org/markup-compatibility/2006" xmlns:p14="http://schemas.microsoft.com/office/powerpoint/2010/main">
    <mc:Choice Requires="p14">
      <p:transition spd="slow" p14:dur="2000" advTm="32301"/>
    </mc:Choice>
    <mc:Fallback xmlns="">
      <p:transition spd="slow" advTm="3230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429" y="562676"/>
            <a:ext cx="5361905" cy="5733333"/>
          </a:xfrm>
          <a:prstGeom prst="rect">
            <a:avLst/>
          </a:prstGeom>
        </p:spPr>
      </p:pic>
      <p:sp>
        <p:nvSpPr>
          <p:cNvPr id="5" name="Rectangle 4"/>
          <p:cNvSpPr/>
          <p:nvPr/>
        </p:nvSpPr>
        <p:spPr>
          <a:xfrm>
            <a:off x="5836763" y="1859681"/>
            <a:ext cx="6096000" cy="3416320"/>
          </a:xfrm>
          <a:prstGeom prst="rect">
            <a:avLst/>
          </a:prstGeom>
        </p:spPr>
        <p:txBody>
          <a:bodyPr>
            <a:spAutoFit/>
          </a:bodyPr>
          <a:lstStyle/>
          <a:p>
            <a:r>
              <a:rPr lang="fr-FR" b="1" dirty="0">
                <a:solidFill>
                  <a:srgbClr val="000000"/>
                </a:solidFill>
                <a:latin typeface="Roboto" panose="02000000000000000000" pitchFamily="2" charset="0"/>
                <a:hlinkClick r:id="rId5" tooltip="1904 – 2e édition du Tour de France (nouvelle fenêtre)"/>
              </a:rPr>
              <a:t>1904 – 2e édition du Tour de </a:t>
            </a:r>
            <a:r>
              <a:rPr lang="fr-FR" b="1" dirty="0" smtClean="0">
                <a:solidFill>
                  <a:srgbClr val="000000"/>
                </a:solidFill>
                <a:latin typeface="Roboto" panose="02000000000000000000" pitchFamily="2" charset="0"/>
                <a:hlinkClick r:id="rId5" tooltip="1904 – 2e édition du Tour de France (nouvelle fenêtre)"/>
              </a:rPr>
              <a:t>France</a:t>
            </a:r>
          </a:p>
          <a:p>
            <a:endParaRPr lang="fr-FR" b="1" dirty="0">
              <a:solidFill>
                <a:srgbClr val="000000"/>
              </a:solidFill>
              <a:latin typeface="Roboto" panose="02000000000000000000" pitchFamily="2" charset="0"/>
              <a:hlinkClick r:id="rId5" tooltip="1904 – 2e édition du Tour de France (nouvelle fenêtre)"/>
            </a:endParaRPr>
          </a:p>
          <a:p>
            <a:r>
              <a:rPr lang="fr-FR" dirty="0">
                <a:solidFill>
                  <a:srgbClr val="000000"/>
                </a:solidFill>
                <a:latin typeface="roboto" panose="02000000000000000000" pitchFamily="2" charset="0"/>
              </a:rPr>
              <a:t>À tracé similaire, carte similaire, </a:t>
            </a:r>
            <a:r>
              <a:rPr lang="fr-FR" u="sng" dirty="0">
                <a:solidFill>
                  <a:srgbClr val="000000"/>
                </a:solidFill>
                <a:latin typeface="roboto" panose="02000000000000000000" pitchFamily="2" charset="0"/>
                <a:hlinkClick r:id="rId5"/>
              </a:rPr>
              <a:t>disponible dans </a:t>
            </a:r>
            <a:r>
              <a:rPr lang="fr-FR" i="1" u="sng" dirty="0">
                <a:solidFill>
                  <a:srgbClr val="000000"/>
                </a:solidFill>
                <a:latin typeface="roboto" panose="02000000000000000000" pitchFamily="2" charset="0"/>
                <a:hlinkClick r:id="rId5"/>
              </a:rPr>
              <a:t>L’Auto </a:t>
            </a:r>
            <a:r>
              <a:rPr lang="fr-FR" u="sng" dirty="0">
                <a:solidFill>
                  <a:srgbClr val="000000"/>
                </a:solidFill>
                <a:latin typeface="roboto" panose="02000000000000000000" pitchFamily="2" charset="0"/>
                <a:hlinkClick r:id="rId5"/>
              </a:rPr>
              <a:t>le 1 juillet 1904</a:t>
            </a:r>
            <a:r>
              <a:rPr lang="fr-FR" dirty="0">
                <a:solidFill>
                  <a:srgbClr val="000000"/>
                </a:solidFill>
                <a:latin typeface="roboto" panose="02000000000000000000" pitchFamily="2" charset="0"/>
              </a:rPr>
              <a:t>, à la veille du départ. Avec un parcours et un sommet identiques à l’édition précédente, le Tour 1904 a failli connaître le même vainqueur, Maurice Garin. Cependant, quatre mois après la course, il est déclassé, comme 29 autres coureurs, par l'organisateur Henri </a:t>
            </a:r>
            <a:r>
              <a:rPr lang="fr-FR" dirty="0" err="1">
                <a:solidFill>
                  <a:srgbClr val="000000"/>
                </a:solidFill>
                <a:latin typeface="roboto" panose="02000000000000000000" pitchFamily="2" charset="0"/>
              </a:rPr>
              <a:t>Desgrange</a:t>
            </a:r>
            <a:r>
              <a:rPr lang="fr-FR" dirty="0">
                <a:solidFill>
                  <a:srgbClr val="000000"/>
                </a:solidFill>
                <a:latin typeface="roboto" panose="02000000000000000000" pitchFamily="2" charset="0"/>
              </a:rPr>
              <a:t>, au profit du plus jeune vainqueur de l’histoire, le Français Henri Cornet. Motif de la disqualification : ils auraient par moments pris le train ou la voiture à la place de la bicyclette.</a:t>
            </a:r>
            <a:endParaRPr lang="fr-FR" b="0"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437672920"/>
      </p:ext>
    </p:extLst>
  </p:cSld>
  <p:clrMapOvr>
    <a:masterClrMapping/>
  </p:clrMapOvr>
  <mc:AlternateContent xmlns:mc="http://schemas.openxmlformats.org/markup-compatibility/2006" xmlns:p14="http://schemas.microsoft.com/office/powerpoint/2010/main">
    <mc:Choice Requires="p14">
      <p:transition spd="slow" p14:dur="2000" advTm="19543"/>
    </mc:Choice>
    <mc:Fallback xmlns="">
      <p:transition spd="slow" advTm="19543"/>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8607402" y="3966736"/>
            <a:ext cx="3460446" cy="1815882"/>
          </a:xfrm>
          <a:prstGeom prst="rect">
            <a:avLst/>
          </a:prstGeom>
        </p:spPr>
        <p:txBody>
          <a:bodyPr wrap="square">
            <a:spAutoFit/>
          </a:bodyPr>
          <a:lstStyle/>
          <a:p>
            <a:r>
              <a:rPr lang="fr-FR" sz="1600" b="1" dirty="0">
                <a:solidFill>
                  <a:srgbClr val="474747"/>
                </a:solidFill>
                <a:latin typeface="Arial" panose="020B0604020202020204" pitchFamily="34" charset="0"/>
              </a:rPr>
              <a:t>Henri Auguste François David dit Henri </a:t>
            </a:r>
            <a:r>
              <a:rPr lang="fr-FR" sz="1600" b="1" dirty="0" err="1">
                <a:solidFill>
                  <a:srgbClr val="474747"/>
                </a:solidFill>
                <a:latin typeface="Arial" panose="020B0604020202020204" pitchFamily="34" charset="0"/>
              </a:rPr>
              <a:t>Jardry</a:t>
            </a:r>
            <a:r>
              <a:rPr lang="fr-FR" sz="1600" b="1" dirty="0">
                <a:solidFill>
                  <a:srgbClr val="474747"/>
                </a:solidFill>
                <a:latin typeface="Arial" panose="020B0604020202020204" pitchFamily="34" charset="0"/>
              </a:rPr>
              <a:t>, puis Henri Cornet</a:t>
            </a:r>
            <a:r>
              <a:rPr lang="fr-FR" sz="1600" dirty="0">
                <a:solidFill>
                  <a:srgbClr val="474747"/>
                </a:solidFill>
                <a:latin typeface="Arial" panose="020B0604020202020204" pitchFamily="34" charset="0"/>
              </a:rPr>
              <a:t>, né le 4 août 1884 à Desvres et mort le 18 mars 1941 à </a:t>
            </a:r>
            <a:r>
              <a:rPr lang="fr-FR" sz="1600" dirty="0" err="1">
                <a:solidFill>
                  <a:srgbClr val="474747"/>
                </a:solidFill>
                <a:latin typeface="Arial" panose="020B0604020202020204" pitchFamily="34" charset="0"/>
              </a:rPr>
              <a:t>Prunay</a:t>
            </a:r>
            <a:r>
              <a:rPr lang="fr-FR" sz="1600" dirty="0">
                <a:solidFill>
                  <a:srgbClr val="474747"/>
                </a:solidFill>
                <a:latin typeface="Arial" panose="020B0604020202020204" pitchFamily="34" charset="0"/>
              </a:rPr>
              <a:t>-le-</a:t>
            </a:r>
            <a:r>
              <a:rPr lang="fr-FR" sz="1600" dirty="0" err="1">
                <a:solidFill>
                  <a:srgbClr val="474747"/>
                </a:solidFill>
                <a:latin typeface="Arial" panose="020B0604020202020204" pitchFamily="34" charset="0"/>
              </a:rPr>
              <a:t>Gillon</a:t>
            </a:r>
            <a:r>
              <a:rPr lang="fr-FR" sz="1600" dirty="0">
                <a:solidFill>
                  <a:srgbClr val="474747"/>
                </a:solidFill>
                <a:latin typeface="Arial" panose="020B0604020202020204" pitchFamily="34" charset="0"/>
              </a:rPr>
              <a:t>, est un cycliste français. Il est le plus jeune vainqueur du Tour de France, qu'il remporte à 19 ans en 1904</a:t>
            </a:r>
            <a:endParaRPr lang="fr-FR" sz="1600" dirty="0"/>
          </a:p>
        </p:txBody>
      </p:sp>
      <p:sp>
        <p:nvSpPr>
          <p:cNvPr id="4" name="ZoneTexte 3"/>
          <p:cNvSpPr txBox="1"/>
          <p:nvPr/>
        </p:nvSpPr>
        <p:spPr>
          <a:xfrm>
            <a:off x="1196954" y="190248"/>
            <a:ext cx="1092200" cy="584775"/>
          </a:xfrm>
          <a:prstGeom prst="rect">
            <a:avLst/>
          </a:prstGeom>
          <a:noFill/>
        </p:spPr>
        <p:txBody>
          <a:bodyPr wrap="square" rtlCol="0">
            <a:spAutoFit/>
          </a:bodyPr>
          <a:lstStyle/>
          <a:p>
            <a:r>
              <a:rPr lang="fr-FR" sz="3200" b="1" dirty="0" smtClean="0"/>
              <a:t>1904</a:t>
            </a:r>
            <a:endParaRPr lang="fr-FR" sz="3200" b="1" dirty="0"/>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48" y="965270"/>
            <a:ext cx="3132000" cy="5772705"/>
          </a:xfrm>
          <a:prstGeom prst="rect">
            <a:avLst/>
          </a:prstGeom>
          <a:ln>
            <a:noFill/>
          </a:ln>
          <a:effectLst>
            <a:softEdge rad="112500"/>
          </a:effectLst>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2000" y="3289269"/>
            <a:ext cx="2381250" cy="3467100"/>
          </a:xfrm>
          <a:prstGeom prst="rect">
            <a:avLst/>
          </a:prstGeom>
        </p:spPr>
      </p:pic>
      <p:pic>
        <p:nvPicPr>
          <p:cNvPr id="2052" name="Picture 4" descr="https://upload.wikimedia.org/wikipedia/commons/thumb/9/9a/Henri_Cornet_1905-06.jpg/220px-Henri_Cornet_1905-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1696" y="3249245"/>
            <a:ext cx="2340000" cy="34887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486107" y="59189"/>
            <a:ext cx="8705893" cy="3416320"/>
          </a:xfrm>
          <a:prstGeom prst="rect">
            <a:avLst/>
          </a:prstGeom>
        </p:spPr>
        <p:txBody>
          <a:bodyPr wrap="square">
            <a:spAutoFit/>
          </a:bodyPr>
          <a:lstStyle/>
          <a:p>
            <a:r>
              <a:rPr lang="fr-FR" b="1" dirty="0"/>
              <a:t>Le peloton</a:t>
            </a:r>
            <a:r>
              <a:rPr lang="fr-FR" dirty="0"/>
              <a:t> : 88 partants - 27 </a:t>
            </a:r>
            <a:r>
              <a:rPr lang="fr-FR" dirty="0" smtClean="0"/>
              <a:t>arrivants</a:t>
            </a:r>
          </a:p>
          <a:p>
            <a:r>
              <a:rPr lang="fr-FR" b="1" dirty="0"/>
              <a:t>Classement final</a:t>
            </a:r>
            <a:r>
              <a:rPr lang="fr-FR" dirty="0"/>
              <a:t> : 1 Cornet, 2 </a:t>
            </a:r>
            <a:r>
              <a:rPr lang="fr-FR" dirty="0" err="1"/>
              <a:t>Dortignacq</a:t>
            </a:r>
            <a:r>
              <a:rPr lang="fr-FR" dirty="0"/>
              <a:t>, 3 </a:t>
            </a:r>
            <a:r>
              <a:rPr lang="fr-FR" dirty="0" err="1"/>
              <a:t>Catteau</a:t>
            </a:r>
            <a:r>
              <a:rPr lang="fr-FR" dirty="0"/>
              <a:t>, 4 </a:t>
            </a:r>
            <a:r>
              <a:rPr lang="fr-FR" dirty="0" err="1"/>
              <a:t>Dargassies</a:t>
            </a:r>
            <a:r>
              <a:rPr lang="fr-FR" dirty="0"/>
              <a:t>, 5 </a:t>
            </a:r>
            <a:r>
              <a:rPr lang="fr-FR" dirty="0" err="1"/>
              <a:t>Maitron</a:t>
            </a:r>
            <a:r>
              <a:rPr lang="fr-FR" dirty="0"/>
              <a:t>, 6 </a:t>
            </a:r>
            <a:r>
              <a:rPr lang="fr-FR" dirty="0" err="1" smtClean="0"/>
              <a:t>Daumain</a:t>
            </a:r>
            <a:r>
              <a:rPr lang="fr-FR" dirty="0"/>
              <a:t> 7 </a:t>
            </a:r>
            <a:r>
              <a:rPr lang="fr-FR" dirty="0" err="1"/>
              <a:t>Colsaet</a:t>
            </a:r>
            <a:r>
              <a:rPr lang="fr-FR" dirty="0"/>
              <a:t>, 8 Colas, 9 </a:t>
            </a:r>
            <a:r>
              <a:rPr lang="fr-FR" dirty="0" err="1"/>
              <a:t>Saget</a:t>
            </a:r>
            <a:r>
              <a:rPr lang="fr-FR" dirty="0"/>
              <a:t>, 10 </a:t>
            </a:r>
            <a:r>
              <a:rPr lang="fr-FR" dirty="0" err="1"/>
              <a:t>Drioul</a:t>
            </a:r>
            <a:r>
              <a:rPr lang="fr-FR" dirty="0"/>
              <a:t>.</a:t>
            </a:r>
            <a:endParaRPr lang="fr-FR" dirty="0" smtClean="0"/>
          </a:p>
          <a:p>
            <a:r>
              <a:rPr lang="fr-FR" b="1" dirty="0"/>
              <a:t>L’événement</a:t>
            </a:r>
            <a:r>
              <a:rPr lang="fr-FR" dirty="0"/>
              <a:t> : manifestations et barricades sur le parcours. Agressions contre les coureurs et le service d’ordre dans le col de la République et à Nîmes. Irrégularités multiples. Henri </a:t>
            </a:r>
            <a:r>
              <a:rPr lang="fr-FR" dirty="0" err="1"/>
              <a:t>Desgrange</a:t>
            </a:r>
            <a:r>
              <a:rPr lang="fr-FR" dirty="0"/>
              <a:t> envisage de renoncer à l’organisation de l’</a:t>
            </a:r>
            <a:r>
              <a:rPr lang="fr-FR" dirty="0" err="1"/>
              <a:t>épreuve.Victoire</a:t>
            </a:r>
            <a:r>
              <a:rPr lang="fr-FR" dirty="0"/>
              <a:t> éphémère de Maurice Garin. Le 30 novembre, la Commission Technique de l’Union Vélocipédique de France (UVF) disqualifie plusieurs coureurs dont les quatre premiers, Maurice Garin, Pothier, César Garin et </a:t>
            </a:r>
            <a:r>
              <a:rPr lang="fr-FR" dirty="0" err="1"/>
              <a:t>Aucouturier</a:t>
            </a:r>
            <a:r>
              <a:rPr lang="fr-FR" dirty="0"/>
              <a:t> pour « violation des règlements ». Victoire sur le tapis vert de Henri Cornet, initialement cinquième (sous le titre : « 1904. Ce Tour de France qui faillit être le dernier », l</a:t>
            </a:r>
            <a:endParaRPr lang="fr-FR" dirty="0" smtClean="0"/>
          </a:p>
          <a:p>
            <a:endParaRPr lang="fr-FR" dirty="0"/>
          </a:p>
        </p:txBody>
      </p:sp>
      <p:sp>
        <p:nvSpPr>
          <p:cNvPr id="8" name="ZoneTexte 7"/>
          <p:cNvSpPr txBox="1"/>
          <p:nvPr/>
        </p:nvSpPr>
        <p:spPr>
          <a:xfrm>
            <a:off x="184848" y="659893"/>
            <a:ext cx="3071654" cy="338554"/>
          </a:xfrm>
          <a:prstGeom prst="rect">
            <a:avLst/>
          </a:prstGeom>
          <a:noFill/>
        </p:spPr>
        <p:txBody>
          <a:bodyPr wrap="square" rtlCol="0">
            <a:spAutoFit/>
          </a:bodyPr>
          <a:lstStyle/>
          <a:p>
            <a:r>
              <a:rPr lang="fr-FR" sz="1600" b="1" dirty="0" smtClean="0"/>
              <a:t>Du 2 Juillet au 24 Juillet: </a:t>
            </a:r>
            <a:r>
              <a:rPr lang="fr-FR" sz="1600" b="1" dirty="0"/>
              <a:t>2 428 km</a:t>
            </a:r>
          </a:p>
        </p:txBody>
      </p:sp>
    </p:spTree>
    <p:extLst>
      <p:ext uri="{BB962C8B-B14F-4D97-AF65-F5344CB8AC3E}">
        <p14:creationId xmlns:p14="http://schemas.microsoft.com/office/powerpoint/2010/main" val="821770971"/>
      </p:ext>
    </p:extLst>
  </p:cSld>
  <p:clrMapOvr>
    <a:masterClrMapping/>
  </p:clrMapOvr>
  <mc:AlternateContent xmlns:mc="http://schemas.openxmlformats.org/markup-compatibility/2006" xmlns:p14="http://schemas.microsoft.com/office/powerpoint/2010/main">
    <mc:Choice Requires="p14">
      <p:transition spd="slow" p14:dur="2000" advTm="27496"/>
    </mc:Choice>
    <mc:Fallback xmlns="">
      <p:transition spd="slow" advTm="2749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6426200" y="1444184"/>
            <a:ext cx="5461000" cy="3970318"/>
          </a:xfrm>
          <a:prstGeom prst="rect">
            <a:avLst/>
          </a:prstGeom>
        </p:spPr>
        <p:txBody>
          <a:bodyPr wrap="square">
            <a:spAutoFit/>
          </a:bodyPr>
          <a:lstStyle/>
          <a:p>
            <a:r>
              <a:rPr lang="fr-FR" b="1" dirty="0">
                <a:solidFill>
                  <a:srgbClr val="000000"/>
                </a:solidFill>
                <a:latin typeface="Roboto" panose="02000000000000000000" pitchFamily="2" charset="0"/>
                <a:hlinkClick r:id="rId4"/>
              </a:rPr>
              <a:t>1905 - 3e édition du Tour de </a:t>
            </a:r>
            <a:r>
              <a:rPr lang="fr-FR" b="1" dirty="0" smtClean="0">
                <a:solidFill>
                  <a:srgbClr val="000000"/>
                </a:solidFill>
                <a:latin typeface="Roboto" panose="02000000000000000000" pitchFamily="2" charset="0"/>
                <a:hlinkClick r:id="rId4"/>
              </a:rPr>
              <a:t>France</a:t>
            </a:r>
          </a:p>
          <a:p>
            <a:endParaRPr lang="fr-FR" b="1" dirty="0">
              <a:solidFill>
                <a:srgbClr val="000000"/>
              </a:solidFill>
              <a:latin typeface="Roboto" panose="02000000000000000000" pitchFamily="2" charset="0"/>
              <a:hlinkClick r:id="rId4"/>
            </a:endParaRPr>
          </a:p>
          <a:p>
            <a:r>
              <a:rPr lang="fr-FR" dirty="0">
                <a:solidFill>
                  <a:srgbClr val="000000"/>
                </a:solidFill>
                <a:latin typeface="roboto" panose="02000000000000000000" pitchFamily="2" charset="0"/>
              </a:rPr>
              <a:t>Le Tour de France a failli ne pas survivre à la triche massive de l’année précédente. </a:t>
            </a:r>
            <a:r>
              <a:rPr lang="fr-FR" dirty="0" err="1">
                <a:solidFill>
                  <a:srgbClr val="000000"/>
                </a:solidFill>
                <a:latin typeface="roboto" panose="02000000000000000000" pitchFamily="2" charset="0"/>
              </a:rPr>
              <a:t>Desgrange</a:t>
            </a:r>
            <a:r>
              <a:rPr lang="fr-FR" dirty="0">
                <a:solidFill>
                  <a:srgbClr val="000000"/>
                </a:solidFill>
                <a:latin typeface="roboto" panose="02000000000000000000" pitchFamily="2" charset="0"/>
              </a:rPr>
              <a:t> revoit le règlement et la victoire se décide via un barème de points et non plus par le temps. Le Français Louis </a:t>
            </a:r>
            <a:r>
              <a:rPr lang="fr-FR" dirty="0" err="1">
                <a:solidFill>
                  <a:srgbClr val="000000"/>
                </a:solidFill>
                <a:latin typeface="roboto" panose="02000000000000000000" pitchFamily="2" charset="0"/>
              </a:rPr>
              <a:t>Trousselier</a:t>
            </a:r>
            <a:r>
              <a:rPr lang="fr-FR" dirty="0">
                <a:solidFill>
                  <a:srgbClr val="000000"/>
                </a:solidFill>
                <a:latin typeface="roboto" panose="02000000000000000000" pitchFamily="2" charset="0"/>
              </a:rPr>
              <a:t> s’impose. L’itinéraire de cette édition longue de 3021 km – dont il n’y a pas trace de représentation cartographique dans les fonds de </a:t>
            </a:r>
            <a:r>
              <a:rPr lang="fr-FR" dirty="0" err="1">
                <a:solidFill>
                  <a:srgbClr val="000000"/>
                </a:solidFill>
                <a:latin typeface="roboto" panose="02000000000000000000" pitchFamily="2" charset="0"/>
              </a:rPr>
              <a:t>Gallica</a:t>
            </a:r>
            <a:r>
              <a:rPr lang="fr-FR" dirty="0">
                <a:solidFill>
                  <a:srgbClr val="000000"/>
                </a:solidFill>
                <a:latin typeface="roboto" panose="02000000000000000000" pitchFamily="2" charset="0"/>
              </a:rPr>
              <a:t> – est revu. Sont introduits deux cols, les plus durs de cette édition et des quatre suivantes : le ballon d’Alsace (1178 m), à la déclivité plus forte que le col de la République, et le col de Bayard (Hautes-Alpes), encore plus haut (1246 m).</a:t>
            </a:r>
            <a:endParaRPr lang="fr-FR" b="0" i="0" dirty="0">
              <a:solidFill>
                <a:srgbClr val="000000"/>
              </a:solidFill>
              <a:effectLst/>
              <a:latin typeface="roboto" panose="02000000000000000000" pitchFamily="2" charset="0"/>
            </a:endParaRPr>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749" y="641454"/>
            <a:ext cx="5724000" cy="5575777"/>
          </a:xfrm>
          <a:prstGeom prst="rect">
            <a:avLst/>
          </a:prstGeom>
        </p:spPr>
      </p:pic>
    </p:spTree>
    <p:extLst>
      <p:ext uri="{BB962C8B-B14F-4D97-AF65-F5344CB8AC3E}">
        <p14:creationId xmlns:p14="http://schemas.microsoft.com/office/powerpoint/2010/main" val="3139642338"/>
      </p:ext>
    </p:extLst>
  </p:cSld>
  <p:clrMapOvr>
    <a:masterClrMapping/>
  </p:clrMapOvr>
  <mc:AlternateContent xmlns:mc="http://schemas.openxmlformats.org/markup-compatibility/2006" xmlns:p14="http://schemas.microsoft.com/office/powerpoint/2010/main">
    <mc:Choice Requires="p14">
      <p:transition spd="slow" p14:dur="2000" advTm="25995"/>
    </mc:Choice>
    <mc:Fallback xmlns="">
      <p:transition spd="slow" advTm="25995"/>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204000" cy="6858686"/>
          </a:xfrm>
          <a:prstGeom prst="rect">
            <a:avLst/>
          </a:prstGeom>
        </p:spPr>
      </p:pic>
      <p:sp>
        <p:nvSpPr>
          <p:cNvPr id="3" name="Rectangle 2"/>
          <p:cNvSpPr/>
          <p:nvPr/>
        </p:nvSpPr>
        <p:spPr>
          <a:xfrm>
            <a:off x="7810500" y="4301758"/>
            <a:ext cx="4203700" cy="1569660"/>
          </a:xfrm>
          <a:prstGeom prst="rect">
            <a:avLst/>
          </a:prstGeom>
        </p:spPr>
        <p:txBody>
          <a:bodyPr wrap="square">
            <a:spAutoFit/>
          </a:bodyPr>
          <a:lstStyle/>
          <a:p>
            <a:r>
              <a:rPr lang="fr-FR" sz="1600" b="1" dirty="0">
                <a:solidFill>
                  <a:srgbClr val="474747"/>
                </a:solidFill>
                <a:latin typeface="Arial" panose="020B0604020202020204" pitchFamily="34" charset="0"/>
              </a:rPr>
              <a:t>Louis </a:t>
            </a:r>
            <a:r>
              <a:rPr lang="fr-FR" sz="1600" b="1" dirty="0" err="1">
                <a:solidFill>
                  <a:srgbClr val="474747"/>
                </a:solidFill>
                <a:latin typeface="Arial" panose="020B0604020202020204" pitchFamily="34" charset="0"/>
              </a:rPr>
              <a:t>Trousselier</a:t>
            </a:r>
            <a:r>
              <a:rPr lang="fr-FR" sz="1600" b="1" dirty="0">
                <a:solidFill>
                  <a:srgbClr val="474747"/>
                </a:solidFill>
                <a:latin typeface="Arial" panose="020B0604020202020204" pitchFamily="34" charset="0"/>
              </a:rPr>
              <a:t>, </a:t>
            </a:r>
            <a:r>
              <a:rPr lang="fr-FR" sz="1600" dirty="0">
                <a:solidFill>
                  <a:srgbClr val="474747"/>
                </a:solidFill>
                <a:latin typeface="Arial" panose="020B0604020202020204" pitchFamily="34" charset="0"/>
              </a:rPr>
              <a:t>né le 29 juin 1881 à Paris et mort le 24 avril 1939 dans la même ville, est un cycliste français. Professionnel entre 1901 et 1914, il a notamment remporté le Tour de France 1905 et terminé troisième de cette épreuve l'année suivante</a:t>
            </a:r>
            <a:endParaRPr lang="fr-FR" sz="1600" dirty="0"/>
          </a:p>
        </p:txBody>
      </p:sp>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12975" t="3888" b="4629"/>
          <a:stretch/>
        </p:blipFill>
        <p:spPr>
          <a:xfrm>
            <a:off x="239400" y="1171842"/>
            <a:ext cx="3636000" cy="5497764"/>
          </a:xfrm>
          <a:prstGeom prst="rect">
            <a:avLst/>
          </a:prstGeom>
        </p:spPr>
      </p:pic>
      <p:sp>
        <p:nvSpPr>
          <p:cNvPr id="5" name="ZoneTexte 4"/>
          <p:cNvSpPr txBox="1"/>
          <p:nvPr/>
        </p:nvSpPr>
        <p:spPr>
          <a:xfrm>
            <a:off x="1473200" y="186958"/>
            <a:ext cx="1168400" cy="584775"/>
          </a:xfrm>
          <a:prstGeom prst="rect">
            <a:avLst/>
          </a:prstGeom>
          <a:noFill/>
        </p:spPr>
        <p:txBody>
          <a:bodyPr wrap="square" rtlCol="0">
            <a:spAutoFit/>
          </a:bodyPr>
          <a:lstStyle/>
          <a:p>
            <a:r>
              <a:rPr lang="fr-FR" sz="3200" b="1" dirty="0" smtClean="0"/>
              <a:t>1905</a:t>
            </a:r>
            <a:endParaRPr lang="fr-FR" sz="3200" b="1" dirty="0"/>
          </a:p>
        </p:txBody>
      </p:sp>
      <p:pic>
        <p:nvPicPr>
          <p:cNvPr id="3074" name="Picture 2" descr="Louis Trousselier — Wikipé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7112" y="3429343"/>
            <a:ext cx="2009775" cy="29813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28757" y="402401"/>
            <a:ext cx="3756285" cy="369332"/>
          </a:xfrm>
          <a:prstGeom prst="rect">
            <a:avLst/>
          </a:prstGeom>
        </p:spPr>
        <p:txBody>
          <a:bodyPr wrap="none">
            <a:spAutoFit/>
          </a:bodyPr>
          <a:lstStyle/>
          <a:p>
            <a:r>
              <a:rPr lang="fr-FR" b="1" dirty="0"/>
              <a:t>Le peloton</a:t>
            </a:r>
            <a:r>
              <a:rPr lang="fr-FR" dirty="0"/>
              <a:t> : 60 partants - 24 arrivants</a:t>
            </a:r>
            <a:r>
              <a:rPr lang="fr-FR" dirty="0" smtClean="0"/>
              <a:t>.</a:t>
            </a:r>
            <a:endParaRPr lang="fr-FR" dirty="0"/>
          </a:p>
        </p:txBody>
      </p:sp>
      <p:sp>
        <p:nvSpPr>
          <p:cNvPr id="7" name="Rectangle 6"/>
          <p:cNvSpPr/>
          <p:nvPr/>
        </p:nvSpPr>
        <p:spPr>
          <a:xfrm>
            <a:off x="5328757" y="794730"/>
            <a:ext cx="6096000" cy="923330"/>
          </a:xfrm>
          <a:prstGeom prst="rect">
            <a:avLst/>
          </a:prstGeom>
        </p:spPr>
        <p:txBody>
          <a:bodyPr wrap="square">
            <a:spAutoFit/>
          </a:bodyPr>
          <a:lstStyle/>
          <a:p>
            <a:r>
              <a:rPr lang="fr-FR" b="1" dirty="0"/>
              <a:t>Classement final</a:t>
            </a:r>
            <a:r>
              <a:rPr lang="fr-FR" dirty="0"/>
              <a:t> : 1 </a:t>
            </a:r>
            <a:r>
              <a:rPr lang="fr-FR" dirty="0" err="1"/>
              <a:t>Trousselier</a:t>
            </a:r>
            <a:r>
              <a:rPr lang="fr-FR" dirty="0"/>
              <a:t>, 2 </a:t>
            </a:r>
            <a:r>
              <a:rPr lang="fr-FR" dirty="0" err="1"/>
              <a:t>Aucouturier</a:t>
            </a:r>
            <a:r>
              <a:rPr lang="fr-FR" dirty="0"/>
              <a:t>, 3 </a:t>
            </a:r>
            <a:r>
              <a:rPr lang="fr-FR" dirty="0" err="1"/>
              <a:t>Dortignacq</a:t>
            </a:r>
            <a:r>
              <a:rPr lang="fr-FR" dirty="0"/>
              <a:t>, 4 E. Georget, 5 Petit-Breton, 6 </a:t>
            </a:r>
            <a:r>
              <a:rPr lang="fr-FR" dirty="0" err="1"/>
              <a:t>Ringeval</a:t>
            </a:r>
            <a:r>
              <a:rPr lang="fr-FR" dirty="0"/>
              <a:t>, 7 Chauvet, 8 </a:t>
            </a:r>
            <a:r>
              <a:rPr lang="fr-FR" dirty="0" err="1"/>
              <a:t>Pautrat</a:t>
            </a:r>
            <a:r>
              <a:rPr lang="fr-FR" dirty="0"/>
              <a:t>, 9 </a:t>
            </a:r>
            <a:r>
              <a:rPr lang="fr-FR" dirty="0" err="1"/>
              <a:t>Gabory</a:t>
            </a:r>
            <a:r>
              <a:rPr lang="fr-FR" dirty="0"/>
              <a:t>, 10 </a:t>
            </a:r>
            <a:r>
              <a:rPr lang="fr-FR" dirty="0" err="1"/>
              <a:t>Maitron</a:t>
            </a:r>
            <a:r>
              <a:rPr lang="fr-FR" dirty="0"/>
              <a:t>.</a:t>
            </a:r>
          </a:p>
        </p:txBody>
      </p:sp>
      <p:sp>
        <p:nvSpPr>
          <p:cNvPr id="8" name="Rectangle 7"/>
          <p:cNvSpPr/>
          <p:nvPr/>
        </p:nvSpPr>
        <p:spPr>
          <a:xfrm>
            <a:off x="5328757" y="1689214"/>
            <a:ext cx="6096000" cy="923330"/>
          </a:xfrm>
          <a:prstGeom prst="rect">
            <a:avLst/>
          </a:prstGeom>
        </p:spPr>
        <p:txBody>
          <a:bodyPr>
            <a:spAutoFit/>
          </a:bodyPr>
          <a:lstStyle/>
          <a:p>
            <a:r>
              <a:rPr lang="fr-FR" b="1" dirty="0"/>
              <a:t>L’événement</a:t>
            </a:r>
            <a:r>
              <a:rPr lang="fr-FR" dirty="0"/>
              <a:t> : nouveaux actes de sabotage. Des manifestants sèment des clous sur le parcours. Tous les coureurs sont victimes de crevaisons au cours de la première étape.</a:t>
            </a:r>
          </a:p>
        </p:txBody>
      </p:sp>
      <p:sp>
        <p:nvSpPr>
          <p:cNvPr id="9" name="ZoneTexte 8"/>
          <p:cNvSpPr txBox="1"/>
          <p:nvPr/>
        </p:nvSpPr>
        <p:spPr>
          <a:xfrm>
            <a:off x="461279" y="771733"/>
            <a:ext cx="3523900" cy="338554"/>
          </a:xfrm>
          <a:prstGeom prst="rect">
            <a:avLst/>
          </a:prstGeom>
          <a:noFill/>
        </p:spPr>
        <p:txBody>
          <a:bodyPr wrap="square" rtlCol="0">
            <a:spAutoFit/>
          </a:bodyPr>
          <a:lstStyle/>
          <a:p>
            <a:r>
              <a:rPr lang="fr-FR" sz="1600" b="1" dirty="0" smtClean="0"/>
              <a:t>Du 9 Juillet au </a:t>
            </a:r>
            <a:r>
              <a:rPr lang="fr-FR" sz="1600" b="1" dirty="0"/>
              <a:t>30 Juillet </a:t>
            </a:r>
            <a:r>
              <a:rPr lang="fr-FR" sz="1600" b="1" dirty="0" smtClean="0"/>
              <a:t>: 2 </a:t>
            </a:r>
            <a:r>
              <a:rPr lang="fr-FR" sz="1600" b="1" dirty="0"/>
              <a:t>994 km</a:t>
            </a:r>
          </a:p>
        </p:txBody>
      </p:sp>
    </p:spTree>
    <p:extLst>
      <p:ext uri="{BB962C8B-B14F-4D97-AF65-F5344CB8AC3E}">
        <p14:creationId xmlns:p14="http://schemas.microsoft.com/office/powerpoint/2010/main" val="3522816248"/>
      </p:ext>
    </p:extLst>
  </p:cSld>
  <p:clrMapOvr>
    <a:masterClrMapping/>
  </p:clrMapOvr>
  <mc:AlternateContent xmlns:mc="http://schemas.openxmlformats.org/markup-compatibility/2006" xmlns:p14="http://schemas.microsoft.com/office/powerpoint/2010/main">
    <mc:Choice Requires="p14">
      <p:transition spd="slow" p14:dur="2000" advTm="21936"/>
    </mc:Choice>
    <mc:Fallback xmlns="">
      <p:transition spd="slow" advTm="21936"/>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691</TotalTime>
  <Words>8815</Words>
  <Application>Microsoft Office PowerPoint</Application>
  <PresentationFormat>Grand écran</PresentationFormat>
  <Paragraphs>245</Paragraphs>
  <Slides>47</Slides>
  <Notes>0</Notes>
  <HiddenSlides>0</HiddenSlides>
  <MMClips>1</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47</vt:i4>
      </vt:variant>
    </vt:vector>
  </HeadingPairs>
  <TitlesOfParts>
    <vt:vector size="62" baseType="lpstr">
      <vt:lpstr>Arial</vt:lpstr>
      <vt:lpstr>Arial, Helvetica, sans-serif</vt:lpstr>
      <vt:lpstr>Calibri</vt:lpstr>
      <vt:lpstr>Calibri Light</vt:lpstr>
      <vt:lpstr>Freestyle Script</vt:lpstr>
      <vt:lpstr>Georgia</vt:lpstr>
      <vt:lpstr>Google Sans</vt:lpstr>
      <vt:lpstr>Libre Baskerville</vt:lpstr>
      <vt:lpstr>Lora</vt:lpstr>
      <vt:lpstr>Montserrat</vt:lpstr>
      <vt:lpstr>roboto</vt:lpstr>
      <vt:lpstr>roboto</vt:lpstr>
      <vt:lpstr>Rubik</vt:lpstr>
      <vt:lpstr>var(--font-lora)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Admin</dc:creator>
  <cp:lastModifiedBy>Admin</cp:lastModifiedBy>
  <cp:revision>21</cp:revision>
  <dcterms:created xsi:type="dcterms:W3CDTF">2025-02-12T19:42:07Z</dcterms:created>
  <dcterms:modified xsi:type="dcterms:W3CDTF">2025-02-14T11:51:06Z</dcterms:modified>
</cp:coreProperties>
</file>