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81F3D6-2E41-4A4C-87DE-A19498BDEBFA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DD6C7-392C-40C7-B371-D7E5A7470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957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DD6C7-392C-40C7-B371-D7E5A74701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483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01B9B-1EB4-D3AA-860D-2EAB07148A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D46B77-E657-1884-73DB-B5C0417E1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B50DD9-3953-66FA-F199-48331EDC0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63D6FA-E771-F312-6635-BE49A9FC3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CA02E3-5FC2-9A59-3C50-822CD16A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60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FFAED2-4D83-D89D-5BC2-5233DE7D0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C92648-A557-DADA-8B1E-C14988D65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B5B16A-4EFC-89E5-34FB-8A0D30DFA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A43F5A-4ECC-891F-39D4-B72E235A8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65C665-892D-0F2F-E863-9C0318F39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73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1E97B6-A564-9E60-D9B2-977C1DBE4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BA7AE6-C22D-5650-5588-E89424176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2798B9-8E7F-A1FD-31F3-2846205E0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95288B-F50F-23A8-2A46-D67C025AA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33BD03-F9F4-EED3-1279-704BECD8E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07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923CD-2438-24BA-8B7B-C30B85C89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6950B6-E3BE-B449-F053-06FAF95C95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C6911D-3223-609C-20E8-5E3455B05D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F59BDE-096C-F4B7-3A8E-071C018A1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F1BCA9-4FCC-174D-A501-82BA18B73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60D6D5-F905-F964-AEEF-2891AA94F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19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E84D3-B46B-DBD6-ED35-F0B1B0041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05BBE2-C66A-E73F-EC06-7607BA5B6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26877B-E8AA-7A17-47E3-5E484D310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77F9F75-A21F-EA12-C23F-C7DFFCCFF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A967B60-535C-156A-30FC-34EB49D6BF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0E962FC-D04F-D0DE-2F00-02C59E1B6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E3D896D-8DD2-93B4-7D16-3661295E6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C750E2A-BE95-63D7-909C-83A4B5FFB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22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DCBB2B-332E-D52F-8688-76541DB65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EFAC1AD-DD00-0ADB-C2F4-2005D3FFF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FAB10F2-A1A8-4957-957C-ABD9AE945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E814607-BEE0-D8C0-D375-1D4F3146E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29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8B14A3-23E5-DBCE-A462-2E9BF989E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3A50C40-8704-1DB5-F331-10C197505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9AE6FBF-DD08-24C4-E185-09B7009E7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26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42D81D-A065-DA7C-3427-835A1533D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84F913-50DC-358B-ED4F-E307C4BAB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CD98B2D-9036-C1C1-DAA7-B1FD3056C5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2E2D19-7750-CC15-6DA6-D76AA312A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730FF58-97AB-4F3C-1B63-C0228028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BFBD46-3524-1AB3-A8A5-9813FA1A3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72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24F39-640E-8B0F-5E14-F644F0A9D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AA1734A-762F-4E59-A1CA-098D32A056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C729AD-1038-6CB1-67E0-34F2B8E07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E11E7D-BD9E-9724-D1BA-33D06CBF0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8621C7-9AAF-15FB-8F1D-A0D806C80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B8510D-B60C-4E63-BB25-892D12E40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54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D36632-2E2E-7502-0BCF-B132903D3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FC7470E-11D7-4FA6-1A45-2392DA8661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E6094C-AD22-B62C-9E35-4CD78535D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3B61-263A-2D67-B292-CCDBB7410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77F20A-5233-BF8E-A519-D3EB5104F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00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8773785-A0DD-48D8-5A97-31E99FDCBF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DDF6A66-B4CA-CBCA-C9A1-1CE9DE0E6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66D105-64E0-5626-F2C4-F2B6F13C5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F1322C-12AC-C81B-0EC8-1A4AAF459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768310-BF73-5777-0E9C-F3C7149AC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22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BAD246B-F4C4-B8C1-35F7-738D86888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6B82EAD-7A46-7ECE-4CAC-6D3DEC37B1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E8037C-5253-2914-9C27-ADC9D2B84D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8E46AE-1F71-4771-8460-2A0FC77C7F70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0325FE-E236-C74F-E434-793BF8103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D8F2E4-4679-1DB0-137D-A5C9613409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5C79A4-BDBF-4FA4-9AF6-3AEA0468A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335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ortrait&#10;&#10;Le contenu généré par l’IA peut être incorrect.">
            <a:extLst>
              <a:ext uri="{FF2B5EF4-FFF2-40B4-BE49-F238E27FC236}">
                <a16:creationId xmlns:a16="http://schemas.microsoft.com/office/drawing/2014/main" id="{292589C5-0A75-005B-C9F8-A57C42CB1D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4752" y="279000"/>
            <a:ext cx="4928807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398FB6-08F5-ED69-EFBE-6239609C6AE7}"/>
              </a:ext>
            </a:extLst>
          </p:cNvPr>
          <p:cNvSpPr txBox="1"/>
          <p:nvPr/>
        </p:nvSpPr>
        <p:spPr>
          <a:xfrm>
            <a:off x="4548249" y="4762005"/>
            <a:ext cx="3918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Portrait photographique de Gustav Klimt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3F4B6C2-2EE5-3F33-38FB-838ACBCF7FD9}"/>
              </a:ext>
            </a:extLst>
          </p:cNvPr>
          <p:cNvSpPr txBox="1"/>
          <p:nvPr/>
        </p:nvSpPr>
        <p:spPr>
          <a:xfrm>
            <a:off x="8280421" y="5539874"/>
            <a:ext cx="3108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 PPS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794336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  <p:sndAc>
          <p:stSnd>
            <p:snd r:embed="rId2" name="Les choses de la vie - Philippe Sarde.wav"/>
          </p:stSnd>
        </p:sndAc>
      </p:transition>
    </mc:Choice>
    <mc:Fallback>
      <p:transition spd="slow">
        <p:fade/>
        <p:sndAc>
          <p:stSnd>
            <p:snd r:embed="rId2" name="Les choses de la vie - Philippe Sar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0AABC-1626-277E-8116-97887FBC8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68EDD9-5A57-71A9-E97C-313CC881037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Une image contenant art, dessin, peinture, chapeau&#10;&#10;Le contenu généré par l’IA peut être incorrect.">
            <a:extLst>
              <a:ext uri="{FF2B5EF4-FFF2-40B4-BE49-F238E27FC236}">
                <a16:creationId xmlns:a16="http://schemas.microsoft.com/office/drawing/2014/main" id="{7A109E2E-2756-8105-4E38-FC25C5A657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404" y="448131"/>
            <a:ext cx="4644000" cy="5961737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B06DB23-1BA6-9C8A-A8ED-FD4D6371B5E9}"/>
              </a:ext>
            </a:extLst>
          </p:cNvPr>
          <p:cNvSpPr txBox="1"/>
          <p:nvPr/>
        </p:nvSpPr>
        <p:spPr>
          <a:xfrm>
            <a:off x="7048440" y="487357"/>
            <a:ext cx="476728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Gustav Klimt, né le 14 juillet 1862 à Baumgarten en Autriche-Hongrie et mort le 6 février 1918 à Vienne, est un peintre symboliste autrichien et l'un des membres les plus en vue du mouvement Art nouveau et de la Sécession de Vienne.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Peintre de figures, sujets allégoriques, nus, portraits et paysages, il est aussi dessinateur, décorateur, peintre de cartons de tapisseries et de mosaïques, céramiste et lithographe.</a:t>
            </a:r>
          </a:p>
        </p:txBody>
      </p:sp>
    </p:spTree>
    <p:extLst>
      <p:ext uri="{BB962C8B-B14F-4D97-AF65-F5344CB8AC3E}">
        <p14:creationId xmlns:p14="http://schemas.microsoft.com/office/powerpoint/2010/main" val="338738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36B8E6-6C2A-3197-28B1-4473910DC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cimetière, plante&#10;&#10;Le contenu généré par l’IA peut être incorrect.">
            <a:extLst>
              <a:ext uri="{FF2B5EF4-FFF2-40B4-BE49-F238E27FC236}">
                <a16:creationId xmlns:a16="http://schemas.microsoft.com/office/drawing/2014/main" id="{8756618B-D2D0-95F1-36D1-7F40C3EC47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883" y="459000"/>
            <a:ext cx="9029915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BC3E54-BBA8-2A54-7408-6BC3F0ACED16}"/>
              </a:ext>
            </a:extLst>
          </p:cNvPr>
          <p:cNvSpPr txBox="1"/>
          <p:nvPr/>
        </p:nvSpPr>
        <p:spPr>
          <a:xfrm>
            <a:off x="9326798" y="2000071"/>
            <a:ext cx="28652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>
              <a:solidFill>
                <a:srgbClr val="FFFF00"/>
              </a:solidFill>
            </a:endParaRPr>
          </a:p>
          <a:p>
            <a:r>
              <a:rPr lang="de-DE" sz="2400" b="1" dirty="0"/>
              <a:t>Ehrengrab von Gustav Klimt am Hietzinger Friedhof, Gruppe 5, Nummer 194, Grabnutzungsrecht bis auf Friedhofsdauer.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9598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3568D2-3D67-341B-3266-F60A5FD28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ortrait, personne&#10;&#10;Le contenu généré par l’IA peut être incorrect.">
            <a:extLst>
              <a:ext uri="{FF2B5EF4-FFF2-40B4-BE49-F238E27FC236}">
                <a16:creationId xmlns:a16="http://schemas.microsoft.com/office/drawing/2014/main" id="{E233745F-1437-EDDC-842D-076BBCCA1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911" y="171000"/>
            <a:ext cx="4362178" cy="6516000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5227D6-161D-F2DD-5C10-B88141327564}"/>
              </a:ext>
            </a:extLst>
          </p:cNvPr>
          <p:cNvSpPr txBox="1"/>
          <p:nvPr/>
        </p:nvSpPr>
        <p:spPr>
          <a:xfrm>
            <a:off x="4607626" y="5438898"/>
            <a:ext cx="3289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Gustav Klimt en 1887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0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64D213-694F-318C-FBC3-CC3DB227B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hall&#10;&#10;Le contenu généré par l’IA peut être incorrect.">
            <a:extLst>
              <a:ext uri="{FF2B5EF4-FFF2-40B4-BE49-F238E27FC236}">
                <a16:creationId xmlns:a16="http://schemas.microsoft.com/office/drawing/2014/main" id="{D6C34E4E-405C-B841-A701-839C5D8A37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4597" y="369000"/>
            <a:ext cx="679704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E18C5-844F-FDA3-0FBB-64A3D9564B3F}"/>
              </a:ext>
            </a:extLst>
          </p:cNvPr>
          <p:cNvSpPr txBox="1"/>
          <p:nvPr/>
        </p:nvSpPr>
        <p:spPr>
          <a:xfrm>
            <a:off x="1353787" y="2745232"/>
            <a:ext cx="376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Gustav Klimt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C84DCB5-70AC-B8C7-4D05-225FF6B5BBDE}"/>
              </a:ext>
            </a:extLst>
          </p:cNvPr>
          <p:cNvSpPr txBox="1"/>
          <p:nvPr/>
        </p:nvSpPr>
        <p:spPr>
          <a:xfrm>
            <a:off x="589485" y="2745232"/>
            <a:ext cx="3990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Auditorium de l'ancien </a:t>
            </a:r>
            <a:r>
              <a:rPr lang="fr-FR" sz="2400" b="1" dirty="0" err="1">
                <a:solidFill>
                  <a:schemeClr val="bg1"/>
                </a:solidFill>
              </a:rPr>
              <a:t>Burgtheater</a:t>
            </a:r>
            <a:r>
              <a:rPr lang="fr-FR" sz="2400" b="1" dirty="0">
                <a:solidFill>
                  <a:schemeClr val="bg1"/>
                </a:solidFill>
              </a:rPr>
              <a:t> de Vienne (1888). Huile sur toile, 82 × 93 cm. Musée de Vienne, Autriche</a:t>
            </a:r>
          </a:p>
        </p:txBody>
      </p:sp>
    </p:spTree>
    <p:extLst>
      <p:ext uri="{BB962C8B-B14F-4D97-AF65-F5344CB8AC3E}">
        <p14:creationId xmlns:p14="http://schemas.microsoft.com/office/powerpoint/2010/main" val="113471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745CAC-BE4B-78BE-6EAD-89B7DBF21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femme&#10;&#10;Le contenu généré par l’IA peut être incorrect.">
            <a:extLst>
              <a:ext uri="{FF2B5EF4-FFF2-40B4-BE49-F238E27FC236}">
                <a16:creationId xmlns:a16="http://schemas.microsoft.com/office/drawing/2014/main" id="{173AE758-8650-1518-DBD6-DF13328AB8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6116" y="456078"/>
            <a:ext cx="2628000" cy="594584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F6663A-8AD3-53A8-DC87-09CFCA7D7210}"/>
              </a:ext>
            </a:extLst>
          </p:cNvPr>
          <p:cNvSpPr txBox="1"/>
          <p:nvPr/>
        </p:nvSpPr>
        <p:spPr>
          <a:xfrm>
            <a:off x="7659584" y="3325091"/>
            <a:ext cx="3313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d'Emilie Flöge (1902), musée de Vienne.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76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2EBDBE-F682-9CF3-4066-1E74B55AF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exte&#10;&#10;Le contenu généré par l’IA peut être incorrect.">
            <a:extLst>
              <a:ext uri="{FF2B5EF4-FFF2-40B4-BE49-F238E27FC236}">
                <a16:creationId xmlns:a16="http://schemas.microsoft.com/office/drawing/2014/main" id="{F3FCCA8E-C3C6-E6CD-4DE5-EBD9E4C875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910" y="369000"/>
            <a:ext cx="9183601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AF2FDF-3C8F-7D74-5CD2-8105104AC9CB}"/>
              </a:ext>
            </a:extLst>
          </p:cNvPr>
          <p:cNvSpPr txBox="1"/>
          <p:nvPr/>
        </p:nvSpPr>
        <p:spPr>
          <a:xfrm>
            <a:off x="439853" y="2977738"/>
            <a:ext cx="20900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Autriche , Vienne , Palais de la Sécession</a:t>
            </a:r>
          </a:p>
        </p:txBody>
      </p:sp>
    </p:spTree>
    <p:extLst>
      <p:ext uri="{BB962C8B-B14F-4D97-AF65-F5344CB8AC3E}">
        <p14:creationId xmlns:p14="http://schemas.microsoft.com/office/powerpoint/2010/main" val="135050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900B0C-FB0D-E14B-CC06-C35219FCF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homme, sac, personne&#10;&#10;Le contenu généré par l’IA peut être incorrect.">
            <a:extLst>
              <a:ext uri="{FF2B5EF4-FFF2-40B4-BE49-F238E27FC236}">
                <a16:creationId xmlns:a16="http://schemas.microsoft.com/office/drawing/2014/main" id="{B3B07650-9324-E500-8198-3199C0770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51" y="369000"/>
            <a:ext cx="8853991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41EF8FD-3C3C-EEDA-31FD-504203091CE8}"/>
              </a:ext>
            </a:extLst>
          </p:cNvPr>
          <p:cNvSpPr txBox="1"/>
          <p:nvPr/>
        </p:nvSpPr>
        <p:spPr>
          <a:xfrm>
            <a:off x="9785267" y="2968832"/>
            <a:ext cx="2185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Groupe de Sécession, Vienne 1902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0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4DCD56-77CE-0135-EE3E-8381C683F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adre photo, Arts visuels&#10;&#10;Le contenu généré par l’IA peut être incorrect.">
            <a:extLst>
              <a:ext uri="{FF2B5EF4-FFF2-40B4-BE49-F238E27FC236}">
                <a16:creationId xmlns:a16="http://schemas.microsoft.com/office/drawing/2014/main" id="{4C6740C9-5446-A564-9B99-2DAD681A20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4798" y="369000"/>
            <a:ext cx="6186451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28A029-4DB6-FEF8-630E-9A884299490A}"/>
              </a:ext>
            </a:extLst>
          </p:cNvPr>
          <p:cNvSpPr txBox="1"/>
          <p:nvPr/>
        </p:nvSpPr>
        <p:spPr>
          <a:xfrm>
            <a:off x="374689" y="2826328"/>
            <a:ext cx="30875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Pallas Athéna (1898), huile sur toile, 75 × 75 cm, musée de Vienne.</a:t>
            </a:r>
          </a:p>
        </p:txBody>
      </p:sp>
    </p:spTree>
    <p:extLst>
      <p:ext uri="{BB962C8B-B14F-4D97-AF65-F5344CB8AC3E}">
        <p14:creationId xmlns:p14="http://schemas.microsoft.com/office/powerpoint/2010/main" val="435523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6F9720-F88B-FAE5-2AE1-F88073455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femme, personne&#10;&#10;Le contenu généré par l’IA peut être incorrect.">
            <a:extLst>
              <a:ext uri="{FF2B5EF4-FFF2-40B4-BE49-F238E27FC236}">
                <a16:creationId xmlns:a16="http://schemas.microsoft.com/office/drawing/2014/main" id="{D1E63EEC-8D71-778E-56B6-8AEE118407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52" y="369000"/>
            <a:ext cx="8942466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CCFD79-947F-BFD8-4504-FBF21F6E164F}"/>
              </a:ext>
            </a:extLst>
          </p:cNvPr>
          <p:cNvSpPr txBox="1"/>
          <p:nvPr/>
        </p:nvSpPr>
        <p:spPr>
          <a:xfrm>
            <a:off x="10022773" y="1226021"/>
            <a:ext cx="201880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Schubert at the Piano II, 1899. L'adolescente Maria Zimmermann est représentée à gauche, le compositeur Franz Schubert jouant du piano.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26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C0D979-7961-143E-B343-96E56F1D0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ammifère, peinture, Papier photographique&#10;&#10;Le contenu généré par l’IA peut être incorrect.">
            <a:extLst>
              <a:ext uri="{FF2B5EF4-FFF2-40B4-BE49-F238E27FC236}">
                <a16:creationId xmlns:a16="http://schemas.microsoft.com/office/drawing/2014/main" id="{460F7C03-4A5D-2D47-6877-91ACE3CFA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150" y="369000"/>
            <a:ext cx="45757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4387CF-6436-F956-96D1-31BFD295B1D0}"/>
              </a:ext>
            </a:extLst>
          </p:cNvPr>
          <p:cNvSpPr txBox="1"/>
          <p:nvPr/>
        </p:nvSpPr>
        <p:spPr>
          <a:xfrm>
            <a:off x="665017" y="2644170"/>
            <a:ext cx="29332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Philosophie (œuvre détruite en 1945 par les nazis).</a:t>
            </a:r>
          </a:p>
        </p:txBody>
      </p:sp>
    </p:spTree>
    <p:extLst>
      <p:ext uri="{BB962C8B-B14F-4D97-AF65-F5344CB8AC3E}">
        <p14:creationId xmlns:p14="http://schemas.microsoft.com/office/powerpoint/2010/main" val="9465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50A164-4AB2-EF18-2DBE-DB90EF3D2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Visage humain&#10;&#10;Le contenu généré par l’IA peut être incorrect.">
            <a:extLst>
              <a:ext uri="{FF2B5EF4-FFF2-40B4-BE49-F238E27FC236}">
                <a16:creationId xmlns:a16="http://schemas.microsoft.com/office/drawing/2014/main" id="{253BA05D-3999-C76C-530E-9209C3C6DB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1626" y="405000"/>
            <a:ext cx="4032000" cy="6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949A6A-21F3-D53F-1DAE-E4897E07112F}"/>
              </a:ext>
            </a:extLst>
          </p:cNvPr>
          <p:cNvSpPr txBox="1"/>
          <p:nvPr/>
        </p:nvSpPr>
        <p:spPr>
          <a:xfrm>
            <a:off x="8372447" y="2526316"/>
            <a:ext cx="28975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Médecine, à l'université de Vienne. c. 1901-1907, huile sur toile, 430 × 300 cm, détruite en 1945.</a:t>
            </a:r>
          </a:p>
        </p:txBody>
      </p:sp>
    </p:spTree>
    <p:extLst>
      <p:ext uri="{BB962C8B-B14F-4D97-AF65-F5344CB8AC3E}">
        <p14:creationId xmlns:p14="http://schemas.microsoft.com/office/powerpoint/2010/main" val="313582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14B595-78B4-3134-1B99-9D042EC12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personne&#10;&#10;Le contenu généré par l’IA peut être incorrect.">
            <a:extLst>
              <a:ext uri="{FF2B5EF4-FFF2-40B4-BE49-F238E27FC236}">
                <a16:creationId xmlns:a16="http://schemas.microsoft.com/office/drawing/2014/main" id="{0E25D7D6-B528-5247-D6BD-703D037EF9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086" y="369000"/>
            <a:ext cx="4069827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A20C68-1FF5-CF3A-5DDD-36238090218E}"/>
              </a:ext>
            </a:extLst>
          </p:cNvPr>
          <p:cNvSpPr txBox="1"/>
          <p:nvPr/>
        </p:nvSpPr>
        <p:spPr>
          <a:xfrm>
            <a:off x="653006" y="2875610"/>
            <a:ext cx="31944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Jurisprudence" créée à l'origine pour la salle de cérémonie de l'université de Vienne, originale brûlée en 1945</a:t>
            </a:r>
            <a:endParaRPr lang="fr-FR" sz="24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9377FA6-3CE7-ECE8-4D0D-D09F19D12A88}"/>
              </a:ext>
            </a:extLst>
          </p:cNvPr>
          <p:cNvSpPr txBox="1"/>
          <p:nvPr/>
        </p:nvSpPr>
        <p:spPr>
          <a:xfrm>
            <a:off x="652869" y="2398649"/>
            <a:ext cx="2838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Jurisprudence.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4038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D466D1-DB2A-7DDB-13FD-7791C560E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Arts visuels&#10;&#10;Le contenu généré par l’IA peut être incorrect.">
            <a:extLst>
              <a:ext uri="{FF2B5EF4-FFF2-40B4-BE49-F238E27FC236}">
                <a16:creationId xmlns:a16="http://schemas.microsoft.com/office/drawing/2014/main" id="{8AEEFE61-E9B7-6F5C-DB01-D4BA8F8F74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813" y="369000"/>
            <a:ext cx="46276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3427A9-C201-970C-2BCD-599040D7C1BB}"/>
              </a:ext>
            </a:extLst>
          </p:cNvPr>
          <p:cNvSpPr txBox="1"/>
          <p:nvPr/>
        </p:nvSpPr>
        <p:spPr>
          <a:xfrm>
            <a:off x="8538358" y="3016332"/>
            <a:ext cx="3206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Chevalier d'or (1903), Vienne, Palais de la Sécession.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3271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16EF1D-7061-F383-AB1F-21DFA719C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&#10;&#10;Le contenu généré par l’IA peut être incorrect.">
            <a:extLst>
              <a:ext uri="{FF2B5EF4-FFF2-40B4-BE49-F238E27FC236}">
                <a16:creationId xmlns:a16="http://schemas.microsoft.com/office/drawing/2014/main" id="{F19D8521-DEF9-0954-2824-7A212ABC25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088" y="369000"/>
            <a:ext cx="9172849" cy="6120000"/>
          </a:xfrm>
          <a:prstGeom prst="rect">
            <a:avLst/>
          </a:prstGeom>
          <a:ln w="2286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22169A-5CDF-847E-50D0-526F09A5E75E}"/>
              </a:ext>
            </a:extLst>
          </p:cNvPr>
          <p:cNvSpPr txBox="1"/>
          <p:nvPr/>
        </p:nvSpPr>
        <p:spPr>
          <a:xfrm>
            <a:off x="331082" y="3013501"/>
            <a:ext cx="1983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- La douleur déformante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1634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7D9E30-D341-0C50-AC9A-456E705BE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écran&#10;&#10;Le contenu généré par l’IA peut être incorrect.">
            <a:extLst>
              <a:ext uri="{FF2B5EF4-FFF2-40B4-BE49-F238E27FC236}">
                <a16:creationId xmlns:a16="http://schemas.microsoft.com/office/drawing/2014/main" id="{873D6D7B-1E55-A43A-82F4-3D23396C0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596" y="963000"/>
            <a:ext cx="10012807" cy="493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66BEBC-3521-B422-4673-C1349748131C}"/>
              </a:ext>
            </a:extLst>
          </p:cNvPr>
          <p:cNvSpPr txBox="1"/>
          <p:nvPr/>
        </p:nvSpPr>
        <p:spPr>
          <a:xfrm>
            <a:off x="1377537" y="5799997"/>
            <a:ext cx="10414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L'Hymne à la joie (1902), 220 × 240 cm, Vienne, Palais de la Sécession.</a:t>
            </a:r>
          </a:p>
        </p:txBody>
      </p:sp>
    </p:spTree>
    <p:extLst>
      <p:ext uri="{BB962C8B-B14F-4D97-AF65-F5344CB8AC3E}">
        <p14:creationId xmlns:p14="http://schemas.microsoft.com/office/powerpoint/2010/main" val="2896372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929BCA-6755-C4B2-45CE-C16885AEA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&#10;&#10;Le contenu généré par l’IA peut être incorrect.">
            <a:extLst>
              <a:ext uri="{FF2B5EF4-FFF2-40B4-BE49-F238E27FC236}">
                <a16:creationId xmlns:a16="http://schemas.microsoft.com/office/drawing/2014/main" id="{F50AC803-5977-2EAC-58B1-CF6D22273A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07" y="369000"/>
            <a:ext cx="6125986" cy="6120000"/>
          </a:xfrm>
          <a:prstGeom prst="rect">
            <a:avLst/>
          </a:prstGeom>
          <a:ln w="228600" cap="sq" cmpd="thickThin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DCABB1-D6D3-B8A9-CC96-7ECB0A356B23}"/>
              </a:ext>
            </a:extLst>
          </p:cNvPr>
          <p:cNvSpPr txBox="1"/>
          <p:nvPr/>
        </p:nvSpPr>
        <p:spPr>
          <a:xfrm>
            <a:off x="9512134" y="2042555"/>
            <a:ext cx="25531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Portrait d'Adele Bloch-Bauer I est l'une des œuvres les plus représentatives du cycle d'or de Klimt.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89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C835A2-E046-6016-AFE2-08E544BA2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tif, motif, Arts visuels&#10;&#10;Le contenu généré par l’IA peut être incorrect.">
            <a:extLst>
              <a:ext uri="{FF2B5EF4-FFF2-40B4-BE49-F238E27FC236}">
                <a16:creationId xmlns:a16="http://schemas.microsoft.com/office/drawing/2014/main" id="{AF15DD3F-0B77-1162-5C07-BABCCC60E5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6377" y="369000"/>
            <a:ext cx="3150578" cy="6120000"/>
          </a:xfrm>
          <a:prstGeom prst="rect">
            <a:avLst/>
          </a:prstGeom>
          <a:ln w="228600" cap="sq" cmpd="thickThin">
            <a:solidFill>
              <a:schemeClr val="accent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D3D391-1587-71C7-0DB5-D30479E3F996}"/>
              </a:ext>
            </a:extLst>
          </p:cNvPr>
          <p:cNvSpPr txBox="1"/>
          <p:nvPr/>
        </p:nvSpPr>
        <p:spPr>
          <a:xfrm>
            <a:off x="1100662" y="2042556"/>
            <a:ext cx="32657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L'Arbre de Vie (1905-1909), détail de la fresque du palais Stoclet, Vienne, musée des arts appliqués.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7478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D4E0A1-EE4E-B74D-6D4B-96DBEAD44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tif, Motif, tissu&#10;&#10;Le contenu généré par l’IA peut être incorrect.">
            <a:extLst>
              <a:ext uri="{FF2B5EF4-FFF2-40B4-BE49-F238E27FC236}">
                <a16:creationId xmlns:a16="http://schemas.microsoft.com/office/drawing/2014/main" id="{8B4E6152-6CA3-400B-BFF7-AD6914DA6D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1454" y="369000"/>
            <a:ext cx="370909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6ABE758-B076-F674-597C-8394E52BD5BE}"/>
              </a:ext>
            </a:extLst>
          </p:cNvPr>
          <p:cNvSpPr txBox="1"/>
          <p:nvPr/>
        </p:nvSpPr>
        <p:spPr>
          <a:xfrm>
            <a:off x="8502732" y="2125683"/>
            <a:ext cx="338446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L'Accomplissement (1905-1909, détail), carton provenant de la fresque du palais </a:t>
            </a:r>
            <a:r>
              <a:rPr lang="fr-FR" sz="2400" b="1" dirty="0" err="1">
                <a:solidFill>
                  <a:srgbClr val="FFFF00"/>
                </a:solidFill>
              </a:rPr>
              <a:t>Stoclet</a:t>
            </a:r>
            <a:r>
              <a:rPr lang="fr-FR" sz="2400" b="1" dirty="0">
                <a:solidFill>
                  <a:srgbClr val="FFFF00"/>
                </a:solidFill>
              </a:rPr>
              <a:t>, 194,6 × 120,3 cm, Vienne, musée des arts appliqués.</a:t>
            </a:r>
          </a:p>
        </p:txBody>
      </p:sp>
    </p:spTree>
    <p:extLst>
      <p:ext uri="{BB962C8B-B14F-4D97-AF65-F5344CB8AC3E}">
        <p14:creationId xmlns:p14="http://schemas.microsoft.com/office/powerpoint/2010/main" val="79296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63472F-A36D-1081-5F45-CAF205637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tif, Motif, Arts créatifs&#10;&#10;Le contenu généré par l’IA peut être incorrect.">
            <a:extLst>
              <a:ext uri="{FF2B5EF4-FFF2-40B4-BE49-F238E27FC236}">
                <a16:creationId xmlns:a16="http://schemas.microsoft.com/office/drawing/2014/main" id="{2BB180BF-E6AD-ABF4-ADF4-CDA4DCF864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345" y="369000"/>
            <a:ext cx="3697886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483DD0-1A91-0813-5A79-E54E122D7774}"/>
              </a:ext>
            </a:extLst>
          </p:cNvPr>
          <p:cNvSpPr txBox="1"/>
          <p:nvPr/>
        </p:nvSpPr>
        <p:spPr>
          <a:xfrm>
            <a:off x="581891" y="2481944"/>
            <a:ext cx="32300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L'Attente (1905-1909, détail), carton provenant de la fresque du palais Stoclet, 193,5 × 115 cm, Vienne, musée des arts appliqués.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10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9EAAB4-E571-2B56-F24E-D3FEDF72B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tif, art, Motif, tapis&#10;&#10;Le contenu généré par l’IA peut être incorrect.">
            <a:extLst>
              <a:ext uri="{FF2B5EF4-FFF2-40B4-BE49-F238E27FC236}">
                <a16:creationId xmlns:a16="http://schemas.microsoft.com/office/drawing/2014/main" id="{18B3DC82-C77A-40FD-F84E-F9DCFD9190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3136" y="369000"/>
            <a:ext cx="3148554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9317C8-FA95-E789-8D29-EFA0DD11A92B}"/>
              </a:ext>
            </a:extLst>
          </p:cNvPr>
          <p:cNvSpPr txBox="1"/>
          <p:nvPr/>
        </p:nvSpPr>
        <p:spPr>
          <a:xfrm>
            <a:off x="7790213" y="3013501"/>
            <a:ext cx="3443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Chevalier, décor pour la fin du mur.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1234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E4F96B-59FC-4BF2-A497-53402E526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mur&#10;&#10;Le contenu généré par l’IA peut être incorrect.">
            <a:extLst>
              <a:ext uri="{FF2B5EF4-FFF2-40B4-BE49-F238E27FC236}">
                <a16:creationId xmlns:a16="http://schemas.microsoft.com/office/drawing/2014/main" id="{00E866F9-7294-6A5F-56F5-6E169DD7D2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6097" y="369000"/>
            <a:ext cx="5350819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7627D8E-063F-FE66-EBE5-03914037E621}"/>
              </a:ext>
            </a:extLst>
          </p:cNvPr>
          <p:cNvSpPr txBox="1"/>
          <p:nvPr/>
        </p:nvSpPr>
        <p:spPr>
          <a:xfrm>
            <a:off x="806775" y="3581262"/>
            <a:ext cx="2303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</a:t>
            </a:r>
            <a:r>
              <a:rPr lang="fr-FR" sz="2400" b="1" dirty="0" err="1">
                <a:solidFill>
                  <a:srgbClr val="FFFF00"/>
                </a:solidFill>
              </a:rPr>
              <a:t>Fritza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Riedler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59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B0DBD5-77B4-F20A-65A4-AD064045B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Dessin d’enfant&#10;&#10;Le contenu généré par l’IA peut être incorrect.">
            <a:extLst>
              <a:ext uri="{FF2B5EF4-FFF2-40B4-BE49-F238E27FC236}">
                <a16:creationId xmlns:a16="http://schemas.microsoft.com/office/drawing/2014/main" id="{64E7366B-18CB-10B7-0A48-3D5CC561C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941" y="369000"/>
            <a:ext cx="610211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37ACD8-D1A7-2BF8-E7F1-5C6BEB7CE5D2}"/>
              </a:ext>
            </a:extLst>
          </p:cNvPr>
          <p:cNvSpPr txBox="1"/>
          <p:nvPr/>
        </p:nvSpPr>
        <p:spPr>
          <a:xfrm>
            <a:off x="9405258" y="2003961"/>
            <a:ext cx="25769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>
                <a:solidFill>
                  <a:schemeClr val="bg1"/>
                </a:solidFill>
              </a:rPr>
              <a:t>Le Baiser (1908-1909), huile sur toile, 180 × 180 cm, Vienne, Österreichische Galerie Belvedere.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21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5F1102-CB1B-D096-1197-1F9CEEF2C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Visage humain, peinture, art&#10;&#10;Le contenu généré par l’IA peut être incorrect.">
            <a:extLst>
              <a:ext uri="{FF2B5EF4-FFF2-40B4-BE49-F238E27FC236}">
                <a16:creationId xmlns:a16="http://schemas.microsoft.com/office/drawing/2014/main" id="{414FC1D4-7197-135B-0375-270398D779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0074" y="369000"/>
            <a:ext cx="299449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567C9A-5154-4A87-86D7-95A0A2463BBB}"/>
              </a:ext>
            </a:extLst>
          </p:cNvPr>
          <p:cNvSpPr txBox="1"/>
          <p:nvPr/>
        </p:nvSpPr>
        <p:spPr>
          <a:xfrm>
            <a:off x="1876302" y="2933205"/>
            <a:ext cx="27194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Judith et Holopherne (1901), Vienne, musée du Belvédère.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29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0CDCB7-1019-8299-FF4D-340DAC6B3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art, peinture, personne&#10;&#10;Le contenu généré par l’IA peut être incorrect.">
            <a:extLst>
              <a:ext uri="{FF2B5EF4-FFF2-40B4-BE49-F238E27FC236}">
                <a16:creationId xmlns:a16="http://schemas.microsoft.com/office/drawing/2014/main" id="{2A0C5FAD-26AE-AE45-5DE2-4161D415F4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9141" y="369000"/>
            <a:ext cx="6114042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E49A7D-9630-946E-3455-3E05A0399EAA}"/>
              </a:ext>
            </a:extLst>
          </p:cNvPr>
          <p:cNvSpPr txBox="1"/>
          <p:nvPr/>
        </p:nvSpPr>
        <p:spPr>
          <a:xfrm>
            <a:off x="9678390" y="2660073"/>
            <a:ext cx="21731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Adele Bloch-Bauer I (1907), huile sur toile, 138 × 138 cm, New York, Neue Galerie.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8685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7768B9-9D29-68F5-76C5-633BC73E1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einture, lac&#10;&#10;Le contenu généré par l’IA peut être incorrect.">
            <a:extLst>
              <a:ext uri="{FF2B5EF4-FFF2-40B4-BE49-F238E27FC236}">
                <a16:creationId xmlns:a16="http://schemas.microsoft.com/office/drawing/2014/main" id="{937D18E9-0F00-54D1-8411-639F0A7D72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903" y="369000"/>
            <a:ext cx="6096194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27EE7A-DFBF-CE32-DB1D-9D7D3244171B}"/>
              </a:ext>
            </a:extLst>
          </p:cNvPr>
          <p:cNvSpPr txBox="1"/>
          <p:nvPr/>
        </p:nvSpPr>
        <p:spPr>
          <a:xfrm>
            <a:off x="419546" y="3096491"/>
            <a:ext cx="2481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>
                <a:solidFill>
                  <a:srgbClr val="FFFF00"/>
                </a:solidFill>
              </a:rPr>
              <a:t>Stiller Weiher im Schloßpark von Kammer (1899).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98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AC7F1-271A-056E-DE9F-73C1159B7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forêt, arbre, automne&#10;&#10;Le contenu généré par l’IA peut être incorrect.">
            <a:extLst>
              <a:ext uri="{FF2B5EF4-FFF2-40B4-BE49-F238E27FC236}">
                <a16:creationId xmlns:a16="http://schemas.microsoft.com/office/drawing/2014/main" id="{051DA0AD-C8FC-AA6E-8409-1B95C94110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9474" y="369000"/>
            <a:ext cx="619256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C6F64D-3913-678A-AB04-7FC5A7524509}"/>
              </a:ext>
            </a:extLst>
          </p:cNvPr>
          <p:cNvSpPr txBox="1"/>
          <p:nvPr/>
        </p:nvSpPr>
        <p:spPr>
          <a:xfrm>
            <a:off x="9336069" y="2303812"/>
            <a:ext cx="27511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err="1">
                <a:solidFill>
                  <a:srgbClr val="FFFF00"/>
                </a:solidFill>
              </a:rPr>
              <a:t>sous</a:t>
            </a:r>
            <a:r>
              <a:rPr lang="de-DE" sz="2400" b="1" dirty="0">
                <a:solidFill>
                  <a:srgbClr val="FFFF00"/>
                </a:solidFill>
              </a:rPr>
              <a:t>-bois Buchenwald (Birkenwald), (1903), Österreichische Galerie Belvedere (Vienne).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51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2785A5-7FF2-0AFA-8175-52086E47D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maison&#10;&#10;Le contenu généré par l’IA peut être incorrect.">
            <a:extLst>
              <a:ext uri="{FF2B5EF4-FFF2-40B4-BE49-F238E27FC236}">
                <a16:creationId xmlns:a16="http://schemas.microsoft.com/office/drawing/2014/main" id="{CE905541-201A-EAAB-45BD-8CE9A4796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7855" y="369000"/>
            <a:ext cx="627984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FAE804-7A65-9328-F3C9-A8180EFEC5CA}"/>
              </a:ext>
            </a:extLst>
          </p:cNvPr>
          <p:cNvSpPr txBox="1"/>
          <p:nvPr/>
        </p:nvSpPr>
        <p:spPr>
          <a:xfrm>
            <a:off x="337024" y="3072740"/>
            <a:ext cx="23275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Église à </a:t>
            </a:r>
            <a:r>
              <a:rPr lang="fr-FR" sz="2400" b="1" dirty="0" err="1">
                <a:solidFill>
                  <a:srgbClr val="FFFF00"/>
                </a:solidFill>
              </a:rPr>
              <a:t>Unterach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am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Attersee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à </a:t>
            </a:r>
            <a:r>
              <a:rPr lang="fr-FR" sz="2400" b="1" dirty="0" err="1">
                <a:solidFill>
                  <a:srgbClr val="FFFF00"/>
                </a:solidFill>
              </a:rPr>
              <a:t>Unterach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6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30D0A-FCBB-9134-522E-B60BC9A54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 moderne, Dessin d’enfant, art&#10;&#10;Le contenu généré par l’IA peut être incorrect.">
            <a:extLst>
              <a:ext uri="{FF2B5EF4-FFF2-40B4-BE49-F238E27FC236}">
                <a16:creationId xmlns:a16="http://schemas.microsoft.com/office/drawing/2014/main" id="{B149D2CE-1F32-7E07-4E6C-D97F186F8E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506" y="369000"/>
            <a:ext cx="6037452" cy="612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CE24B-795C-44B9-EE21-4DAFB0CB57E6}"/>
              </a:ext>
            </a:extLst>
          </p:cNvPr>
          <p:cNvSpPr txBox="1"/>
          <p:nvPr/>
        </p:nvSpPr>
        <p:spPr>
          <a:xfrm>
            <a:off x="9217494" y="2351315"/>
            <a:ext cx="28461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 aux tournesols (1907), huile sur toile (110 × 110 cm), Österreichische Galerie Belvedere (Vienne).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571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1E355-E98C-0953-2B19-457F188F53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strument de musique, habits&#10;&#10;Le contenu généré par l’IA peut être incorrect.">
            <a:extLst>
              <a:ext uri="{FF2B5EF4-FFF2-40B4-BE49-F238E27FC236}">
                <a16:creationId xmlns:a16="http://schemas.microsoft.com/office/drawing/2014/main" id="{FE9BBE15-E1BB-6DE3-33B8-E6C0F72210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014" y="1240447"/>
            <a:ext cx="5688000" cy="4377105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3AF77F-3F69-18D0-6E83-1088DB1D7E4A}"/>
              </a:ext>
            </a:extLst>
          </p:cNvPr>
          <p:cNvSpPr txBox="1"/>
          <p:nvPr/>
        </p:nvSpPr>
        <p:spPr>
          <a:xfrm>
            <a:off x="690014" y="213756"/>
            <a:ext cx="7718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Peintre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Gustav </a:t>
            </a:r>
            <a:r>
              <a:rPr lang="fr-FR" sz="2400" b="1" dirty="0" err="1">
                <a:solidFill>
                  <a:srgbClr val="FFFF00"/>
                </a:solidFill>
              </a:rPr>
              <a:t>Climt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B8F1C32-1C30-6B80-DCD3-F28C70580450}"/>
              </a:ext>
            </a:extLst>
          </p:cNvPr>
          <p:cNvSpPr txBox="1"/>
          <p:nvPr/>
        </p:nvSpPr>
        <p:spPr>
          <a:xfrm>
            <a:off x="6721434" y="2387216"/>
            <a:ext cx="4780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72854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539</Words>
  <Application>Microsoft Office PowerPoint</Application>
  <PresentationFormat>Grand écran</PresentationFormat>
  <Paragraphs>51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2025-02-04T10:43:46Z</dcterms:created>
  <dcterms:modified xsi:type="dcterms:W3CDTF">2025-02-05T08:19:40Z</dcterms:modified>
</cp:coreProperties>
</file>