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7" r:id="rId3"/>
    <p:sldId id="267" r:id="rId4"/>
    <p:sldId id="268" r:id="rId5"/>
    <p:sldId id="263" r:id="rId6"/>
    <p:sldId id="262" r:id="rId7"/>
    <p:sldId id="261" r:id="rId8"/>
    <p:sldId id="264" r:id="rId9"/>
    <p:sldId id="266" r:id="rId10"/>
    <p:sldId id="265" r:id="rId11"/>
    <p:sldId id="269" r:id="rId12"/>
    <p:sldId id="271" r:id="rId13"/>
    <p:sldId id="274"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ttHtwjomRzS3QRBSyboqQ==" hashData="iIw2Dzg+KSWUgzU2LGkftDbb0y8y5SNAY0L/y8C+wppW6nvAOxFaCUNp3Mr2KDx9PnlmO7W5Yp89VhYIag+Pl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F02F4EF2-7024-477C-A92E-4A21B8CDA6D3}" type="datetimeFigureOut">
              <a:rPr lang="fr-FR" smtClean="0"/>
              <a:t>12/02/2025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711ED82-8004-4E81-A24E-E6FCF2007CE8}" type="slidenum">
              <a:rPr lang="fr-FR" smtClean="0"/>
              <a:t>‹N°›</a:t>
            </a:fld>
            <a:endParaRPr lang="fr-FR"/>
          </a:p>
        </p:txBody>
      </p:sp>
    </p:spTree>
    <p:extLst>
      <p:ext uri="{BB962C8B-B14F-4D97-AF65-F5344CB8AC3E}">
        <p14:creationId xmlns:p14="http://schemas.microsoft.com/office/powerpoint/2010/main" val="323789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02F4EF2-7024-477C-A92E-4A21B8CDA6D3}" type="datetimeFigureOut">
              <a:rPr lang="fr-FR" smtClean="0"/>
              <a:t>12/02/2025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711ED82-8004-4E81-A24E-E6FCF2007CE8}" type="slidenum">
              <a:rPr lang="fr-FR" smtClean="0"/>
              <a:t>‹N°›</a:t>
            </a:fld>
            <a:endParaRPr lang="fr-FR"/>
          </a:p>
        </p:txBody>
      </p:sp>
    </p:spTree>
    <p:extLst>
      <p:ext uri="{BB962C8B-B14F-4D97-AF65-F5344CB8AC3E}">
        <p14:creationId xmlns:p14="http://schemas.microsoft.com/office/powerpoint/2010/main" val="2036959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F02F4EF2-7024-477C-A92E-4A21B8CDA6D3}" type="datetimeFigureOut">
              <a:rPr lang="fr-FR" smtClean="0"/>
              <a:t>12/02/2025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711ED82-8004-4E81-A24E-E6FCF2007CE8}" type="slidenum">
              <a:rPr lang="fr-FR" smtClean="0"/>
              <a:t>‹N°›</a:t>
            </a:fld>
            <a:endParaRPr lang="fr-FR"/>
          </a:p>
        </p:txBody>
      </p:sp>
    </p:spTree>
    <p:extLst>
      <p:ext uri="{BB962C8B-B14F-4D97-AF65-F5344CB8AC3E}">
        <p14:creationId xmlns:p14="http://schemas.microsoft.com/office/powerpoint/2010/main" val="24360077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02F4EF2-7024-477C-A92E-4A21B8CDA6D3}" type="datetimeFigureOut">
              <a:rPr lang="fr-FR" smtClean="0"/>
              <a:t>12/02/2025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711ED82-8004-4E81-A24E-E6FCF2007CE8}" type="slidenum">
              <a:rPr lang="fr-FR" smtClean="0"/>
              <a:t>‹N°›</a:t>
            </a:fld>
            <a:endParaRPr lang="fr-FR"/>
          </a:p>
        </p:txBody>
      </p:sp>
    </p:spTree>
    <p:extLst>
      <p:ext uri="{BB962C8B-B14F-4D97-AF65-F5344CB8AC3E}">
        <p14:creationId xmlns:p14="http://schemas.microsoft.com/office/powerpoint/2010/main" val="2082199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02F4EF2-7024-477C-A92E-4A21B8CDA6D3}" type="datetimeFigureOut">
              <a:rPr lang="fr-FR" smtClean="0"/>
              <a:t>12/02/2025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711ED82-8004-4E81-A24E-E6FCF2007CE8}" type="slidenum">
              <a:rPr lang="fr-FR" smtClean="0"/>
              <a:t>‹N°›</a:t>
            </a:fld>
            <a:endParaRPr lang="fr-FR"/>
          </a:p>
        </p:txBody>
      </p:sp>
    </p:spTree>
    <p:extLst>
      <p:ext uri="{BB962C8B-B14F-4D97-AF65-F5344CB8AC3E}">
        <p14:creationId xmlns:p14="http://schemas.microsoft.com/office/powerpoint/2010/main" val="2103871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02F4EF2-7024-477C-A92E-4A21B8CDA6D3}" type="datetimeFigureOut">
              <a:rPr lang="fr-FR" smtClean="0"/>
              <a:t>12/02/2025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711ED82-8004-4E81-A24E-E6FCF2007CE8}" type="slidenum">
              <a:rPr lang="fr-FR" smtClean="0"/>
              <a:t>‹N°›</a:t>
            </a:fld>
            <a:endParaRPr lang="fr-FR"/>
          </a:p>
        </p:txBody>
      </p:sp>
    </p:spTree>
    <p:extLst>
      <p:ext uri="{BB962C8B-B14F-4D97-AF65-F5344CB8AC3E}">
        <p14:creationId xmlns:p14="http://schemas.microsoft.com/office/powerpoint/2010/main" val="3051762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02F4EF2-7024-477C-A92E-4A21B8CDA6D3}" type="datetimeFigureOut">
              <a:rPr lang="fr-FR" smtClean="0"/>
              <a:t>12/02/2025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711ED82-8004-4E81-A24E-E6FCF2007CE8}" type="slidenum">
              <a:rPr lang="fr-FR" smtClean="0"/>
              <a:t>‹N°›</a:t>
            </a:fld>
            <a:endParaRPr lang="fr-FR"/>
          </a:p>
        </p:txBody>
      </p:sp>
    </p:spTree>
    <p:extLst>
      <p:ext uri="{BB962C8B-B14F-4D97-AF65-F5344CB8AC3E}">
        <p14:creationId xmlns:p14="http://schemas.microsoft.com/office/powerpoint/2010/main" val="3107879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02F4EF2-7024-477C-A92E-4A21B8CDA6D3}" type="datetimeFigureOut">
              <a:rPr lang="fr-FR" smtClean="0"/>
              <a:t>12/02/2025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711ED82-8004-4E81-A24E-E6FCF2007CE8}" type="slidenum">
              <a:rPr lang="fr-FR" smtClean="0"/>
              <a:t>‹N°›</a:t>
            </a:fld>
            <a:endParaRPr lang="fr-FR"/>
          </a:p>
        </p:txBody>
      </p:sp>
    </p:spTree>
    <p:extLst>
      <p:ext uri="{BB962C8B-B14F-4D97-AF65-F5344CB8AC3E}">
        <p14:creationId xmlns:p14="http://schemas.microsoft.com/office/powerpoint/2010/main" val="10199450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02F4EF2-7024-477C-A92E-4A21B8CDA6D3}" type="datetimeFigureOut">
              <a:rPr lang="fr-FR" smtClean="0"/>
              <a:t>12/02/2025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711ED82-8004-4E81-A24E-E6FCF2007CE8}" type="slidenum">
              <a:rPr lang="fr-FR" smtClean="0"/>
              <a:t>‹N°›</a:t>
            </a:fld>
            <a:endParaRPr lang="fr-FR"/>
          </a:p>
        </p:txBody>
      </p:sp>
    </p:spTree>
    <p:extLst>
      <p:ext uri="{BB962C8B-B14F-4D97-AF65-F5344CB8AC3E}">
        <p14:creationId xmlns:p14="http://schemas.microsoft.com/office/powerpoint/2010/main" val="3872536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02F4EF2-7024-477C-A92E-4A21B8CDA6D3}" type="datetimeFigureOut">
              <a:rPr lang="fr-FR" smtClean="0"/>
              <a:t>12/02/2025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711ED82-8004-4E81-A24E-E6FCF2007CE8}" type="slidenum">
              <a:rPr lang="fr-FR" smtClean="0"/>
              <a:t>‹N°›</a:t>
            </a:fld>
            <a:endParaRPr lang="fr-FR"/>
          </a:p>
        </p:txBody>
      </p:sp>
    </p:spTree>
    <p:extLst>
      <p:ext uri="{BB962C8B-B14F-4D97-AF65-F5344CB8AC3E}">
        <p14:creationId xmlns:p14="http://schemas.microsoft.com/office/powerpoint/2010/main" val="1730624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02F4EF2-7024-477C-A92E-4A21B8CDA6D3}" type="datetimeFigureOut">
              <a:rPr lang="fr-FR" smtClean="0"/>
              <a:t>12/02/2025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711ED82-8004-4E81-A24E-E6FCF2007CE8}" type="slidenum">
              <a:rPr lang="fr-FR" smtClean="0"/>
              <a:t>‹N°›</a:t>
            </a:fld>
            <a:endParaRPr lang="fr-FR"/>
          </a:p>
        </p:txBody>
      </p:sp>
    </p:spTree>
    <p:extLst>
      <p:ext uri="{BB962C8B-B14F-4D97-AF65-F5344CB8AC3E}">
        <p14:creationId xmlns:p14="http://schemas.microsoft.com/office/powerpoint/2010/main" val="1965035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2F4EF2-7024-477C-A92E-4A21B8CDA6D3}" type="datetimeFigureOut">
              <a:rPr lang="fr-FR" smtClean="0"/>
              <a:t>12/02/2025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11ED82-8004-4E81-A24E-E6FCF2007CE8}" type="slidenum">
              <a:rPr lang="fr-FR" smtClean="0"/>
              <a:t>‹N°›</a:t>
            </a:fld>
            <a:endParaRPr lang="fr-FR"/>
          </a:p>
        </p:txBody>
      </p:sp>
    </p:spTree>
    <p:extLst>
      <p:ext uri="{BB962C8B-B14F-4D97-AF65-F5344CB8AC3E}">
        <p14:creationId xmlns:p14="http://schemas.microsoft.com/office/powerpoint/2010/main" val="36208825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hyperlink" Target="https://fr.wikipedia.org/wiki/Bl%C3%A9riot_XI" TargetMode="External"/><Relationship Id="rId4" Type="http://schemas.openxmlformats.org/officeDocument/2006/relationships/hyperlink" Target="https://fr.wikipedia.org/wiki/Monoplan"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g"/></Relationships>
</file>

<file path=ppt/slides/_rels/slide8.xml.rels><?xml version="1.0" encoding="UTF-8" standalone="yes"?>
<Relationships xmlns="http://schemas.openxmlformats.org/package/2006/relationships"><Relationship Id="rId3" Type="http://schemas.openxmlformats.org/officeDocument/2006/relationships/hyperlink" Target="https://www.google.com/search?sca_esv=0c30d914e1d01d18&amp;sxsrf=AHTn8zo8RJusVdoc1q4wa5CS8VgZZgTHKA:1739295218170&amp;q=Atlanta+(Texas)&amp;si=APYL9bu1Sl4M4TWndGcDs6ZL5WJXWNYEL_kgEEwAe0iMZIocdbSnFGHXRc6wccnrQSC01MB8B9LX6ZIrYRVw_wdY3-FIsa_GUqQwBggHqPKGvyxKwy6f5wZPkFjgH55jDl-9w1UFWLAnWztipj5xoJXg9OOv1jxEWkamHfea85u4AFAskA7iohdGORFyXsk2uutiwG_VSFiP&amp;sa=X&amp;ved=2ahUKEwiSvo3Nk7yLAxX4UqQEHUPbFKYQmxMoAHoECB8QAg" TargetMode="External"/><Relationship Id="rId7"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hyperlink" Target="https://www.google.com/search?sca_esv=0c30d914e1d01d18&amp;sxsrf=AHTn8zo8RJusVdoc1q4wa5CS8VgZZgTHKA:1739295218170&amp;q=Jacksonville&amp;si=APYL9bu1Sl4M4TWndGcDs6ZL5WJXWNYEL_kgEEwAe0iMZIocdaEr_IHUvGJkEC9nIGQD0HmMCCwt8UXUEWE_iQVCDIlWpdvyVc46oEeMU0yMd-FEN3He2ZRw9xqEUWsi8lpdSWVRyM56PaFriaNf2wEOlCDzO1OzVrBVfRdnx9oQv8KMkv3LkbYGRback1y4AyJ-51x8dbiO&amp;sa=X&amp;ved=2ahUKEwiSvo3Nk7yLAxX4UqQEHUPbFKYQmxMoAHoECCgQAg"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imdb.com/title/tt0015812/?ref_=nmbio_mbio" TargetMode="Externa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8" Type="http://schemas.openxmlformats.org/officeDocument/2006/relationships/hyperlink" Target="https://fr.wikipedia.org/wiki/Pantalon" TargetMode="External"/><Relationship Id="rId3" Type="http://schemas.openxmlformats.org/officeDocument/2006/relationships/hyperlink" Target="https://fr.wikipedia.org/wiki/Aviatrice" TargetMode="External"/><Relationship Id="rId7" Type="http://schemas.openxmlformats.org/officeDocument/2006/relationships/hyperlink" Target="https://fr.wikipedia.org/wiki/McKeesport" TargetMode="External"/><Relationship Id="rId12"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hyperlink" Target="https://fr.wikipedia.org/wiki/Pennsylvanie" TargetMode="External"/><Relationship Id="rId11" Type="http://schemas.openxmlformats.org/officeDocument/2006/relationships/image" Target="../media/image26.png"/><Relationship Id="rId5" Type="http://schemas.openxmlformats.org/officeDocument/2006/relationships/hyperlink" Target="https://fr.wikipedia.org/wiki/%C3%89tats-Unis" TargetMode="External"/><Relationship Id="rId10" Type="http://schemas.openxmlformats.org/officeDocument/2006/relationships/hyperlink" Target="https://fr.wikipedia.org/wiki/7_janvier" TargetMode="External"/><Relationship Id="rId4" Type="http://schemas.openxmlformats.org/officeDocument/2006/relationships/hyperlink" Target="https://fr.wikipedia.org/wiki/Compagnie_a%C3%A9rienne" TargetMode="External"/><Relationship Id="rId9"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8" Type="http://schemas.openxmlformats.org/officeDocument/2006/relationships/hyperlink" Target="https://fr.wikipedia.org/wiki/Moscou" TargetMode="External"/><Relationship Id="rId13" Type="http://schemas.openxmlformats.org/officeDocument/2006/relationships/image" Target="../media/image33.png"/><Relationship Id="rId3" Type="http://schemas.openxmlformats.org/officeDocument/2006/relationships/hyperlink" Target="https://fr.wikipedia.org/wiki/Cosmonaute" TargetMode="External"/><Relationship Id="rId7" Type="http://schemas.openxmlformats.org/officeDocument/2006/relationships/hyperlink" Target="https://fr.wikipedia.org/wiki/Volga" TargetMode="External"/><Relationship Id="rId12"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hyperlink" Target="https://fr.wikipedia.org/wiki/Oblast_de_Iaroslavl" TargetMode="External"/><Relationship Id="rId11" Type="http://schemas.openxmlformats.org/officeDocument/2006/relationships/image" Target="../media/image31.png"/><Relationship Id="rId5" Type="http://schemas.openxmlformats.org/officeDocument/2006/relationships/hyperlink" Target="https://fr.wikipedia.org/wiki/Maslennikovo" TargetMode="External"/><Relationship Id="rId10" Type="http://schemas.openxmlformats.org/officeDocument/2006/relationships/hyperlink" Target="https://fr.wikipedia.org/wiki/Parachutisme" TargetMode="External"/><Relationship Id="rId4" Type="http://schemas.openxmlformats.org/officeDocument/2006/relationships/hyperlink" Target="https://fr.wikipedia.org/wiki/Femme_politique" TargetMode="External"/><Relationship Id="rId9" Type="http://schemas.openxmlformats.org/officeDocument/2006/relationships/hyperlink" Target="https://fr.wikipedia.org/wiki/A%C3%A9ro-club"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35.gif"/><Relationship Id="rId4" Type="http://schemas.openxmlformats.org/officeDocument/2006/relationships/image" Target="../media/image3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8"/>
            <a:ext cx="12168000" cy="6858068"/>
          </a:xfrm>
          <a:prstGeom prst="rect">
            <a:avLst/>
          </a:prstGeom>
        </p:spPr>
      </p:pic>
      <p:sp>
        <p:nvSpPr>
          <p:cNvPr id="3" name="Rectangle 2"/>
          <p:cNvSpPr/>
          <p:nvPr/>
        </p:nvSpPr>
        <p:spPr>
          <a:xfrm>
            <a:off x="5879853" y="2616607"/>
            <a:ext cx="6043963" cy="1200329"/>
          </a:xfrm>
          <a:prstGeom prst="rect">
            <a:avLst/>
          </a:prstGeom>
          <a:noFill/>
        </p:spPr>
        <p:txBody>
          <a:bodyPr wrap="none" lIns="91440" tIns="45720" rIns="91440" bIns="45720">
            <a:prstTxWarp prst="textWave1">
              <a:avLst/>
            </a:prstTxWarp>
            <a:spAutoFit/>
          </a:bodyPr>
          <a:lstStyle/>
          <a:p>
            <a:pPr algn="ctr"/>
            <a:r>
              <a:rPr lang="fr-FR" sz="72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LES AVIATRICES</a:t>
            </a:r>
            <a:endParaRPr lang="fr-FR" sz="72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6469" y="940454"/>
            <a:ext cx="1298448" cy="1444752"/>
          </a:xfrm>
          <a:prstGeom prst="rect">
            <a:avLst/>
          </a:prstGeom>
        </p:spPr>
      </p:pic>
      <p:sp>
        <p:nvSpPr>
          <p:cNvPr id="5" name="Rectangle 4"/>
          <p:cNvSpPr/>
          <p:nvPr/>
        </p:nvSpPr>
        <p:spPr>
          <a:xfrm>
            <a:off x="6071999" y="5375210"/>
            <a:ext cx="6096000" cy="646331"/>
          </a:xfrm>
          <a:prstGeom prst="rect">
            <a:avLst/>
          </a:prstGeom>
        </p:spPr>
        <p:txBody>
          <a:bodyPr>
            <a:spAutoFit/>
          </a:bodyPr>
          <a:lstStyle/>
          <a:p>
            <a:r>
              <a:rPr lang="fr-FR" b="1" dirty="0">
                <a:solidFill>
                  <a:srgbClr val="000000"/>
                </a:solidFill>
                <a:latin typeface="GeoWebBold"/>
              </a:rPr>
              <a:t>Ces femmes ont risqué leur vie pour devenir les premières aviatrices de l'Histoire</a:t>
            </a:r>
            <a:endParaRPr lang="fr-FR" b="1" i="0" dirty="0">
              <a:solidFill>
                <a:srgbClr val="000000"/>
              </a:solidFill>
              <a:effectLst/>
              <a:latin typeface="GeoWebBold"/>
            </a:endParaRPr>
          </a:p>
        </p:txBody>
      </p:sp>
      <p:pic>
        <p:nvPicPr>
          <p:cNvPr id="6" name="Zaho de Sagazan - LA symphonie des éclairs (Karaoke piano) (1080p_30fps_H264-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156960" y="1227870"/>
            <a:ext cx="609600" cy="609600"/>
          </a:xfrm>
          <a:prstGeom prst="rect">
            <a:avLst/>
          </a:prstGeom>
        </p:spPr>
      </p:pic>
    </p:spTree>
    <p:extLst>
      <p:ext uri="{BB962C8B-B14F-4D97-AF65-F5344CB8AC3E}">
        <p14:creationId xmlns:p14="http://schemas.microsoft.com/office/powerpoint/2010/main" val="1060774023"/>
      </p:ext>
    </p:extLst>
  </p:cSld>
  <p:clrMapOvr>
    <a:masterClrMapping/>
  </p:clrMapOvr>
  <mc:AlternateContent xmlns:mc="http://schemas.openxmlformats.org/markup-compatibility/2006" xmlns:p14="http://schemas.microsoft.com/office/powerpoint/2010/main">
    <mc:Choice Requires="p14">
      <p:transition spd="slow" p14:dur="2000" advTm="4976"/>
    </mc:Choice>
    <mc:Fallback xmlns="">
      <p:transition spd="slow" advTm="49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68000" cy="6858000"/>
          </a:xfrm>
          <a:prstGeom prst="rect">
            <a:avLst/>
          </a:prstGeom>
        </p:spPr>
      </p:pic>
      <p:sp>
        <p:nvSpPr>
          <p:cNvPr id="3" name="Rectangle 2"/>
          <p:cNvSpPr/>
          <p:nvPr/>
        </p:nvSpPr>
        <p:spPr>
          <a:xfrm>
            <a:off x="605425" y="375161"/>
            <a:ext cx="6096000" cy="646331"/>
          </a:xfrm>
          <a:prstGeom prst="rect">
            <a:avLst/>
          </a:prstGeom>
        </p:spPr>
        <p:txBody>
          <a:bodyPr>
            <a:spAutoFit/>
          </a:bodyPr>
          <a:lstStyle/>
          <a:p>
            <a:r>
              <a:rPr lang="fr-FR" b="0" i="0" dirty="0" smtClean="0">
                <a:solidFill>
                  <a:srgbClr val="333333"/>
                </a:solidFill>
                <a:effectLst/>
                <a:latin typeface="Georgia" panose="02040502050405020303" pitchFamily="18" charset="0"/>
              </a:rPr>
              <a:t>L’histoire des premières aviatrices est marquée par une bravoure étonnante et des vies fauchées trop tôt.</a:t>
            </a:r>
            <a:endParaRPr lang="fr-FR" dirty="0"/>
          </a:p>
        </p:txBody>
      </p:sp>
      <p:sp>
        <p:nvSpPr>
          <p:cNvPr id="4" name="Rectangle 3"/>
          <p:cNvSpPr/>
          <p:nvPr/>
        </p:nvSpPr>
        <p:spPr>
          <a:xfrm>
            <a:off x="5974080" y="5004092"/>
            <a:ext cx="6096000" cy="1477328"/>
          </a:xfrm>
          <a:prstGeom prst="rect">
            <a:avLst/>
          </a:prstGeom>
        </p:spPr>
        <p:txBody>
          <a:bodyPr>
            <a:spAutoFit/>
          </a:bodyPr>
          <a:lstStyle/>
          <a:p>
            <a:r>
              <a:rPr lang="fr-FR" dirty="0">
                <a:solidFill>
                  <a:srgbClr val="333333"/>
                </a:solidFill>
                <a:latin typeface="Georgia" panose="02040502050405020303" pitchFamily="18" charset="0"/>
              </a:rPr>
              <a:t>Voler n’était pas sans risques au début de l’aviation. </a:t>
            </a:r>
            <a:r>
              <a:rPr lang="fr-FR" dirty="0" smtClean="0">
                <a:solidFill>
                  <a:srgbClr val="333333"/>
                </a:solidFill>
                <a:latin typeface="Georgia" panose="02040502050405020303" pitchFamily="18" charset="0"/>
              </a:rPr>
              <a:t>les </a:t>
            </a:r>
            <a:r>
              <a:rPr lang="fr-FR" dirty="0">
                <a:solidFill>
                  <a:srgbClr val="333333"/>
                </a:solidFill>
                <a:latin typeface="Georgia" panose="02040502050405020303" pitchFamily="18" charset="0"/>
              </a:rPr>
              <a:t>aéronefs étaient « des engins fragiles fabriqués avec du bambou, du fil de fer et du tissu ». Il n’y avait pas de ceinture ni même de toit pour retenir le pilote si l’avion venait à se </a:t>
            </a:r>
            <a:r>
              <a:rPr lang="fr-FR" dirty="0" smtClean="0">
                <a:solidFill>
                  <a:srgbClr val="333333"/>
                </a:solidFill>
                <a:latin typeface="Georgia" panose="02040502050405020303" pitchFamily="18" charset="0"/>
              </a:rPr>
              <a:t>retourner.</a:t>
            </a:r>
            <a:endParaRPr lang="fr-FR" dirty="0"/>
          </a:p>
        </p:txBody>
      </p:sp>
    </p:spTree>
    <p:extLst>
      <p:ext uri="{BB962C8B-B14F-4D97-AF65-F5344CB8AC3E}">
        <p14:creationId xmlns:p14="http://schemas.microsoft.com/office/powerpoint/2010/main" val="363268648"/>
      </p:ext>
    </p:extLst>
  </p:cSld>
  <p:clrMapOvr>
    <a:masterClrMapping/>
  </p:clrMapOvr>
  <mc:AlternateContent xmlns:mc="http://schemas.openxmlformats.org/markup-compatibility/2006" xmlns:p14="http://schemas.microsoft.com/office/powerpoint/2010/main">
    <mc:Choice Requires="p14">
      <p:transition spd="slow" p14:dur="2000" advTm="14335"/>
    </mc:Choice>
    <mc:Fallback xmlns="">
      <p:transition spd="slow" advTm="1433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68000" cy="6858000"/>
          </a:xfrm>
          <a:prstGeom prst="rect">
            <a:avLst/>
          </a:prstGeom>
        </p:spPr>
      </p:pic>
      <p:sp>
        <p:nvSpPr>
          <p:cNvPr id="3" name="Rectangle 2"/>
          <p:cNvSpPr/>
          <p:nvPr/>
        </p:nvSpPr>
        <p:spPr>
          <a:xfrm>
            <a:off x="279861" y="227228"/>
            <a:ext cx="6378633" cy="2585323"/>
          </a:xfrm>
          <a:prstGeom prst="rect">
            <a:avLst/>
          </a:prstGeom>
          <a:solidFill>
            <a:schemeClr val="accent4">
              <a:lumMod val="20000"/>
              <a:lumOff val="80000"/>
            </a:schemeClr>
          </a:solidFill>
        </p:spPr>
        <p:txBody>
          <a:bodyPr wrap="square">
            <a:spAutoFit/>
          </a:bodyPr>
          <a:lstStyle/>
          <a:p>
            <a:r>
              <a:rPr lang="fr-FR" b="1" dirty="0"/>
              <a:t>Emma Lilian </a:t>
            </a:r>
            <a:r>
              <a:rPr lang="fr-FR" b="1" dirty="0" smtClean="0"/>
              <a:t>TODD </a:t>
            </a:r>
            <a:r>
              <a:rPr lang="fr-FR" dirty="0" smtClean="0"/>
              <a:t>(</a:t>
            </a:r>
            <a:r>
              <a:rPr lang="fr-FR" dirty="0"/>
              <a:t>10 </a:t>
            </a:r>
            <a:r>
              <a:rPr lang="fr-FR" dirty="0" smtClean="0"/>
              <a:t>Juin 1865- </a:t>
            </a:r>
            <a:r>
              <a:rPr lang="fr-FR" dirty="0"/>
              <a:t>née à </a:t>
            </a:r>
            <a:r>
              <a:rPr lang="fr-FR" dirty="0" smtClean="0"/>
              <a:t>Washington ,décédée </a:t>
            </a:r>
            <a:r>
              <a:rPr lang="fr-FR" dirty="0"/>
              <a:t>26 Sep </a:t>
            </a:r>
            <a:r>
              <a:rPr lang="fr-FR" dirty="0" smtClean="0"/>
              <a:t>1937à </a:t>
            </a:r>
            <a:r>
              <a:rPr lang="fr-FR" dirty="0" err="1" smtClean="0"/>
              <a:t>pasadena</a:t>
            </a:r>
            <a:r>
              <a:rPr lang="fr-FR" dirty="0" smtClean="0"/>
              <a:t> ,</a:t>
            </a:r>
            <a:r>
              <a:rPr lang="fr-FR" b="1" dirty="0" smtClean="0"/>
              <a:t> </a:t>
            </a:r>
            <a:r>
              <a:rPr lang="fr-FR" dirty="0"/>
              <a:t>était une inventrice américaine, Elle est connue comme la </a:t>
            </a:r>
            <a:r>
              <a:rPr lang="fr-FR" b="1" dirty="0"/>
              <a:t>première femme au monde à avoir conçu des avions</a:t>
            </a:r>
            <a:r>
              <a:rPr lang="fr-FR" dirty="0"/>
              <a:t>. Sa passion pour l’aviation débuta suite à un voyage à Londres, où elle observa des avions lors de l’Exposition Universelle. En 1908, elle construisit son premier biplan qu’elle n’eut malheureusement pas la chance de piloter, le brevet de pilote lui ayant été refusé. La même année, elle fonde le premier Junior </a:t>
            </a:r>
            <a:r>
              <a:rPr lang="fr-FR" dirty="0" err="1"/>
              <a:t>Aero</a:t>
            </a:r>
            <a:r>
              <a:rPr lang="fr-FR" dirty="0"/>
              <a:t> Club pour soutenir la formation des futures aviatrices.</a:t>
            </a: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8924" y="227215"/>
            <a:ext cx="4176000" cy="53171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6764" y="2882692"/>
            <a:ext cx="2520000" cy="3905167"/>
          </a:xfrm>
          <a:prstGeom prst="rect">
            <a:avLst/>
          </a:prstGeom>
        </p:spPr>
      </p:pic>
      <p:pic>
        <p:nvPicPr>
          <p:cNvPr id="11" name="Imag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34684" y="3607866"/>
            <a:ext cx="1723810" cy="2285714"/>
          </a:xfrm>
          <a:prstGeom prst="rect">
            <a:avLst/>
          </a:prstGeom>
        </p:spPr>
      </p:pic>
    </p:spTree>
    <p:extLst>
      <p:ext uri="{BB962C8B-B14F-4D97-AF65-F5344CB8AC3E}">
        <p14:creationId xmlns:p14="http://schemas.microsoft.com/office/powerpoint/2010/main" val="3833660705"/>
      </p:ext>
    </p:extLst>
  </p:cSld>
  <p:clrMapOvr>
    <a:masterClrMapping/>
  </p:clrMapOvr>
  <mc:AlternateContent xmlns:mc="http://schemas.openxmlformats.org/markup-compatibility/2006" xmlns:p14="http://schemas.microsoft.com/office/powerpoint/2010/main">
    <mc:Choice Requires="p14">
      <p:transition spd="slow" p14:dur="2000" advTm="18664"/>
    </mc:Choice>
    <mc:Fallback xmlns="">
      <p:transition spd="slow" advTm="1866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68000" cy="6858000"/>
          </a:xfrm>
          <a:prstGeom prst="rect">
            <a:avLst/>
          </a:prstGeom>
        </p:spPr>
      </p:pic>
      <p:sp>
        <p:nvSpPr>
          <p:cNvPr id="3" name="Rectangle 2"/>
          <p:cNvSpPr/>
          <p:nvPr/>
        </p:nvSpPr>
        <p:spPr>
          <a:xfrm>
            <a:off x="174849" y="349928"/>
            <a:ext cx="3169920" cy="5909310"/>
          </a:xfrm>
          <a:prstGeom prst="rect">
            <a:avLst/>
          </a:prstGeom>
          <a:solidFill>
            <a:schemeClr val="accent4">
              <a:lumMod val="20000"/>
              <a:lumOff val="80000"/>
            </a:schemeClr>
          </a:solidFill>
        </p:spPr>
        <p:txBody>
          <a:bodyPr wrap="square">
            <a:spAutoFit/>
          </a:bodyPr>
          <a:lstStyle/>
          <a:p>
            <a:r>
              <a:rPr lang="fr-FR" dirty="0"/>
              <a:t>Cette aviatrice française est connue pour être la</a:t>
            </a:r>
            <a:r>
              <a:rPr lang="fr-FR" b="1" dirty="0"/>
              <a:t> première femme à avoir volé seule</a:t>
            </a:r>
            <a:r>
              <a:rPr lang="fr-FR" dirty="0" smtClean="0"/>
              <a:t>.</a:t>
            </a:r>
            <a:r>
              <a:rPr lang="fr-FR" dirty="0"/>
              <a:t> (26 septembre 1873 - 18 février 1926)</a:t>
            </a:r>
            <a:r>
              <a:rPr lang="fr-FR" dirty="0" smtClean="0"/>
              <a:t> </a:t>
            </a:r>
            <a:r>
              <a:rPr lang="fr-FR" dirty="0"/>
              <a:t>née </a:t>
            </a:r>
            <a:r>
              <a:rPr lang="fr-FR" b="1" dirty="0"/>
              <a:t>Marie Thérèse Juliette Cochet</a:t>
            </a:r>
            <a:r>
              <a:rPr lang="fr-FR" dirty="0"/>
              <a:t>, aviatrice et sculptrice française,</a:t>
            </a:r>
            <a:r>
              <a:rPr lang="fr-FR" dirty="0" smtClean="0"/>
              <a:t> </a:t>
            </a:r>
            <a:r>
              <a:rPr lang="fr-FR" dirty="0"/>
              <a:t>En juillet 1908, elle s’envole au côté du pilote Léon </a:t>
            </a:r>
            <a:r>
              <a:rPr lang="fr-FR" dirty="0" err="1"/>
              <a:t>Delagrange</a:t>
            </a:r>
            <a:r>
              <a:rPr lang="fr-FR" dirty="0"/>
              <a:t>. Elle n’est que passagère mais devient la première femme à voler. Après quelques séances d’entraînement, elle vole finalement en solitaire en septembre 1908 et devient ainsi la première femme pilote</a:t>
            </a:r>
            <a:r>
              <a:rPr lang="fr-FR" dirty="0" smtClean="0"/>
              <a:t>.</a:t>
            </a:r>
          </a:p>
          <a:p>
            <a:r>
              <a:rPr lang="fr-FR" dirty="0"/>
              <a:t>Malheureusement, la mort de son ami Léon dans un accident d’avion en 1910 la bouleverse au point qu’elle ne pilotera plus jamais.</a:t>
            </a: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9809" y="349928"/>
            <a:ext cx="4320000" cy="6158144"/>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19619" y="491658"/>
            <a:ext cx="3312000" cy="56577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23922197"/>
      </p:ext>
    </p:extLst>
  </p:cSld>
  <p:clrMapOvr>
    <a:masterClrMapping/>
  </p:clrMapOvr>
  <mc:AlternateContent xmlns:mc="http://schemas.openxmlformats.org/markup-compatibility/2006" xmlns:p14="http://schemas.microsoft.com/office/powerpoint/2010/main">
    <mc:Choice Requires="p14">
      <p:transition spd="slow" p14:dur="2000" advTm="18728"/>
    </mc:Choice>
    <mc:Fallback xmlns="">
      <p:transition spd="slow" advTm="1872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68000" cy="6858000"/>
          </a:xfrm>
          <a:prstGeom prst="rect">
            <a:avLst/>
          </a:prstGeom>
        </p:spPr>
      </p:pic>
      <p:sp>
        <p:nvSpPr>
          <p:cNvPr id="3" name="Rectangle 2"/>
          <p:cNvSpPr/>
          <p:nvPr/>
        </p:nvSpPr>
        <p:spPr>
          <a:xfrm>
            <a:off x="160694" y="373734"/>
            <a:ext cx="6096000" cy="2308324"/>
          </a:xfrm>
          <a:prstGeom prst="rect">
            <a:avLst/>
          </a:prstGeom>
          <a:solidFill>
            <a:schemeClr val="accent4">
              <a:lumMod val="20000"/>
              <a:lumOff val="80000"/>
            </a:schemeClr>
          </a:solidFill>
        </p:spPr>
        <p:txBody>
          <a:bodyPr>
            <a:spAutoFit/>
          </a:bodyPr>
          <a:lstStyle/>
          <a:p>
            <a:r>
              <a:rPr lang="fr-FR" b="0" i="0" dirty="0" smtClean="0">
                <a:solidFill>
                  <a:srgbClr val="333333"/>
                </a:solidFill>
                <a:effectLst/>
              </a:rPr>
              <a:t>La journaliste de renom </a:t>
            </a:r>
            <a:r>
              <a:rPr lang="fr-FR" b="1" i="0" dirty="0" smtClean="0">
                <a:solidFill>
                  <a:srgbClr val="333333"/>
                </a:solidFill>
                <a:effectLst/>
              </a:rPr>
              <a:t>Harriet </a:t>
            </a:r>
            <a:r>
              <a:rPr lang="fr-FR" b="1" i="0" dirty="0" err="1" smtClean="0">
                <a:solidFill>
                  <a:srgbClr val="333333"/>
                </a:solidFill>
                <a:effectLst/>
              </a:rPr>
              <a:t>Quimby</a:t>
            </a:r>
            <a:r>
              <a:rPr lang="fr-FR" b="1" i="0" dirty="0" smtClean="0">
                <a:solidFill>
                  <a:srgbClr val="333333"/>
                </a:solidFill>
                <a:effectLst/>
              </a:rPr>
              <a:t> </a:t>
            </a:r>
            <a:r>
              <a:rPr lang="fr-FR" b="0" i="0" dirty="0" smtClean="0">
                <a:solidFill>
                  <a:srgbClr val="333333"/>
                </a:solidFill>
                <a:effectLst/>
              </a:rPr>
              <a:t>est devenue la première Américaine à obtenir sa licence de pilote en 1911. Elle est morte un an plus tard, lorsque son nouvel avion s’est écrasé dans le port de Boston.</a:t>
            </a:r>
            <a:r>
              <a:rPr lang="fr-FR" dirty="0">
                <a:solidFill>
                  <a:srgbClr val="474747"/>
                </a:solidFill>
              </a:rPr>
              <a:t> Harriet </a:t>
            </a:r>
            <a:r>
              <a:rPr lang="fr-FR" dirty="0" err="1">
                <a:solidFill>
                  <a:srgbClr val="474747"/>
                </a:solidFill>
              </a:rPr>
              <a:t>Quimby</a:t>
            </a:r>
            <a:r>
              <a:rPr lang="fr-FR" dirty="0">
                <a:solidFill>
                  <a:srgbClr val="474747"/>
                </a:solidFill>
              </a:rPr>
              <a:t>, née le 11 mai 1875 à </a:t>
            </a:r>
            <a:r>
              <a:rPr lang="fr-FR" dirty="0" err="1">
                <a:solidFill>
                  <a:srgbClr val="474747"/>
                </a:solidFill>
              </a:rPr>
              <a:t>Arcadia</a:t>
            </a:r>
            <a:r>
              <a:rPr lang="fr-FR" dirty="0">
                <a:solidFill>
                  <a:srgbClr val="474747"/>
                </a:solidFill>
              </a:rPr>
              <a:t> Township et décédée le 1ᵉʳ juillet 1912 à </a:t>
            </a:r>
            <a:r>
              <a:rPr lang="fr-FR" dirty="0" err="1">
                <a:solidFill>
                  <a:srgbClr val="474747"/>
                </a:solidFill>
              </a:rPr>
              <a:t>Squantum</a:t>
            </a:r>
            <a:r>
              <a:rPr lang="fr-FR" dirty="0">
                <a:solidFill>
                  <a:srgbClr val="474747"/>
                </a:solidFill>
              </a:rPr>
              <a:t>, est une pionnière de l'aviation, journaliste et scénariste américaine</a:t>
            </a:r>
            <a:endParaRPr lang="fr-FR" dirty="0"/>
          </a:p>
          <a:p>
            <a:endParaRPr lang="fr-FR" dirty="0"/>
          </a:p>
        </p:txBody>
      </p:sp>
      <p:sp>
        <p:nvSpPr>
          <p:cNvPr id="5" name="Rectangle 4"/>
          <p:cNvSpPr/>
          <p:nvPr/>
        </p:nvSpPr>
        <p:spPr>
          <a:xfrm>
            <a:off x="9612077" y="5115279"/>
            <a:ext cx="248786" cy="369332"/>
          </a:xfrm>
          <a:prstGeom prst="rect">
            <a:avLst/>
          </a:prstGeom>
        </p:spPr>
        <p:txBody>
          <a:bodyPr wrap="none">
            <a:spAutoFit/>
          </a:bodyPr>
          <a:lstStyle/>
          <a:p>
            <a:r>
              <a:rPr lang="fr-FR" b="0" i="0" dirty="0" smtClean="0">
                <a:solidFill>
                  <a:srgbClr val="202122"/>
                </a:solidFill>
                <a:effectLst/>
                <a:latin typeface="Arial" panose="020B0604020202020204" pitchFamily="34" charset="0"/>
              </a:rPr>
              <a:t> </a:t>
            </a:r>
            <a:endParaRPr lang="fr-FR"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79011" y="119983"/>
            <a:ext cx="4500000" cy="3303792"/>
          </a:xfrm>
          <a:prstGeom prst="rect">
            <a:avLst/>
          </a:prstGeom>
          <a:ln w="88900" cap="sq" cmpd="thickThin">
            <a:solidFill>
              <a:srgbClr val="000000"/>
            </a:solidFill>
            <a:prstDash val="solid"/>
            <a:miter lim="800000"/>
          </a:ln>
          <a:effectLst>
            <a:innerShdw blurRad="76200">
              <a:srgbClr val="000000"/>
            </a:innerShdw>
          </a:effectLst>
        </p:spPr>
      </p:pic>
      <p:sp>
        <p:nvSpPr>
          <p:cNvPr id="7" name="ZoneTexte 6"/>
          <p:cNvSpPr txBox="1"/>
          <p:nvPr/>
        </p:nvSpPr>
        <p:spPr>
          <a:xfrm>
            <a:off x="9724689" y="4111223"/>
            <a:ext cx="2306706" cy="369332"/>
          </a:xfrm>
          <a:prstGeom prst="rect">
            <a:avLst/>
          </a:prstGeom>
          <a:noFill/>
        </p:spPr>
        <p:txBody>
          <a:bodyPr wrap="square" rtlCol="0">
            <a:spAutoFit/>
          </a:bodyPr>
          <a:lstStyle/>
          <a:p>
            <a:r>
              <a:rPr lang="fr-FR" b="0" i="0" u="sng" dirty="0" smtClean="0">
                <a:effectLst/>
                <a:latin typeface="Arial" panose="020B0604020202020204" pitchFamily="34" charset="0"/>
                <a:hlinkClick r:id="rId4"/>
              </a:rPr>
              <a:t>monoplan</a:t>
            </a:r>
            <a:r>
              <a:rPr lang="fr-FR" b="0" i="0" dirty="0" smtClean="0">
                <a:solidFill>
                  <a:srgbClr val="202122"/>
                </a:solidFill>
                <a:effectLst/>
                <a:latin typeface="Arial" panose="020B0604020202020204" pitchFamily="34" charset="0"/>
              </a:rPr>
              <a:t> </a:t>
            </a:r>
            <a:r>
              <a:rPr lang="fr-FR" b="0" i="0" u="none" strike="noStrike" dirty="0" smtClean="0">
                <a:effectLst/>
                <a:latin typeface="Arial" panose="020B0604020202020204" pitchFamily="34" charset="0"/>
                <a:hlinkClick r:id="rId5" tooltip="Blériot XI"/>
              </a:rPr>
              <a:t>Blériot XI</a:t>
            </a:r>
            <a:endParaRPr lang="fr-FR" dirty="0"/>
          </a:p>
        </p:txBody>
      </p:sp>
      <p:sp>
        <p:nvSpPr>
          <p:cNvPr id="4" name="Rectangle 3"/>
          <p:cNvSpPr/>
          <p:nvPr/>
        </p:nvSpPr>
        <p:spPr>
          <a:xfrm>
            <a:off x="934202" y="3822617"/>
            <a:ext cx="4524895" cy="369332"/>
          </a:xfrm>
          <a:prstGeom prst="rect">
            <a:avLst/>
          </a:prstGeom>
        </p:spPr>
        <p:txBody>
          <a:bodyPr wrap="square">
            <a:spAutoFit/>
          </a:bodyPr>
          <a:lstStyle/>
          <a:p>
            <a:endParaRPr lang="fr-FR" dirty="0"/>
          </a:p>
        </p:txBody>
      </p:sp>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9773" y="2786561"/>
            <a:ext cx="5314286" cy="3828571"/>
          </a:xfrm>
          <a:prstGeom prst="rect">
            <a:avLst/>
          </a:prstGeom>
          <a:ln w="88900" cap="sq" cmpd="thickThin">
            <a:solidFill>
              <a:srgbClr val="000000"/>
            </a:solidFill>
            <a:prstDash val="solid"/>
            <a:miter lim="800000"/>
          </a:ln>
          <a:effectLst>
            <a:innerShdw blurRad="76200">
              <a:srgbClr val="000000"/>
            </a:innerShdw>
          </a:effectLst>
        </p:spPr>
      </p:pic>
      <p:pic>
        <p:nvPicPr>
          <p:cNvPr id="9" name="Imag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79011" y="3690150"/>
            <a:ext cx="4500000" cy="2984692"/>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471239302"/>
      </p:ext>
    </p:extLst>
  </p:cSld>
  <p:clrMapOvr>
    <a:masterClrMapping/>
  </p:clrMapOvr>
  <mc:AlternateContent xmlns:mc="http://schemas.openxmlformats.org/markup-compatibility/2006" xmlns:p14="http://schemas.microsoft.com/office/powerpoint/2010/main">
    <mc:Choice Requires="p14">
      <p:transition spd="slow" p14:dur="2000" advTm="15104"/>
    </mc:Choice>
    <mc:Fallback xmlns="">
      <p:transition spd="slow" advTm="1510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68000" cy="6858000"/>
          </a:xfrm>
          <a:prstGeom prst="rect">
            <a:avLst/>
          </a:prstGeom>
        </p:spPr>
      </p:pic>
      <p:sp>
        <p:nvSpPr>
          <p:cNvPr id="3" name="Rectangle 2"/>
          <p:cNvSpPr/>
          <p:nvPr/>
        </p:nvSpPr>
        <p:spPr>
          <a:xfrm>
            <a:off x="141099" y="178258"/>
            <a:ext cx="4365201" cy="6463308"/>
          </a:xfrm>
          <a:prstGeom prst="rect">
            <a:avLst/>
          </a:prstGeom>
          <a:solidFill>
            <a:schemeClr val="accent4">
              <a:lumMod val="20000"/>
              <a:lumOff val="80000"/>
            </a:schemeClr>
          </a:solidFill>
        </p:spPr>
        <p:txBody>
          <a:bodyPr wrap="square">
            <a:spAutoFit/>
          </a:bodyPr>
          <a:lstStyle/>
          <a:p>
            <a:pPr fontAlgn="base"/>
            <a:r>
              <a:rPr lang="fr-FR" i="0" dirty="0" smtClean="0">
                <a:solidFill>
                  <a:srgbClr val="202020"/>
                </a:solidFill>
                <a:effectLst/>
              </a:rPr>
              <a:t>"</a:t>
            </a:r>
            <a:r>
              <a:rPr lang="fr-FR" b="1" i="0" dirty="0" smtClean="0">
                <a:solidFill>
                  <a:srgbClr val="202020"/>
                </a:solidFill>
                <a:effectLst/>
              </a:rPr>
              <a:t>baronne Raymonde de Laroche", Élise </a:t>
            </a:r>
            <a:r>
              <a:rPr lang="fr-FR" b="1" i="0" dirty="0" err="1" smtClean="0">
                <a:solidFill>
                  <a:srgbClr val="202020"/>
                </a:solidFill>
                <a:effectLst/>
              </a:rPr>
              <a:t>Deroche</a:t>
            </a:r>
            <a:r>
              <a:rPr lang="fr-FR" b="1" i="0" dirty="0" smtClean="0">
                <a:solidFill>
                  <a:srgbClr val="202020"/>
                </a:solidFill>
                <a:effectLst/>
              </a:rPr>
              <a:t> </a:t>
            </a:r>
            <a:r>
              <a:rPr lang="fr-FR" i="0" dirty="0" smtClean="0">
                <a:solidFill>
                  <a:srgbClr val="202020"/>
                </a:solidFill>
                <a:effectLst/>
              </a:rPr>
              <a:t>a connu une carrière brève, mais marquante dans l'histoire de l'aviation française et mondiale. Décédée en plein vol sur la plage du Crotoy, en baie de Somme, sa mémoire peine à perdurer dans le temps, malgré tous les exploits qu'elle a accomplis de son vivant.</a:t>
            </a:r>
            <a:r>
              <a:rPr lang="fr-FR" dirty="0"/>
              <a:t> La vie d'Élise </a:t>
            </a:r>
            <a:r>
              <a:rPr lang="fr-FR" dirty="0" err="1"/>
              <a:t>Deroche</a:t>
            </a:r>
            <a:r>
              <a:rPr lang="fr-FR" dirty="0"/>
              <a:t> est peu connue. Pourtant, elle a eu un impact important dans l'histoire de l'aviation mondiale. Cette aviatrice aux multiples talents est née en août 1882, rue de la Verrerie, à Paris.</a:t>
            </a:r>
          </a:p>
          <a:p>
            <a:pPr fontAlgn="base"/>
            <a:r>
              <a:rPr lang="fr-FR" dirty="0"/>
              <a:t>Avant de se passionner pour l'aviation, elle a été actrice, mannequin, peintre, sculptrice et amoureuse de sport automobile. Son profil, éclectique, en a intrigué plus d'un à son époque</a:t>
            </a:r>
            <a:r>
              <a:rPr lang="fr-FR" dirty="0" smtClean="0"/>
              <a:t>.</a:t>
            </a:r>
            <a:r>
              <a:rPr lang="fr-FR" dirty="0"/>
              <a:t> est la </a:t>
            </a:r>
            <a:r>
              <a:rPr lang="fr-FR" b="1" dirty="0"/>
              <a:t>première femme au monde à avoir obtenu son brevet de pilote</a:t>
            </a:r>
            <a:r>
              <a:rPr lang="fr-FR" dirty="0"/>
              <a:t> ! Elle a obtenu le précieux sésame le 8 mars 1910 (jour de notre actuelle journée de la femme!)</a:t>
            </a:r>
          </a:p>
          <a:p>
            <a:endParaRPr lang="fr-FR" dirty="0"/>
          </a:p>
        </p:txBody>
      </p:sp>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63544" y="226687"/>
            <a:ext cx="2016000" cy="2263436"/>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85301" y="2732633"/>
            <a:ext cx="2592000" cy="39089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72634" y="490608"/>
            <a:ext cx="3780000" cy="587678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16887795"/>
      </p:ext>
    </p:extLst>
  </p:cSld>
  <p:clrMapOvr>
    <a:masterClrMapping/>
  </p:clrMapOvr>
  <mc:AlternateContent xmlns:mc="http://schemas.openxmlformats.org/markup-compatibility/2006" xmlns:p14="http://schemas.microsoft.com/office/powerpoint/2010/main">
    <mc:Choice Requires="p14">
      <p:transition spd="slow" p14:dur="2000" advTm="32640"/>
    </mc:Choice>
    <mc:Fallback xmlns="">
      <p:transition spd="slow" advTm="3264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68000" cy="6858000"/>
          </a:xfrm>
          <a:prstGeom prst="rect">
            <a:avLst/>
          </a:prstGeom>
        </p:spPr>
      </p:pic>
      <p:sp>
        <p:nvSpPr>
          <p:cNvPr id="3" name="Rectangle 2"/>
          <p:cNvSpPr/>
          <p:nvPr/>
        </p:nvSpPr>
        <p:spPr>
          <a:xfrm>
            <a:off x="259718" y="74548"/>
            <a:ext cx="7070034" cy="2585323"/>
          </a:xfrm>
          <a:prstGeom prst="rect">
            <a:avLst/>
          </a:prstGeom>
          <a:solidFill>
            <a:schemeClr val="accent4">
              <a:lumMod val="20000"/>
              <a:lumOff val="80000"/>
            </a:schemeClr>
          </a:solidFill>
        </p:spPr>
        <p:txBody>
          <a:bodyPr wrap="square">
            <a:spAutoFit/>
          </a:bodyPr>
          <a:lstStyle/>
          <a:p>
            <a:r>
              <a:rPr lang="fr-FR" b="1" i="0" dirty="0" smtClean="0">
                <a:solidFill>
                  <a:srgbClr val="040C28"/>
                </a:solidFill>
                <a:effectLst/>
              </a:rPr>
              <a:t>Amelia Mary </a:t>
            </a:r>
            <a:r>
              <a:rPr lang="fr-FR" b="1" i="0" dirty="0" err="1" smtClean="0">
                <a:solidFill>
                  <a:srgbClr val="040C28"/>
                </a:solidFill>
                <a:effectLst/>
              </a:rPr>
              <a:t>Earhart</a:t>
            </a:r>
            <a:r>
              <a:rPr lang="fr-FR" b="0" i="0" dirty="0" smtClean="0">
                <a:solidFill>
                  <a:srgbClr val="474747"/>
                </a:solidFill>
                <a:effectLst/>
              </a:rPr>
              <a:t>, connue également sous le nom de Lady </a:t>
            </a:r>
            <a:r>
              <a:rPr lang="fr-FR" b="0" i="0" dirty="0" err="1" smtClean="0">
                <a:solidFill>
                  <a:srgbClr val="474747"/>
                </a:solidFill>
                <a:effectLst/>
              </a:rPr>
              <a:t>Lindy</a:t>
            </a:r>
            <a:r>
              <a:rPr lang="fr-FR" b="0" i="0" dirty="0" smtClean="0">
                <a:solidFill>
                  <a:srgbClr val="474747"/>
                </a:solidFill>
                <a:effectLst/>
              </a:rPr>
              <a:t>, née à Atchison (Kansas) le 24 juillet 1897 et disparue dans l'océan Pacifique le 2 juillet 1937 </a:t>
            </a:r>
            <a:r>
              <a:rPr lang="fr-FR" b="0" i="0" dirty="0" smtClean="0">
                <a:solidFill>
                  <a:srgbClr val="474747"/>
                </a:solidFill>
                <a:effectLst/>
              </a:rPr>
              <a:t>,..</a:t>
            </a:r>
            <a:r>
              <a:rPr lang="fr-FR" dirty="0" smtClean="0"/>
              <a:t> </a:t>
            </a:r>
            <a:r>
              <a:rPr lang="fr-FR" dirty="0" smtClean="0"/>
              <a:t>était </a:t>
            </a:r>
            <a:r>
              <a:rPr lang="fr-FR" dirty="0"/>
              <a:t>une aviatrice américaine. Elle est sans doute l’une des aviatrice les plus célèbre de l’Histoire de l’aviation. En 1928, elle participe à une traversée historique de l’atlantique. Elle devient alors la première femme à réaliser cet exploit mais elle n’est à l’époque que passagère. En 1932, elle réitère l’expérience, en solitaire cette fois. Elle devient ainsi la </a:t>
            </a:r>
            <a:r>
              <a:rPr lang="fr-FR" b="1" dirty="0"/>
              <a:t>première femme à traverser l’atlantique en solitaire</a:t>
            </a:r>
            <a:r>
              <a:rPr lang="fr-FR" dirty="0"/>
              <a:t> après un vol de 14 heures et 56 minutes.</a:t>
            </a:r>
          </a:p>
        </p:txBody>
      </p:sp>
      <p:pic>
        <p:nvPicPr>
          <p:cNvPr id="4" name="Image 3"/>
          <p:cNvPicPr>
            <a:picLocks noChangeAspect="1"/>
          </p:cNvPicPr>
          <p:nvPr/>
        </p:nvPicPr>
        <p:blipFill rotWithShape="1">
          <a:blip r:embed="rId3" cstate="print">
            <a:extLst>
              <a:ext uri="{28A0092B-C50C-407E-A947-70E740481C1C}">
                <a14:useLocalDpi xmlns:a14="http://schemas.microsoft.com/office/drawing/2010/main" val="0"/>
              </a:ext>
            </a:extLst>
          </a:blip>
          <a:srcRect b="1187"/>
          <a:stretch/>
        </p:blipFill>
        <p:spPr>
          <a:xfrm>
            <a:off x="7589471" y="92841"/>
            <a:ext cx="4176000" cy="2844030"/>
          </a:xfrm>
          <a:prstGeom prst="rect">
            <a:avLst/>
          </a:prstGeom>
        </p:spPr>
      </p:pic>
      <p:pic>
        <p:nvPicPr>
          <p:cNvPr id="5" name="Image 4"/>
          <p:cNvPicPr>
            <a:picLocks noChangeAspect="1"/>
          </p:cNvPicPr>
          <p:nvPr/>
        </p:nvPicPr>
        <p:blipFill rotWithShape="1">
          <a:blip r:embed="rId4">
            <a:extLst>
              <a:ext uri="{28A0092B-C50C-407E-A947-70E740481C1C}">
                <a14:useLocalDpi xmlns:a14="http://schemas.microsoft.com/office/drawing/2010/main" val="0"/>
              </a:ext>
            </a:extLst>
          </a:blip>
          <a:srcRect b="3436"/>
          <a:stretch/>
        </p:blipFill>
        <p:spPr>
          <a:xfrm>
            <a:off x="6380184" y="3115435"/>
            <a:ext cx="5477427" cy="3564000"/>
          </a:xfrm>
          <a:prstGeom prst="rect">
            <a:avLst/>
          </a:prstGeom>
          <a:ln w="88900" cap="sq" cmpd="thickThin">
            <a:solidFill>
              <a:srgbClr val="000000"/>
            </a:solidFill>
            <a:prstDash val="solid"/>
            <a:miter lim="800000"/>
          </a:ln>
          <a:effectLst>
            <a:innerShdw blurRad="76200">
              <a:srgbClr val="000000"/>
            </a:innerShdw>
          </a:effectLst>
        </p:spPr>
      </p:pic>
      <p:pic>
        <p:nvPicPr>
          <p:cNvPr id="6" name="Image 5"/>
          <p:cNvPicPr>
            <a:picLocks noChangeAspect="1"/>
          </p:cNvPicPr>
          <p:nvPr/>
        </p:nvPicPr>
        <p:blipFill rotWithShape="1">
          <a:blip r:embed="rId5" cstate="print">
            <a:extLst>
              <a:ext uri="{28A0092B-C50C-407E-A947-70E740481C1C}">
                <a14:useLocalDpi xmlns:a14="http://schemas.microsoft.com/office/drawing/2010/main" val="0"/>
              </a:ext>
            </a:extLst>
          </a:blip>
          <a:srcRect b="2157"/>
          <a:stretch/>
        </p:blipFill>
        <p:spPr>
          <a:xfrm>
            <a:off x="354904" y="3115435"/>
            <a:ext cx="5206064" cy="3564000"/>
          </a:xfrm>
          <a:prstGeom prst="rect">
            <a:avLst/>
          </a:prstGeom>
          <a:ln w="88900" cap="sq" cmpd="thickThin">
            <a:solidFill>
              <a:srgbClr val="000000"/>
            </a:solidFill>
            <a:prstDash val="solid"/>
            <a:miter lim="800000"/>
          </a:ln>
          <a:effectLst>
            <a:innerShdw blurRad="76200">
              <a:srgbClr val="000000"/>
            </a:innerShdw>
          </a:effectLst>
        </p:spPr>
      </p:pic>
      <p:sp>
        <p:nvSpPr>
          <p:cNvPr id="7" name="Rectangle 6"/>
          <p:cNvSpPr/>
          <p:nvPr/>
        </p:nvSpPr>
        <p:spPr>
          <a:xfrm>
            <a:off x="8638442" y="3244334"/>
            <a:ext cx="3365024" cy="369332"/>
          </a:xfrm>
          <a:prstGeom prst="rect">
            <a:avLst/>
          </a:prstGeom>
        </p:spPr>
        <p:txBody>
          <a:bodyPr wrap="none">
            <a:spAutoFit/>
          </a:bodyPr>
          <a:lstStyle/>
          <a:p>
            <a:r>
              <a:rPr lang="fr-FR" dirty="0">
                <a:solidFill>
                  <a:srgbClr val="474747"/>
                </a:solidFill>
                <a:latin typeface="Google Sans"/>
              </a:rPr>
              <a:t>Amelia </a:t>
            </a:r>
            <a:r>
              <a:rPr lang="fr-FR" dirty="0" err="1">
                <a:solidFill>
                  <a:srgbClr val="474747"/>
                </a:solidFill>
                <a:latin typeface="Google Sans"/>
              </a:rPr>
              <a:t>Earhart</a:t>
            </a:r>
            <a:r>
              <a:rPr lang="fr-FR" dirty="0">
                <a:solidFill>
                  <a:srgbClr val="474747"/>
                </a:solidFill>
                <a:latin typeface="Google Sans"/>
              </a:rPr>
              <a:t> le 5 mars 1935 </a:t>
            </a:r>
            <a:endParaRPr lang="fr-FR" dirty="0"/>
          </a:p>
        </p:txBody>
      </p:sp>
      <p:sp>
        <p:nvSpPr>
          <p:cNvPr id="8" name="Rectangle 7"/>
          <p:cNvSpPr/>
          <p:nvPr/>
        </p:nvSpPr>
        <p:spPr>
          <a:xfrm>
            <a:off x="802098" y="3244427"/>
            <a:ext cx="1544012" cy="369332"/>
          </a:xfrm>
          <a:prstGeom prst="rect">
            <a:avLst/>
          </a:prstGeom>
        </p:spPr>
        <p:txBody>
          <a:bodyPr wrap="none">
            <a:spAutoFit/>
          </a:bodyPr>
          <a:lstStyle/>
          <a:p>
            <a:r>
              <a:rPr lang="fr-FR" dirty="0">
                <a:solidFill>
                  <a:srgbClr val="474747"/>
                </a:solidFill>
                <a:latin typeface="Google Sans"/>
              </a:rPr>
              <a:t>2 juillet 1937 </a:t>
            </a:r>
            <a:endParaRPr lang="fr-FR" dirty="0"/>
          </a:p>
        </p:txBody>
      </p:sp>
    </p:spTree>
    <p:extLst>
      <p:ext uri="{BB962C8B-B14F-4D97-AF65-F5344CB8AC3E}">
        <p14:creationId xmlns:p14="http://schemas.microsoft.com/office/powerpoint/2010/main" val="1408158104"/>
      </p:ext>
    </p:extLst>
  </p:cSld>
  <p:clrMapOvr>
    <a:masterClrMapping/>
  </p:clrMapOvr>
  <mc:AlternateContent xmlns:mc="http://schemas.openxmlformats.org/markup-compatibility/2006" xmlns:p14="http://schemas.microsoft.com/office/powerpoint/2010/main">
    <mc:Choice Requires="p14">
      <p:transition spd="slow" p14:dur="2000" advTm="20420"/>
    </mc:Choice>
    <mc:Fallback xmlns="">
      <p:transition spd="slow" advTm="2042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68000" cy="6858000"/>
          </a:xfrm>
          <a:prstGeom prst="rect">
            <a:avLst/>
          </a:prstGeom>
        </p:spPr>
      </p:pic>
      <p:sp>
        <p:nvSpPr>
          <p:cNvPr id="3" name="Rectangle 2"/>
          <p:cNvSpPr/>
          <p:nvPr/>
        </p:nvSpPr>
        <p:spPr>
          <a:xfrm>
            <a:off x="263237" y="271333"/>
            <a:ext cx="6096000" cy="2308324"/>
          </a:xfrm>
          <a:prstGeom prst="rect">
            <a:avLst/>
          </a:prstGeom>
          <a:solidFill>
            <a:schemeClr val="accent4">
              <a:lumMod val="20000"/>
              <a:lumOff val="80000"/>
            </a:schemeClr>
          </a:solidFill>
        </p:spPr>
        <p:txBody>
          <a:bodyPr>
            <a:spAutoFit/>
          </a:bodyPr>
          <a:lstStyle/>
          <a:p>
            <a:r>
              <a:rPr lang="fr-FR" b="1" dirty="0" err="1">
                <a:solidFill>
                  <a:srgbClr val="474747"/>
                </a:solidFill>
                <a:latin typeface="Arial" panose="020B0604020202020204" pitchFamily="34" charset="0"/>
              </a:rPr>
              <a:t>Bessie</a:t>
            </a:r>
            <a:r>
              <a:rPr lang="fr-FR" b="1" dirty="0">
                <a:solidFill>
                  <a:srgbClr val="474747"/>
                </a:solidFill>
                <a:latin typeface="Arial" panose="020B0604020202020204" pitchFamily="34" charset="0"/>
              </a:rPr>
              <a:t> Coleman </a:t>
            </a:r>
            <a:r>
              <a:rPr lang="fr-FR" dirty="0">
                <a:solidFill>
                  <a:srgbClr val="474747"/>
                </a:solidFill>
                <a:latin typeface="Arial" panose="020B0604020202020204" pitchFamily="34" charset="0"/>
              </a:rPr>
              <a:t>est une aviatrice américaine. Elle est la première femme noire au monde à pouvoir piloter et la première personne d'origine afro-américaine et amérindienne à détenir une licence de pilote qu'elle obtient en 1921</a:t>
            </a:r>
            <a:r>
              <a:rPr lang="fr-FR" dirty="0" smtClean="0">
                <a:solidFill>
                  <a:srgbClr val="474747"/>
                </a:solidFill>
                <a:latin typeface="Arial" panose="020B0604020202020204" pitchFamily="34" charset="0"/>
              </a:rPr>
              <a:t>.</a:t>
            </a:r>
            <a:r>
              <a:rPr lang="fr-FR" dirty="0">
                <a:solidFill>
                  <a:srgbClr val="1F1F1F"/>
                </a:solidFill>
                <a:latin typeface="Arial" panose="020B0604020202020204" pitchFamily="34" charset="0"/>
              </a:rPr>
              <a:t> </a:t>
            </a:r>
            <a:endParaRPr lang="fr-FR" dirty="0" smtClean="0">
              <a:solidFill>
                <a:srgbClr val="1F1F1F"/>
              </a:solidFill>
              <a:latin typeface="Arial" panose="020B0604020202020204" pitchFamily="34" charset="0"/>
            </a:endParaRPr>
          </a:p>
          <a:p>
            <a:r>
              <a:rPr lang="fr-FR" dirty="0" smtClean="0">
                <a:solidFill>
                  <a:srgbClr val="1F1F1F"/>
                </a:solidFill>
                <a:latin typeface="Arial" panose="020B0604020202020204" pitchFamily="34" charset="0"/>
              </a:rPr>
              <a:t>Née le 26 </a:t>
            </a:r>
            <a:r>
              <a:rPr lang="fr-FR" dirty="0">
                <a:solidFill>
                  <a:srgbClr val="1F1F1F"/>
                </a:solidFill>
                <a:latin typeface="Arial" panose="020B0604020202020204" pitchFamily="34" charset="0"/>
              </a:rPr>
              <a:t>janvier 1892, </a:t>
            </a:r>
            <a:r>
              <a:rPr lang="fr-FR" dirty="0">
                <a:solidFill>
                  <a:srgbClr val="1F1F1F"/>
                </a:solidFill>
                <a:latin typeface="Arial" panose="020B0604020202020204" pitchFamily="34" charset="0"/>
                <a:hlinkClick r:id="rId3"/>
              </a:rPr>
              <a:t>Atlanta, Texas, États-Unis</a:t>
            </a:r>
            <a:endParaRPr lang="fr-FR" dirty="0">
              <a:solidFill>
                <a:srgbClr val="1F1F1F"/>
              </a:solidFill>
              <a:latin typeface="Arial" panose="020B0604020202020204" pitchFamily="34" charset="0"/>
            </a:endParaRPr>
          </a:p>
          <a:p>
            <a:r>
              <a:rPr lang="fr-FR" b="1" dirty="0">
                <a:solidFill>
                  <a:srgbClr val="1F1F1F"/>
                </a:solidFill>
                <a:latin typeface="Arial" panose="020B0604020202020204" pitchFamily="34" charset="0"/>
              </a:rPr>
              <a:t>Date de décès : </a:t>
            </a:r>
            <a:r>
              <a:rPr lang="fr-FR" dirty="0">
                <a:solidFill>
                  <a:srgbClr val="1F1F1F"/>
                </a:solidFill>
                <a:latin typeface="Arial" panose="020B0604020202020204" pitchFamily="34" charset="0"/>
              </a:rPr>
              <a:t>30 avril 1926, </a:t>
            </a:r>
            <a:r>
              <a:rPr lang="fr-FR" u="sng" dirty="0">
                <a:solidFill>
                  <a:srgbClr val="1F1F1F"/>
                </a:solidFill>
                <a:latin typeface="Arial" panose="020B0604020202020204" pitchFamily="34" charset="0"/>
                <a:hlinkClick r:id="rId4"/>
              </a:rPr>
              <a:t>Jacksonville, Floride,</a:t>
            </a:r>
            <a:endParaRPr lang="fr-FR" dirty="0">
              <a:solidFill>
                <a:srgbClr val="1F1F1F"/>
              </a:solidFill>
              <a:latin typeface="Arial" panose="020B0604020202020204" pitchFamily="34" charset="0"/>
            </a:endParaRPr>
          </a:p>
          <a:p>
            <a:endParaRPr lang="fr-FR" dirty="0"/>
          </a:p>
        </p:txBody>
      </p:sp>
      <p:sp>
        <p:nvSpPr>
          <p:cNvPr id="4" name="Rectangle 3"/>
          <p:cNvSpPr/>
          <p:nvPr/>
        </p:nvSpPr>
        <p:spPr>
          <a:xfrm>
            <a:off x="3048000" y="3105835"/>
            <a:ext cx="6096000" cy="369332"/>
          </a:xfrm>
          <a:prstGeom prst="rect">
            <a:avLst/>
          </a:prstGeom>
        </p:spPr>
        <p:txBody>
          <a:bodyPr>
            <a:spAutoFit/>
          </a:bodyPr>
          <a:lstStyle/>
          <a:p>
            <a:endParaRPr lang="fr-FR" dirty="0">
              <a:solidFill>
                <a:srgbClr val="1F1F1F"/>
              </a:solidFill>
              <a:latin typeface="Arial" panose="020B0604020202020204" pitchFamily="34" charset="0"/>
            </a:endParaRPr>
          </a:p>
        </p:txBody>
      </p:sp>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8285" y="2834114"/>
            <a:ext cx="5685714" cy="3800000"/>
          </a:xfrm>
          <a:prstGeom prst="rect">
            <a:avLst/>
          </a:prstGeom>
          <a:ln w="88900" cap="sq" cmpd="thickThin">
            <a:solidFill>
              <a:srgbClr val="000000"/>
            </a:solidFill>
            <a:prstDash val="solid"/>
            <a:miter lim="800000"/>
          </a:ln>
          <a:effectLst>
            <a:innerShdw blurRad="76200">
              <a:srgbClr val="000000"/>
            </a:innerShdw>
          </a:effectLst>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11618" y="108669"/>
            <a:ext cx="4104000" cy="26281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95999" y="2845524"/>
            <a:ext cx="4860000" cy="378859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27690990"/>
      </p:ext>
    </p:extLst>
  </p:cSld>
  <p:clrMapOvr>
    <a:masterClrMapping/>
  </p:clrMapOvr>
  <mc:AlternateContent xmlns:mc="http://schemas.openxmlformats.org/markup-compatibility/2006" xmlns:p14="http://schemas.microsoft.com/office/powerpoint/2010/main">
    <mc:Choice Requires="p14">
      <p:transition spd="slow" p14:dur="2000" advTm="19490"/>
    </mc:Choice>
    <mc:Fallback xmlns="">
      <p:transition spd="slow" advTm="1949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68000" cy="6858000"/>
          </a:xfrm>
          <a:prstGeom prst="rect">
            <a:avLst/>
          </a:prstGeom>
        </p:spPr>
      </p:pic>
      <p:sp>
        <p:nvSpPr>
          <p:cNvPr id="3" name="Rectangle 2"/>
          <p:cNvSpPr/>
          <p:nvPr/>
        </p:nvSpPr>
        <p:spPr>
          <a:xfrm>
            <a:off x="263236" y="562140"/>
            <a:ext cx="6195751" cy="1200329"/>
          </a:xfrm>
          <a:prstGeom prst="rect">
            <a:avLst/>
          </a:prstGeom>
          <a:solidFill>
            <a:schemeClr val="accent4">
              <a:lumMod val="20000"/>
              <a:lumOff val="80000"/>
            </a:schemeClr>
          </a:solidFill>
        </p:spPr>
        <p:txBody>
          <a:bodyPr wrap="square">
            <a:spAutoFit/>
          </a:bodyPr>
          <a:lstStyle/>
          <a:p>
            <a:r>
              <a:rPr lang="fr-FR" b="1" dirty="0">
                <a:solidFill>
                  <a:srgbClr val="474747"/>
                </a:solidFill>
              </a:rPr>
              <a:t>Gladys Roy </a:t>
            </a:r>
            <a:r>
              <a:rPr lang="fr-FR" dirty="0">
                <a:solidFill>
                  <a:srgbClr val="474747"/>
                </a:solidFill>
              </a:rPr>
              <a:t>est une cascadeuse de cirque volant américaine et une actrice de </a:t>
            </a:r>
            <a:r>
              <a:rPr lang="fr-FR" dirty="0" smtClean="0">
                <a:solidFill>
                  <a:srgbClr val="474747"/>
                </a:solidFill>
              </a:rPr>
              <a:t>cinéma</a:t>
            </a:r>
            <a:r>
              <a:rPr lang="fr-FR" dirty="0" smtClean="0"/>
              <a:t>. </a:t>
            </a:r>
            <a:r>
              <a:rPr lang="fr-FR" dirty="0"/>
              <a:t>Elle est connue pour </a:t>
            </a:r>
            <a:r>
              <a:rPr lang="fr-FR" dirty="0">
                <a:hlinkClick r:id="rId3"/>
              </a:rPr>
              <a:t>The </a:t>
            </a:r>
            <a:r>
              <a:rPr lang="fr-FR" dirty="0" err="1">
                <a:hlinkClick r:id="rId3"/>
              </a:rPr>
              <a:t>Fighting</a:t>
            </a:r>
            <a:r>
              <a:rPr lang="fr-FR" dirty="0">
                <a:hlinkClick r:id="rId3"/>
              </a:rPr>
              <a:t> Ranger (1925)</a:t>
            </a:r>
            <a:r>
              <a:rPr lang="fr-FR" dirty="0"/>
              <a:t>. Elle était mariée à Arthur Roy. </a:t>
            </a:r>
            <a:r>
              <a:rPr lang="fr-FR" dirty="0" smtClean="0"/>
              <a:t> Née en 1896 ;Elle </a:t>
            </a:r>
            <a:r>
              <a:rPr lang="fr-FR" dirty="0"/>
              <a:t>est morte le 8 août 1927 dans l'Ohio, États-Unis.</a:t>
            </a: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68641" y="285176"/>
            <a:ext cx="2592000" cy="2121588"/>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3237" y="2773150"/>
            <a:ext cx="5616000" cy="36787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58988" y="2773150"/>
            <a:ext cx="5256000" cy="366020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358637251"/>
      </p:ext>
    </p:extLst>
  </p:cSld>
  <p:clrMapOvr>
    <a:masterClrMapping/>
  </p:clrMapOvr>
  <mc:AlternateContent xmlns:mc="http://schemas.openxmlformats.org/markup-compatibility/2006" xmlns:p14="http://schemas.microsoft.com/office/powerpoint/2010/main">
    <mc:Choice Requires="p14">
      <p:transition spd="slow" p14:dur="2000" advTm="9374"/>
    </mc:Choice>
    <mc:Fallback xmlns="">
      <p:transition spd="slow" advTm="937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68000" cy="6858000"/>
          </a:xfrm>
          <a:prstGeom prst="rect">
            <a:avLst/>
          </a:prstGeom>
        </p:spPr>
      </p:pic>
      <p:sp>
        <p:nvSpPr>
          <p:cNvPr id="3" name="Rectangle 2"/>
          <p:cNvSpPr/>
          <p:nvPr/>
        </p:nvSpPr>
        <p:spPr>
          <a:xfrm>
            <a:off x="304800" y="240760"/>
            <a:ext cx="6096000" cy="2862322"/>
          </a:xfrm>
          <a:prstGeom prst="rect">
            <a:avLst/>
          </a:prstGeom>
          <a:solidFill>
            <a:schemeClr val="accent4">
              <a:lumMod val="20000"/>
              <a:lumOff val="80000"/>
            </a:schemeClr>
          </a:solidFill>
        </p:spPr>
        <p:txBody>
          <a:bodyPr>
            <a:spAutoFit/>
          </a:bodyPr>
          <a:lstStyle/>
          <a:p>
            <a:r>
              <a:rPr lang="fr-FR" b="1" dirty="0">
                <a:solidFill>
                  <a:srgbClr val="202122"/>
                </a:solidFill>
              </a:rPr>
              <a:t>Helen </a:t>
            </a:r>
            <a:r>
              <a:rPr lang="fr-FR" b="1" dirty="0" err="1">
                <a:solidFill>
                  <a:srgbClr val="202122"/>
                </a:solidFill>
              </a:rPr>
              <a:t>Richey</a:t>
            </a:r>
            <a:r>
              <a:rPr lang="fr-FR" dirty="0">
                <a:solidFill>
                  <a:srgbClr val="202122"/>
                </a:solidFill>
              </a:rPr>
              <a:t> est une </a:t>
            </a:r>
            <a:r>
              <a:rPr lang="fr-FR" dirty="0">
                <a:hlinkClick r:id="rId3" tooltip="Aviatrice"/>
              </a:rPr>
              <a:t>aviatrice</a:t>
            </a:r>
            <a:r>
              <a:rPr lang="fr-FR" dirty="0">
                <a:solidFill>
                  <a:srgbClr val="202122"/>
                </a:solidFill>
              </a:rPr>
              <a:t> pionnière. Elle est la première femme à être engagée comme pilote par une </a:t>
            </a:r>
            <a:r>
              <a:rPr lang="fr-FR" dirty="0">
                <a:hlinkClick r:id="rId4" tooltip="Compagnie aérienne"/>
              </a:rPr>
              <a:t>compagnie aérienne</a:t>
            </a:r>
            <a:r>
              <a:rPr lang="fr-FR" dirty="0">
                <a:solidFill>
                  <a:srgbClr val="202122"/>
                </a:solidFill>
              </a:rPr>
              <a:t> commerciale aux </a:t>
            </a:r>
            <a:r>
              <a:rPr lang="fr-FR" dirty="0" smtClean="0">
                <a:hlinkClick r:id="rId5" tooltip="États-Unis"/>
              </a:rPr>
              <a:t>États-Unis</a:t>
            </a:r>
            <a:r>
              <a:rPr lang="fr-FR" dirty="0" smtClean="0"/>
              <a:t>. Helen </a:t>
            </a:r>
            <a:r>
              <a:rPr lang="fr-FR" dirty="0" err="1"/>
              <a:t>Richey</a:t>
            </a:r>
            <a:r>
              <a:rPr lang="fr-FR" dirty="0"/>
              <a:t> est née le 21 novembre 1909 à McKeesport en </a:t>
            </a:r>
            <a:r>
              <a:rPr lang="fr-FR" dirty="0">
                <a:hlinkClick r:id="rId6" tooltip="Pennsylvanie"/>
              </a:rPr>
              <a:t>Pennsylvanie</a:t>
            </a:r>
            <a:r>
              <a:rPr lang="fr-FR" dirty="0"/>
              <a:t>. </a:t>
            </a:r>
            <a:r>
              <a:rPr lang="fr-FR" dirty="0" smtClean="0"/>
              <a:t>Décédée le 7 Janvier 1947 è New York. Elle </a:t>
            </a:r>
            <a:r>
              <a:rPr lang="fr-FR" dirty="0"/>
              <a:t>est diplômée de la McKeesport High </a:t>
            </a:r>
            <a:r>
              <a:rPr lang="fr-FR" dirty="0" err="1"/>
              <a:t>School</a:t>
            </a:r>
            <a:r>
              <a:rPr lang="fr-FR" dirty="0"/>
              <a:t> en 1927. Pendant son adolescence, Helen </a:t>
            </a:r>
            <a:r>
              <a:rPr lang="fr-FR" dirty="0" err="1"/>
              <a:t>Richey</a:t>
            </a:r>
            <a:r>
              <a:rPr lang="fr-FR" dirty="0"/>
              <a:t> était l'une des rares filles de </a:t>
            </a:r>
            <a:r>
              <a:rPr lang="fr-FR" dirty="0">
                <a:hlinkClick r:id="rId7" tooltip="McKeesport"/>
              </a:rPr>
              <a:t>McKeesport</a:t>
            </a:r>
            <a:r>
              <a:rPr lang="fr-FR" dirty="0"/>
              <a:t> à porter un </a:t>
            </a:r>
            <a:r>
              <a:rPr lang="fr-FR" dirty="0">
                <a:hlinkClick r:id="rId8" tooltip="Pantalon"/>
              </a:rPr>
              <a:t>pantalon</a:t>
            </a:r>
            <a:r>
              <a:rPr lang="fr-FR" dirty="0"/>
              <a:t>. Elle apprend à piloter un avion à l'âge de 20 ans. Son père, surintendant des écoles de McKeesport de 1902 à 1935, lui offre un avion </a:t>
            </a:r>
            <a:r>
              <a:rPr lang="fr-FR" dirty="0" err="1"/>
              <a:t>Bird</a:t>
            </a:r>
            <a:r>
              <a:rPr lang="fr-FR" dirty="0"/>
              <a:t> lorsqu'elle obtient sa licence de pilote</a:t>
            </a:r>
          </a:p>
        </p:txBody>
      </p:sp>
      <p:pic>
        <p:nvPicPr>
          <p:cNvPr id="4" name="Image 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0231" y="3429000"/>
            <a:ext cx="5152381" cy="2866667"/>
          </a:xfrm>
          <a:prstGeom prst="rect">
            <a:avLst/>
          </a:prstGeom>
          <a:ln w="127000" cap="sq">
            <a:solidFill>
              <a:srgbClr val="000000"/>
            </a:solidFill>
            <a:miter lim="800000"/>
          </a:ln>
          <a:effectLst>
            <a:outerShdw blurRad="57150" dist="50800" dir="2700000" algn="tl" rotWithShape="0">
              <a:srgbClr val="000000">
                <a:alpha val="40000"/>
              </a:srgbClr>
            </a:outerShdw>
          </a:effectLst>
        </p:spPr>
      </p:pic>
      <p:graphicFrame>
        <p:nvGraphicFramePr>
          <p:cNvPr id="5" name="Tableau 4"/>
          <p:cNvGraphicFramePr>
            <a:graphicFrameLocks noGrp="1"/>
          </p:cNvGraphicFramePr>
          <p:nvPr>
            <p:extLst>
              <p:ext uri="{D42A27DB-BD31-4B8C-83A1-F6EECF244321}">
                <p14:modId xmlns:p14="http://schemas.microsoft.com/office/powerpoint/2010/main" val="3046999419"/>
              </p:ext>
            </p:extLst>
          </p:nvPr>
        </p:nvGraphicFramePr>
        <p:xfrm>
          <a:off x="6293860" y="3112770"/>
          <a:ext cx="3095625" cy="449580"/>
        </p:xfrm>
        <a:graphic>
          <a:graphicData uri="http://schemas.openxmlformats.org/drawingml/2006/table">
            <a:tbl>
              <a:tblPr/>
              <a:tblGrid>
                <a:gridCol w="3095625">
                  <a:extLst>
                    <a:ext uri="{9D8B030D-6E8A-4147-A177-3AD203B41FA5}">
                      <a16:colId xmlns:a16="http://schemas.microsoft.com/office/drawing/2014/main" val="1442409250"/>
                    </a:ext>
                  </a:extLst>
                </a:gridCol>
              </a:tblGrid>
              <a:tr h="0">
                <a:tc>
                  <a:txBody>
                    <a:bodyPr/>
                    <a:lstStyle/>
                    <a:p>
                      <a:r>
                        <a:rPr lang="fr-FR" u="none" strike="noStrike" baseline="30000" dirty="0">
                          <a:effectLst/>
                          <a:hlinkClick r:id="rId10" tooltip="7 janvier"/>
                        </a:rPr>
                        <a:t/>
                      </a:r>
                      <a:br>
                        <a:rPr lang="fr-FR" u="none" strike="noStrike" baseline="30000" dirty="0">
                          <a:effectLst/>
                          <a:hlinkClick r:id="rId10" tooltip="7 janvier"/>
                        </a:rPr>
                      </a:br>
                      <a:endParaRPr lang="fr-FR" baseline="30000" dirty="0">
                        <a:effectLst/>
                      </a:endParaRPr>
                    </a:p>
                  </a:txBody>
                  <a:tcPr marT="38100" anchor="ctr">
                    <a:lnL>
                      <a:noFill/>
                    </a:lnL>
                    <a:lnR>
                      <a:noFill/>
                    </a:lnR>
                    <a:lnT>
                      <a:noFill/>
                    </a:lnT>
                    <a:lnB>
                      <a:noFill/>
                    </a:lnB>
                  </a:tcPr>
                </a:tc>
                <a:extLst>
                  <a:ext uri="{0D108BD9-81ED-4DB2-BD59-A6C34878D82A}">
                    <a16:rowId xmlns:a16="http://schemas.microsoft.com/office/drawing/2014/main" val="162459285"/>
                  </a:ext>
                </a:extLst>
              </a:tr>
            </a:tbl>
          </a:graphicData>
        </a:graphic>
      </p:graphicFrame>
      <p:pic>
        <p:nvPicPr>
          <p:cNvPr id="6" name="Image 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438685" y="2520252"/>
            <a:ext cx="2664000" cy="3946164"/>
          </a:xfrm>
          <a:prstGeom prst="rect">
            <a:avLst/>
          </a:prstGeom>
          <a:ln w="88900" cap="sq" cmpd="thickThin">
            <a:solidFill>
              <a:srgbClr val="000000"/>
            </a:solidFill>
            <a:prstDash val="solid"/>
            <a:miter lim="800000"/>
          </a:ln>
          <a:effectLst>
            <a:innerShdw blurRad="76200">
              <a:srgbClr val="000000"/>
            </a:innerShdw>
          </a:effectLst>
        </p:spPr>
      </p:pic>
      <p:pic>
        <p:nvPicPr>
          <p:cNvPr id="7" name="Image 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048052" y="191946"/>
            <a:ext cx="2952000" cy="371381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575270829"/>
      </p:ext>
    </p:extLst>
  </p:cSld>
  <p:clrMapOvr>
    <a:masterClrMapping/>
  </p:clrMapOvr>
  <mc:AlternateContent xmlns:mc="http://schemas.openxmlformats.org/markup-compatibility/2006">
    <mc:Choice xmlns:p14="http://schemas.microsoft.com/office/powerpoint/2010/main" Requires="p14">
      <p:transition spd="slow" p14:dur="2000" advTm="18000"/>
    </mc:Choice>
    <mc:Fallback>
      <p:transition spd="slow" advTm="18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68000" cy="6858000"/>
          </a:xfrm>
          <a:prstGeom prst="rect">
            <a:avLst/>
          </a:prstGeom>
        </p:spPr>
      </p:pic>
      <p:sp>
        <p:nvSpPr>
          <p:cNvPr id="3" name="Rectangle 2"/>
          <p:cNvSpPr/>
          <p:nvPr/>
        </p:nvSpPr>
        <p:spPr>
          <a:xfrm>
            <a:off x="379615" y="276967"/>
            <a:ext cx="6287192" cy="2031325"/>
          </a:xfrm>
          <a:prstGeom prst="rect">
            <a:avLst/>
          </a:prstGeom>
          <a:solidFill>
            <a:schemeClr val="accent4">
              <a:lumMod val="20000"/>
              <a:lumOff val="80000"/>
            </a:schemeClr>
          </a:solidFill>
        </p:spPr>
        <p:txBody>
          <a:bodyPr wrap="square">
            <a:spAutoFit/>
          </a:bodyPr>
          <a:lstStyle/>
          <a:p>
            <a:r>
              <a:rPr lang="fr-FR" b="1" dirty="0">
                <a:solidFill>
                  <a:srgbClr val="000000"/>
                </a:solidFill>
              </a:rPr>
              <a:t>Élisabeth </a:t>
            </a:r>
            <a:r>
              <a:rPr lang="fr-FR" b="1" dirty="0" err="1">
                <a:solidFill>
                  <a:srgbClr val="000000"/>
                </a:solidFill>
              </a:rPr>
              <a:t>Boselli</a:t>
            </a:r>
            <a:r>
              <a:rPr lang="fr-FR" b="1" dirty="0">
                <a:solidFill>
                  <a:srgbClr val="000000"/>
                </a:solidFill>
              </a:rPr>
              <a:t> </a:t>
            </a:r>
            <a:r>
              <a:rPr lang="fr-FR" dirty="0" smtClean="0">
                <a:solidFill>
                  <a:srgbClr val="000000"/>
                </a:solidFill>
              </a:rPr>
              <a:t>(</a:t>
            </a:r>
            <a:r>
              <a:rPr lang="fr-FR" dirty="0"/>
              <a:t>née le 11 mars 1914 à Paris et morte le 25 novembre 2005 à Lyon</a:t>
            </a:r>
            <a:r>
              <a:rPr lang="fr-FR" dirty="0" smtClean="0">
                <a:solidFill>
                  <a:srgbClr val="000000"/>
                </a:solidFill>
              </a:rPr>
              <a:t>) </a:t>
            </a:r>
            <a:r>
              <a:rPr lang="fr-FR" dirty="0">
                <a:solidFill>
                  <a:srgbClr val="000000"/>
                </a:solidFill>
              </a:rPr>
              <a:t>est la première femme pilote de chasse de l’Armée de l’air française. Titulaire de </a:t>
            </a:r>
            <a:r>
              <a:rPr lang="fr-FR" b="1" dirty="0">
                <a:solidFill>
                  <a:srgbClr val="000000"/>
                </a:solidFill>
              </a:rPr>
              <a:t>huit brevets et de huit records du monde</a:t>
            </a:r>
            <a:r>
              <a:rPr lang="fr-FR" dirty="0">
                <a:solidFill>
                  <a:srgbClr val="000000"/>
                </a:solidFill>
              </a:rPr>
              <a:t>, elle s’inscrit parmi </a:t>
            </a:r>
            <a:r>
              <a:rPr lang="fr-FR" b="1" dirty="0">
                <a:solidFill>
                  <a:srgbClr val="000000"/>
                </a:solidFill>
              </a:rPr>
              <a:t>les meilleurs pilotes</a:t>
            </a:r>
            <a:r>
              <a:rPr lang="fr-FR" dirty="0">
                <a:solidFill>
                  <a:srgbClr val="000000"/>
                </a:solidFill>
              </a:rPr>
              <a:t>. Passionnée d’aviation, elle effectue un baptême de l’air en 1938 et passe son brevet de pilote civil. Lors de la Seconde Guerre Mondial, elle s’est engagée auprès de la Croix Rouge.</a:t>
            </a: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300" y="3024675"/>
            <a:ext cx="6264000" cy="35688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39490" y="2308292"/>
            <a:ext cx="3085714" cy="4495238"/>
          </a:xfrm>
          <a:prstGeom prst="rect">
            <a:avLst/>
          </a:prstGeom>
          <a:ln>
            <a:noFill/>
          </a:ln>
          <a:effectLst>
            <a:softEdge rad="112500"/>
          </a:effectLst>
        </p:spPr>
      </p:pic>
      <p:pic>
        <p:nvPicPr>
          <p:cNvPr id="6" name="Image 5"/>
          <p:cNvPicPr>
            <a:picLocks noChangeAspect="1"/>
          </p:cNvPicPr>
          <p:nvPr/>
        </p:nvPicPr>
        <p:blipFill rotWithShape="1">
          <a:blip r:embed="rId5">
            <a:extLst>
              <a:ext uri="{28A0092B-C50C-407E-A947-70E740481C1C}">
                <a14:useLocalDpi xmlns:a14="http://schemas.microsoft.com/office/drawing/2010/main" val="0"/>
              </a:ext>
            </a:extLst>
          </a:blip>
          <a:srcRect b="32671"/>
          <a:stretch/>
        </p:blipFill>
        <p:spPr>
          <a:xfrm>
            <a:off x="6799810" y="134644"/>
            <a:ext cx="2520000" cy="262518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58095094"/>
      </p:ext>
    </p:extLst>
  </p:cSld>
  <p:clrMapOvr>
    <a:masterClrMapping/>
  </p:clrMapOvr>
  <mc:AlternateContent xmlns:mc="http://schemas.openxmlformats.org/markup-compatibility/2006" xmlns:p14="http://schemas.microsoft.com/office/powerpoint/2010/main">
    <mc:Choice Requires="p14">
      <p:transition spd="slow" p14:dur="2000" advTm="14364"/>
    </mc:Choice>
    <mc:Fallback xmlns="">
      <p:transition spd="slow" advTm="1436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68000" cy="6858000"/>
          </a:xfrm>
          <a:prstGeom prst="rect">
            <a:avLst/>
          </a:prstGeom>
        </p:spPr>
      </p:pic>
      <p:sp>
        <p:nvSpPr>
          <p:cNvPr id="3" name="Rectangle 2"/>
          <p:cNvSpPr/>
          <p:nvPr/>
        </p:nvSpPr>
        <p:spPr>
          <a:xfrm>
            <a:off x="429491" y="368269"/>
            <a:ext cx="6096000" cy="1754326"/>
          </a:xfrm>
          <a:prstGeom prst="rect">
            <a:avLst/>
          </a:prstGeom>
          <a:solidFill>
            <a:schemeClr val="accent4">
              <a:lumMod val="20000"/>
              <a:lumOff val="80000"/>
            </a:schemeClr>
          </a:solidFill>
        </p:spPr>
        <p:txBody>
          <a:bodyPr>
            <a:spAutoFit/>
          </a:bodyPr>
          <a:lstStyle/>
          <a:p>
            <a:r>
              <a:rPr lang="fr-FR" dirty="0">
                <a:solidFill>
                  <a:srgbClr val="202122"/>
                </a:solidFill>
                <a:latin typeface="Arial" panose="020B0604020202020204" pitchFamily="34" charset="0"/>
              </a:rPr>
              <a:t>Valentina </a:t>
            </a:r>
            <a:r>
              <a:rPr lang="fr-FR" dirty="0" smtClean="0">
                <a:solidFill>
                  <a:srgbClr val="202122"/>
                </a:solidFill>
                <a:latin typeface="Arial" panose="020B0604020202020204" pitchFamily="34" charset="0"/>
              </a:rPr>
              <a:t>Terechkova </a:t>
            </a:r>
            <a:r>
              <a:rPr lang="fr-FR" b="1" i="1" dirty="0">
                <a:hlinkClick r:id="rId3" tooltip="Cosmonaute"/>
              </a:rPr>
              <a:t>Cosmonaute</a:t>
            </a:r>
            <a:r>
              <a:rPr lang="fr-FR" b="1" i="1" dirty="0"/>
              <a:t> et </a:t>
            </a:r>
            <a:r>
              <a:rPr lang="fr-FR" b="1" i="1" dirty="0">
                <a:hlinkClick r:id="rId4" tooltip="Femme politique"/>
              </a:rPr>
              <a:t>femme politique</a:t>
            </a:r>
            <a:r>
              <a:rPr lang="fr-FR" dirty="0" smtClean="0">
                <a:solidFill>
                  <a:srgbClr val="202122"/>
                </a:solidFill>
                <a:latin typeface="Arial" panose="020B0604020202020204" pitchFamily="34" charset="0"/>
              </a:rPr>
              <a:t> </a:t>
            </a:r>
            <a:r>
              <a:rPr lang="fr-FR" dirty="0">
                <a:solidFill>
                  <a:srgbClr val="202122"/>
                </a:solidFill>
                <a:latin typeface="Arial" panose="020B0604020202020204" pitchFamily="34" charset="0"/>
              </a:rPr>
              <a:t>naît le </a:t>
            </a:r>
            <a:r>
              <a:rPr lang="fr-FR" dirty="0"/>
              <a:t>6 mars 1937</a:t>
            </a:r>
            <a:r>
              <a:rPr lang="fr-FR" dirty="0">
                <a:solidFill>
                  <a:srgbClr val="202122"/>
                </a:solidFill>
                <a:latin typeface="Arial" panose="020B0604020202020204" pitchFamily="34" charset="0"/>
              </a:rPr>
              <a:t> dans le village de </a:t>
            </a:r>
            <a:r>
              <a:rPr lang="fr-FR" dirty="0" err="1">
                <a:latin typeface="Arial" panose="020B0604020202020204" pitchFamily="34" charset="0"/>
                <a:hlinkClick r:id="rId5" tooltip="Maslennikovo"/>
              </a:rPr>
              <a:t>Maslennikovo</a:t>
            </a:r>
            <a:r>
              <a:rPr lang="fr-FR" dirty="0">
                <a:solidFill>
                  <a:srgbClr val="202122"/>
                </a:solidFill>
                <a:latin typeface="Arial" panose="020B0604020202020204" pitchFamily="34" charset="0"/>
              </a:rPr>
              <a:t> (</a:t>
            </a:r>
            <a:r>
              <a:rPr lang="fr-FR" dirty="0">
                <a:latin typeface="Arial" panose="020B0604020202020204" pitchFamily="34" charset="0"/>
                <a:hlinkClick r:id="rId6" tooltip="Oblast de Iaroslavl"/>
              </a:rPr>
              <a:t>oblast de Iaroslavl</a:t>
            </a:r>
            <a:r>
              <a:rPr lang="fr-FR" dirty="0">
                <a:solidFill>
                  <a:srgbClr val="202122"/>
                </a:solidFill>
                <a:latin typeface="Arial" panose="020B0604020202020204" pitchFamily="34" charset="0"/>
              </a:rPr>
              <a:t>) situé au bord de la </a:t>
            </a:r>
            <a:r>
              <a:rPr lang="fr-FR" dirty="0">
                <a:latin typeface="Arial" panose="020B0604020202020204" pitchFamily="34" charset="0"/>
                <a:hlinkClick r:id="rId7" tooltip="Volga"/>
              </a:rPr>
              <a:t>Volga</a:t>
            </a:r>
            <a:r>
              <a:rPr lang="fr-FR" dirty="0">
                <a:solidFill>
                  <a:srgbClr val="202122"/>
                </a:solidFill>
                <a:latin typeface="Arial" panose="020B0604020202020204" pitchFamily="34" charset="0"/>
              </a:rPr>
              <a:t> à 270 kilomètres au nord-est de </a:t>
            </a:r>
            <a:r>
              <a:rPr lang="fr-FR" dirty="0">
                <a:latin typeface="Arial" panose="020B0604020202020204" pitchFamily="34" charset="0"/>
                <a:hlinkClick r:id="rId8" tooltip="Moscou"/>
              </a:rPr>
              <a:t>Moscou</a:t>
            </a:r>
            <a:r>
              <a:rPr lang="fr-FR" dirty="0">
                <a:solidFill>
                  <a:srgbClr val="202122"/>
                </a:solidFill>
                <a:latin typeface="Arial" panose="020B0604020202020204" pitchFamily="34" charset="0"/>
              </a:rPr>
              <a:t> (Russie</a:t>
            </a:r>
            <a:r>
              <a:rPr lang="fr-FR" dirty="0" smtClean="0">
                <a:solidFill>
                  <a:srgbClr val="202122"/>
                </a:solidFill>
                <a:latin typeface="Arial" panose="020B0604020202020204" pitchFamily="34" charset="0"/>
              </a:rPr>
              <a:t>).</a:t>
            </a:r>
            <a:r>
              <a:rPr lang="fr-FR" dirty="0"/>
              <a:t> </a:t>
            </a:r>
            <a:r>
              <a:rPr lang="fr-FR" dirty="0" smtClean="0"/>
              <a:t>Rejoint </a:t>
            </a:r>
            <a:r>
              <a:rPr lang="fr-FR" dirty="0"/>
              <a:t>l'</a:t>
            </a:r>
            <a:r>
              <a:rPr lang="fr-FR" dirty="0">
                <a:hlinkClick r:id="rId9" tooltip="Aéro-club"/>
              </a:rPr>
              <a:t>aéro-club</a:t>
            </a:r>
            <a:r>
              <a:rPr lang="fr-FR" dirty="0"/>
              <a:t> de Iaroslavl pour pratiquer le </a:t>
            </a:r>
            <a:r>
              <a:rPr lang="fr-FR" dirty="0">
                <a:hlinkClick r:id="rId10" tooltip="Parachutisme"/>
              </a:rPr>
              <a:t>parachutisme</a:t>
            </a:r>
            <a:r>
              <a:rPr lang="fr-FR" dirty="0"/>
              <a:t> et elle effectue son premier saut libre en mai 1959 alors qu'elle a 22 ans.</a:t>
            </a:r>
          </a:p>
        </p:txBody>
      </p:sp>
      <p:pic>
        <p:nvPicPr>
          <p:cNvPr id="4" name="Image 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87737" y="3356893"/>
            <a:ext cx="5472000" cy="29696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 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285880" y="368269"/>
            <a:ext cx="1942857" cy="2457143"/>
          </a:xfrm>
          <a:prstGeom prst="rect">
            <a:avLst/>
          </a:prstGeom>
          <a:ln w="228600" cap="sq" cmpd="thickThin">
            <a:solidFill>
              <a:srgbClr val="000000"/>
            </a:solidFill>
            <a:prstDash val="solid"/>
            <a:miter lim="800000"/>
          </a:ln>
          <a:effectLst>
            <a:innerShdw blurRad="76200">
              <a:srgbClr val="000000"/>
            </a:innerShdw>
          </a:effectLst>
        </p:spPr>
      </p:pic>
      <p:pic>
        <p:nvPicPr>
          <p:cNvPr id="6" name="Image 5"/>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647474" y="3300867"/>
            <a:ext cx="4752000" cy="30816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01944272"/>
      </p:ext>
    </p:extLst>
  </p:cSld>
  <p:clrMapOvr>
    <a:masterClrMapping/>
  </p:clrMapOvr>
  <mc:AlternateContent xmlns:mc="http://schemas.openxmlformats.org/markup-compatibility/2006" xmlns:p14="http://schemas.microsoft.com/office/powerpoint/2010/main">
    <mc:Choice Requires="p14">
      <p:transition spd="slow" p14:dur="2000" advTm="15662"/>
    </mc:Choice>
    <mc:Fallback xmlns="">
      <p:transition spd="slow" advTm="1566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68000" cy="6858000"/>
          </a:xfrm>
          <a:prstGeom prst="rect">
            <a:avLst/>
          </a:prstGeom>
        </p:spPr>
      </p:pic>
      <p:sp>
        <p:nvSpPr>
          <p:cNvPr id="3" name="Rectangle 2"/>
          <p:cNvSpPr/>
          <p:nvPr/>
        </p:nvSpPr>
        <p:spPr>
          <a:xfrm>
            <a:off x="462742" y="603704"/>
            <a:ext cx="6096000" cy="646331"/>
          </a:xfrm>
          <a:prstGeom prst="rect">
            <a:avLst/>
          </a:prstGeom>
        </p:spPr>
        <p:txBody>
          <a:bodyPr>
            <a:spAutoFit/>
          </a:bodyPr>
          <a:lstStyle/>
          <a:p>
            <a:r>
              <a:rPr lang="fr-FR" dirty="0">
                <a:solidFill>
                  <a:srgbClr val="333333"/>
                </a:solidFill>
                <a:latin typeface="Georgia" panose="02040502050405020303" pitchFamily="18" charset="0"/>
              </a:rPr>
              <a:t> « Une femme qui s’épanouit dans le ciel n’aura plus jamais sa vie dictée par le temps libre d’un homme ».</a:t>
            </a: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59598" y="5133940"/>
            <a:ext cx="1298448" cy="1444752"/>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8438" y="5133940"/>
            <a:ext cx="4457700" cy="1114425"/>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79178" y="225888"/>
            <a:ext cx="3080420" cy="1504111"/>
          </a:xfrm>
          <a:prstGeom prst="rect">
            <a:avLst/>
          </a:prstGeom>
        </p:spPr>
      </p:pic>
    </p:spTree>
    <p:extLst>
      <p:ext uri="{BB962C8B-B14F-4D97-AF65-F5344CB8AC3E}">
        <p14:creationId xmlns:p14="http://schemas.microsoft.com/office/powerpoint/2010/main" val="10406025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5750">
        <p15:prstTrans prst="airplane"/>
      </p:transition>
    </mc:Choice>
    <mc:Fallback xmlns="">
      <p:transition spd="slow" advTm="57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accel="50000" decel="50000" fill="hold" nodeType="withEffect">
                                  <p:stCondLst>
                                    <p:cond delay="0"/>
                                  </p:stCondLst>
                                  <p:childTnLst>
                                    <p:animMotion origin="layout" path="M 1.04167E-6 -0.19537 C 1.04167E-6 -0.0544 0.04141 0.05995 0.09219 0.05995 C 0.15208 0.05995 0.1737 -0.06736 0.18281 -0.14421 L 0.19206 -0.24653 C 0.2013 -0.32338 0.22422 -0.45046 0.29193 -0.45046 C 0.33489 -0.45046 0.38424 -0.33634 0.38424 -0.19537 C 0.38424 -0.0544 0.33489 0.05995 0.29193 0.05995 C 0.22422 0.05995 0.2013 -0.06736 0.19206 -0.14421 L 0.18281 -0.24653 C 0.1737 -0.32338 0.15208 -0.45046 0.09219 -0.45046 C 0.04141 -0.45046 1.04167E-6 -0.33634 1.04167E-6 -0.19537 Z " pathEditMode="relative" rAng="0" ptsTypes="AAAAAAAAAAA">
                                      <p:cBhvr>
                                        <p:cTn id="6" dur="2000" fill="hold"/>
                                        <p:tgtEl>
                                          <p:spTgt spid="5"/>
                                        </p:tgtEl>
                                        <p:attrNameLst>
                                          <p:attrName>ppt_x</p:attrName>
                                          <p:attrName>ppt_y</p:attrName>
                                        </p:attrNameLst>
                                      </p:cBhvr>
                                      <p:rCtr x="1920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TotalTime>
  <Words>1099</Words>
  <Application>Microsoft Office PowerPoint</Application>
  <PresentationFormat>Grand écran</PresentationFormat>
  <Paragraphs>24</Paragraphs>
  <Slides>13</Slides>
  <Notes>0</Notes>
  <HiddenSlides>0</HiddenSlides>
  <MMClips>1</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13</vt:i4>
      </vt:variant>
    </vt:vector>
  </HeadingPairs>
  <TitlesOfParts>
    <vt:vector size="20" baseType="lpstr">
      <vt:lpstr>Arial</vt:lpstr>
      <vt:lpstr>Calibri</vt:lpstr>
      <vt:lpstr>Calibri Light</vt:lpstr>
      <vt:lpstr>Georgia</vt:lpstr>
      <vt:lpstr>GeoWebBold</vt:lpstr>
      <vt:lpstr>Google Sans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6</cp:revision>
  <dcterms:created xsi:type="dcterms:W3CDTF">2025-02-10T21:55:45Z</dcterms:created>
  <dcterms:modified xsi:type="dcterms:W3CDTF">2025-02-12T09:55:22Z</dcterms:modified>
</cp:coreProperties>
</file>