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57" r:id="rId18"/>
    <p:sldId id="258" r:id="rId19"/>
    <p:sldId id="259" r:id="rId20"/>
    <p:sldId id="260" r:id="rId21"/>
    <p:sldId id="261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1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FFE63-99BD-C14F-5C4D-26A39B9D2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060C80D-70F9-CBB8-9E52-C121E043C5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0A0ECA-AC4A-BA14-43FB-07438DEF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6CD9A4-E6C5-83F9-FB9A-0A259843B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8A9080-2CB7-6EA0-1B20-470F724C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23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A7529D-0F35-41FE-9E3B-C51BA812B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BE38FA-7213-D02B-FDD2-A2DCAB08A3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B4C7CA-FD12-E801-6493-917102186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F31063-305B-B568-AE82-E7C7C89AC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A33C8B-6276-83C8-F99D-B2CF6B0BB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14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98920-0723-D8A8-4FF7-207839B45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6481E5-7C43-2917-040D-E487CE6C1E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778A88-51E1-BCCA-D96F-8ED18AA69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C3E927-BCB5-39F5-3A83-A3C0E6493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D70E6E-AD92-F126-0A9E-D532D5C69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0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920E2-1BB4-AD63-5A4B-7B4AE160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09E307-8F2E-6F3E-A103-A1DDB3973C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744727B-847C-7E4A-55D8-E8911A726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742ADA5-B6B9-E448-7A60-A6E0BBA3F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E7D2B5-1EBE-FF65-014E-76BC18E93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AFC875-7E7A-2E58-A06B-107F27F34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41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C0E9AA-9EBF-1B19-6C09-BD7EB2AF2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2492D1-34E9-11C6-57AA-59A1BCB00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D16ABD-1C07-43C7-6AC5-33876B418B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BB0A36E-C142-E627-20CD-56FF16F37F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322A50F-9BBF-3BE8-3360-F10C0F8005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2E25C21-F6D4-5B3F-B877-5D01B7FB2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53E4583-9F98-C280-D7EE-E6C041DF9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BCC123F-1B7F-29DF-917A-FD1A037B4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59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BA7DED-9320-9004-74FD-40C1DB1C6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2986B48-F332-9734-1240-A339C869F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1F73725-0CDD-F260-695E-4BA61CF6D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EE6A6AB-B205-0432-EE9C-EE43CAAD1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2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FA78605-C66D-3545-4784-E4B4D68D9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750C9F-EF93-A758-F90C-029C5A67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A8B1849-F6E4-26BF-8C93-D0D29B6E9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73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106BC-DBC4-5CE5-27A1-5FFEF40C9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1C7F3B-8513-E4EF-965B-EF4142B19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E622DA7-C269-F082-2DBB-5682070A88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E437-D1F7-CBE2-5D66-66B3D598D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D7B0FD-C737-7E80-912A-68BDD9DEB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B81E45-C057-6219-A8BA-CEC9FCE37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48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3BE64-9419-6817-E9F4-2EC12F745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AD3E63E-104A-F31C-7F75-F1E37CA6E0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A010FA-DE31-E1B5-8FE7-465F1DEC87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12605E-6248-3845-0C77-321BD9376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B8CDDC-1ADE-2B2F-1A7C-5BC67E2A1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AA50C0-5A47-FEE0-B91C-B0C9C3F83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17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569E0-B47E-2937-172B-15C05B2BA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6D00350-1366-2B3D-3965-A093C4FC19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2B68F0-D7DF-8754-492D-6D4BFB7A4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5FD8C7-C0C3-8D1A-C486-18C334B5C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AB5E7F-A100-5ECA-F4A9-5FC0BD030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7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2FBA5F-6AA7-E433-A3ED-55EB13E05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1687B84-18E8-2F2E-F137-6EC71F750F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8D75ED-35F8-9226-5E2E-DAAD92C9D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A70543-B266-75FA-4FA7-3C5D2C2BC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282ABE-0036-1244-BFC2-873D0156D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74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C98B6B7-57D7-4172-18D9-8D3953F3B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584D083-9313-692C-153C-93C65AA38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097FC7-6477-6AED-08E7-7FE37F2BA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CE0A8C-13AD-4E05-9307-6F92F94EA793}" type="datetimeFigureOut">
              <a:rPr lang="fr-FR" smtClean="0"/>
              <a:t>04/02/2025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7EED13-1D71-4A2F-7A55-434415E7B6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445786-12BB-2C1D-8987-2E4A0D7933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B9E4A5-6CB0-4E57-A7BC-F1B30ACC9C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054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organe, Tuyau d’orgue, bâtiment&#10;&#10;Le contenu généré par l’IA peut être incorrect.">
            <a:extLst>
              <a:ext uri="{FF2B5EF4-FFF2-40B4-BE49-F238E27FC236}">
                <a16:creationId xmlns:a16="http://schemas.microsoft.com/office/drawing/2014/main" id="{AA404327-B040-E53C-3788-CF0C6FB396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9031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11552-A3D4-9447-7778-FCFB08515022}"/>
              </a:ext>
            </a:extLst>
          </p:cNvPr>
          <p:cNvSpPr txBox="1"/>
          <p:nvPr/>
        </p:nvSpPr>
        <p:spPr>
          <a:xfrm>
            <a:off x="4137882" y="1169249"/>
            <a:ext cx="3891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Plus Grands Orgues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37B21BF-B409-3B16-C997-F202A02C3B98}"/>
              </a:ext>
            </a:extLst>
          </p:cNvPr>
          <p:cNvSpPr txBox="1"/>
          <p:nvPr/>
        </p:nvSpPr>
        <p:spPr>
          <a:xfrm>
            <a:off x="8183411" y="2291939"/>
            <a:ext cx="38911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Buffet d'orgue et rose occidentale de la cathédrale Notre-Dame à Laon (Aisne, Picardie, France)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29DAB75-E263-470B-5628-5F59C1A712FE}"/>
              </a:ext>
            </a:extLst>
          </p:cNvPr>
          <p:cNvSpPr txBox="1"/>
          <p:nvPr/>
        </p:nvSpPr>
        <p:spPr>
          <a:xfrm>
            <a:off x="8324603" y="5047013"/>
            <a:ext cx="38673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94468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  <p:sndAc>
          <p:stSnd loop="1">
            <p:snd r:embed="rId2" name="F. SCHUBERT - Ave Maria, transcription pour orgue solo (Anne-Isabelle de Parcevaux, orgue).wav"/>
          </p:stSnd>
        </p:sndAc>
      </p:transition>
    </mc:Choice>
    <mc:Fallback xmlns="">
      <p:transition spd="slow">
        <p:wheel spokes="1"/>
        <p:sndAc>
          <p:stSnd loop="1">
            <p:snd r:embed="rId4" name="F. SCHUBERT - Ave Maria, transcription pour orgue solo (Anne-Isabelle de Parcevaux, orgu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8B72E-555F-D4C6-8B51-701FA6400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BBA6FF0-69A9-E222-BD08-38612A2242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Une image contenant musique, Orgue, organe, Tuyau d’orgue&#10;&#10;Le contenu généré par l’IA peut être incorrect.">
            <a:extLst>
              <a:ext uri="{FF2B5EF4-FFF2-40B4-BE49-F238E27FC236}">
                <a16:creationId xmlns:a16="http://schemas.microsoft.com/office/drawing/2014/main" id="{7AA9FA6E-D2C9-364B-ACC1-B1163C89B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447" y="162000"/>
            <a:ext cx="4356000" cy="6534000"/>
          </a:xfrm>
          <a:prstGeom prst="rect">
            <a:avLst/>
          </a:prstGeom>
          <a:ln w="88900" cap="sq" cmpd="thickThin">
            <a:solidFill>
              <a:schemeClr val="bg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CBE3750-C758-6FE8-78CB-CD2C2E4B6409}"/>
              </a:ext>
            </a:extLst>
          </p:cNvPr>
          <p:cNvSpPr txBox="1"/>
          <p:nvPr/>
        </p:nvSpPr>
        <p:spPr>
          <a:xfrm>
            <a:off x="7293428" y="1021279"/>
            <a:ext cx="454824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L'orgue est un instrument à vent multiforme dont la caractéristique est de produire les sons à l’aide d’ensembles de tuyaux sonores accordés suivant une gamme définie et alimentés par une soufflerie, chaque tuyau émettant un son de hauteur et de timbre uniques. L'orgue est joué majoritairement à l’aide d’un ou plusieurs claviers incluant souvent un pédalier (clavier actionné par les pieds).</a:t>
            </a:r>
          </a:p>
        </p:txBody>
      </p:sp>
    </p:spTree>
    <p:extLst>
      <p:ext uri="{BB962C8B-B14F-4D97-AF65-F5344CB8AC3E}">
        <p14:creationId xmlns:p14="http://schemas.microsoft.com/office/powerpoint/2010/main" val="222553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E90627-B4D2-ECAF-6E25-4851EC269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art&#10;&#10;Le contenu généré par l’IA peut être incorrect.">
            <a:extLst>
              <a:ext uri="{FF2B5EF4-FFF2-40B4-BE49-F238E27FC236}">
                <a16:creationId xmlns:a16="http://schemas.microsoft.com/office/drawing/2014/main" id="{3F54A7B0-C2BE-EBF9-C7B9-37E559863E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842" y="189000"/>
            <a:ext cx="454896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BC5953-E68C-F06D-F0B8-3CB05DF91933}"/>
              </a:ext>
            </a:extLst>
          </p:cNvPr>
          <p:cNvSpPr txBox="1"/>
          <p:nvPr/>
        </p:nvSpPr>
        <p:spPr>
          <a:xfrm>
            <a:off x="522515" y="3179618"/>
            <a:ext cx="35938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 Cecilia et son orgue de table de 14 notes (Ambrosius Benson).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8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2FA65F-CA37-B51C-6DEC-490D1E7E3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térieur, mur, Orgue&#10;&#10;Le contenu généré par l’IA peut être incorrect.">
            <a:extLst>
              <a:ext uri="{FF2B5EF4-FFF2-40B4-BE49-F238E27FC236}">
                <a16:creationId xmlns:a16="http://schemas.microsoft.com/office/drawing/2014/main" id="{C50620AA-3F27-F1A6-7CB6-1ED4B40E6C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1304" y="279000"/>
            <a:ext cx="4723523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E1EDE7-BF56-142E-5AF3-FB1D54E9A0ED}"/>
              </a:ext>
            </a:extLst>
          </p:cNvPr>
          <p:cNvSpPr txBox="1"/>
          <p:nvPr/>
        </p:nvSpPr>
        <p:spPr>
          <a:xfrm>
            <a:off x="8419605" y="2956956"/>
            <a:ext cx="3574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Orgue positif (posé au sol, démontable).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27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9499F8-09FD-2113-11E6-247BFB007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intérieur, meubles, pièce&#10;&#10;Le contenu généré par l’IA peut être incorrect.">
            <a:extLst>
              <a:ext uri="{FF2B5EF4-FFF2-40B4-BE49-F238E27FC236}">
                <a16:creationId xmlns:a16="http://schemas.microsoft.com/office/drawing/2014/main" id="{6B6A7655-3588-EBB9-9438-B0A94841A0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79" y="189000"/>
            <a:ext cx="4858483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B33AE0-9DEA-205E-1818-4BC4C5D079CE}"/>
              </a:ext>
            </a:extLst>
          </p:cNvPr>
          <p:cNvSpPr txBox="1"/>
          <p:nvPr/>
        </p:nvSpPr>
        <p:spPr>
          <a:xfrm>
            <a:off x="938150" y="3206338"/>
            <a:ext cx="30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Orgue de chœur, cathédrale de Moulins.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0129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29E788-29AB-8696-66F9-9EB8565EB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intérieur&#10;&#10;Le contenu généré par l’IA peut être incorrect.">
            <a:extLst>
              <a:ext uri="{FF2B5EF4-FFF2-40B4-BE49-F238E27FC236}">
                <a16:creationId xmlns:a16="http://schemas.microsoft.com/office/drawing/2014/main" id="{3569D898-7D66-DB6D-6948-86337D45EC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015" y="191025"/>
            <a:ext cx="486303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822F94-6BF5-446D-4B0A-84E9A3CFA072}"/>
              </a:ext>
            </a:extLst>
          </p:cNvPr>
          <p:cNvSpPr txBox="1"/>
          <p:nvPr/>
        </p:nvSpPr>
        <p:spPr>
          <a:xfrm>
            <a:off x="8597735" y="2909455"/>
            <a:ext cx="3135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Sainte-Marie-Majeure de Marseille, orgue de chœur.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65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06AB7C-F2CB-85B3-8E8F-9B1DB624A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ue, organe, bâtiment&#10;&#10;Le contenu généré par l’IA peut être incorrect.">
            <a:extLst>
              <a:ext uri="{FF2B5EF4-FFF2-40B4-BE49-F238E27FC236}">
                <a16:creationId xmlns:a16="http://schemas.microsoft.com/office/drawing/2014/main" id="{A4BEA094-B926-1EC3-B845-B397C9796B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000" y="424173"/>
            <a:ext cx="4464000" cy="6009654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DFDA9C-DC66-7291-D3E8-CF69D4880A03}"/>
              </a:ext>
            </a:extLst>
          </p:cNvPr>
          <p:cNvSpPr txBox="1"/>
          <p:nvPr/>
        </p:nvSpPr>
        <p:spPr>
          <a:xfrm>
            <a:off x="451263" y="2683824"/>
            <a:ext cx="32182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Cathédrale de Narbonne, orgues en nid d'hirondelle (67 jeux).</a:t>
            </a:r>
          </a:p>
        </p:txBody>
      </p:sp>
    </p:spTree>
    <p:extLst>
      <p:ext uri="{BB962C8B-B14F-4D97-AF65-F5344CB8AC3E}">
        <p14:creationId xmlns:p14="http://schemas.microsoft.com/office/powerpoint/2010/main" val="67412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C58508-5D56-3DF9-8F2E-C0E908C52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17137762-2B33-EE80-8944-6D725F1B3B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8661" y="189000"/>
            <a:ext cx="4583554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FAB202-D274-0421-AE9B-BA385EA72148}"/>
              </a:ext>
            </a:extLst>
          </p:cNvPr>
          <p:cNvSpPr txBox="1"/>
          <p:nvPr/>
        </p:nvSpPr>
        <p:spPr>
          <a:xfrm>
            <a:off x="8490858" y="2909454"/>
            <a:ext cx="331321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Grand orgue de la cathédrale Notre-Dame de Paris (115 jeux).</a:t>
            </a:r>
          </a:p>
        </p:txBody>
      </p:sp>
    </p:spTree>
    <p:extLst>
      <p:ext uri="{BB962C8B-B14F-4D97-AF65-F5344CB8AC3E}">
        <p14:creationId xmlns:p14="http://schemas.microsoft.com/office/powerpoint/2010/main" val="27031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F9E3AB-3DB4-E078-1661-3A5F94D34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église, organe, Orgue&#10;&#10;Le contenu généré par l’IA peut être incorrect.">
            <a:extLst>
              <a:ext uri="{FF2B5EF4-FFF2-40B4-BE49-F238E27FC236}">
                <a16:creationId xmlns:a16="http://schemas.microsoft.com/office/drawing/2014/main" id="{E89F0BFC-9608-776C-5284-DDEE122694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4000" y="200970"/>
            <a:ext cx="4464000" cy="64560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081769-3E5C-0456-A186-8280C3D45A0A}"/>
              </a:ext>
            </a:extLst>
          </p:cNvPr>
          <p:cNvSpPr txBox="1"/>
          <p:nvPr/>
        </p:nvSpPr>
        <p:spPr>
          <a:xfrm>
            <a:off x="847667" y="2375065"/>
            <a:ext cx="30163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Grand orgue de l'église Saint-Eustache de Paris (101 jeux).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7681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4A6A4F-963B-7A1F-21B2-AD698F851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intérieur&#10;&#10;Le contenu généré par l’IA peut être incorrect.">
            <a:extLst>
              <a:ext uri="{FF2B5EF4-FFF2-40B4-BE49-F238E27FC236}">
                <a16:creationId xmlns:a16="http://schemas.microsoft.com/office/drawing/2014/main" id="{BC4AD797-45D8-A0F8-0ED3-BBFEA33C6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90" y="297000"/>
            <a:ext cx="8352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2E9315-2F66-AED2-4617-5AB056A03538}"/>
              </a:ext>
            </a:extLst>
          </p:cNvPr>
          <p:cNvSpPr txBox="1"/>
          <p:nvPr/>
        </p:nvSpPr>
        <p:spPr>
          <a:xfrm>
            <a:off x="9132124" y="3230087"/>
            <a:ext cx="3059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Sydney Town Hall Grand Organ.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10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5AEB31-6503-E5BD-D9FD-48F374BA4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organe, intérieur, Lieux sacrés&#10;&#10;Le contenu généré par l’IA peut être incorrect.">
            <a:extLst>
              <a:ext uri="{FF2B5EF4-FFF2-40B4-BE49-F238E27FC236}">
                <a16:creationId xmlns:a16="http://schemas.microsoft.com/office/drawing/2014/main" id="{95AE4EDD-F214-C73C-3782-902A95B0B0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996" y="369000"/>
            <a:ext cx="7679987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ED1546-47FF-61EC-7883-3ADF97BC8D90}"/>
              </a:ext>
            </a:extLst>
          </p:cNvPr>
          <p:cNvSpPr txBox="1"/>
          <p:nvPr/>
        </p:nvSpPr>
        <p:spPr>
          <a:xfrm>
            <a:off x="474897" y="2300845"/>
            <a:ext cx="31350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Buffet de l'orgue </a:t>
            </a:r>
            <a:r>
              <a:rPr lang="fr-FR" sz="2400" b="1" dirty="0" err="1">
                <a:solidFill>
                  <a:srgbClr val="FFFF00"/>
                </a:solidFill>
              </a:rPr>
              <a:t>Daublaine</a:t>
            </a:r>
            <a:r>
              <a:rPr lang="fr-FR" sz="2400" b="1" dirty="0">
                <a:solidFill>
                  <a:srgbClr val="FFFF00"/>
                </a:solidFill>
              </a:rPr>
              <a:t> &amp; </a:t>
            </a:r>
            <a:r>
              <a:rPr lang="fr-FR" sz="2400" b="1" dirty="0" err="1">
                <a:solidFill>
                  <a:srgbClr val="FFFF00"/>
                </a:solidFill>
              </a:rPr>
              <a:t>Callinet</a:t>
            </a:r>
            <a:r>
              <a:rPr lang="fr-FR" sz="2400" b="1" dirty="0">
                <a:solidFill>
                  <a:srgbClr val="FFFF00"/>
                </a:solidFill>
              </a:rPr>
              <a:t> - Alfred Kern de la cathédrale Saint-Théodorit d'Uzès (1685)</a:t>
            </a:r>
          </a:p>
        </p:txBody>
      </p:sp>
    </p:spTree>
    <p:extLst>
      <p:ext uri="{BB962C8B-B14F-4D97-AF65-F5344CB8AC3E}">
        <p14:creationId xmlns:p14="http://schemas.microsoft.com/office/powerpoint/2010/main" val="244720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2F365F-668A-F1D4-8136-D388B3419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église&#10;&#10;Le contenu généré par l’IA peut être incorrect.">
            <a:extLst>
              <a:ext uri="{FF2B5EF4-FFF2-40B4-BE49-F238E27FC236}">
                <a16:creationId xmlns:a16="http://schemas.microsoft.com/office/drawing/2014/main" id="{05849749-207F-C7FA-2A42-33EDFD5583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849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598687-8049-D01E-6F60-F71B5D7F3AC7}"/>
              </a:ext>
            </a:extLst>
          </p:cNvPr>
          <p:cNvSpPr txBox="1"/>
          <p:nvPr/>
        </p:nvSpPr>
        <p:spPr>
          <a:xfrm>
            <a:off x="8864603" y="2766951"/>
            <a:ext cx="33273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Orgue Dom Bedos de l'abbatiale Sainte-Croix de Bordeaux (1748)</a:t>
            </a:r>
          </a:p>
        </p:txBody>
      </p:sp>
    </p:spTree>
    <p:extLst>
      <p:ext uri="{BB962C8B-B14F-4D97-AF65-F5344CB8AC3E}">
        <p14:creationId xmlns:p14="http://schemas.microsoft.com/office/powerpoint/2010/main" val="29511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39BA68-0E2B-8AA4-326C-5AE453C3D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A52E001F-A555-B85B-4DD4-20A68193A8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80" y="189000"/>
            <a:ext cx="4863040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ADC33B-84AF-7680-6AD8-942CFD94906D}"/>
              </a:ext>
            </a:extLst>
          </p:cNvPr>
          <p:cNvSpPr txBox="1"/>
          <p:nvPr/>
        </p:nvSpPr>
        <p:spPr>
          <a:xfrm>
            <a:off x="315638" y="2517684"/>
            <a:ext cx="32657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Cintegabelle (Haute-Garonne), église de la Nativité-de-la-Sainte-Vierge, orgue de tribune (31 jeux).</a:t>
            </a:r>
          </a:p>
        </p:txBody>
      </p:sp>
    </p:spTree>
    <p:extLst>
      <p:ext uri="{BB962C8B-B14F-4D97-AF65-F5344CB8AC3E}">
        <p14:creationId xmlns:p14="http://schemas.microsoft.com/office/powerpoint/2010/main" val="304888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317D16-53DE-A066-0A6C-58DCE7168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ane, église, musique, Orgue&#10;&#10;Le contenu généré par l’IA peut être incorrect.">
            <a:extLst>
              <a:ext uri="{FF2B5EF4-FFF2-40B4-BE49-F238E27FC236}">
                <a16:creationId xmlns:a16="http://schemas.microsoft.com/office/drawing/2014/main" id="{5C4CA308-0193-E4C5-C6CD-49F77A4817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088" y="279000"/>
            <a:ext cx="4702563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1AD876-F7EB-5059-69CC-44844984C744}"/>
              </a:ext>
            </a:extLst>
          </p:cNvPr>
          <p:cNvSpPr txBox="1"/>
          <p:nvPr/>
        </p:nvSpPr>
        <p:spPr>
          <a:xfrm>
            <a:off x="8597735" y="2743200"/>
            <a:ext cx="34082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Grand orgue de la cathédrale Saint-Pierre de Poitiers.</a:t>
            </a:r>
          </a:p>
        </p:txBody>
      </p:sp>
    </p:spTree>
    <p:extLst>
      <p:ext uri="{BB962C8B-B14F-4D97-AF65-F5344CB8AC3E}">
        <p14:creationId xmlns:p14="http://schemas.microsoft.com/office/powerpoint/2010/main" val="17815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7983EB-8325-0BF2-B492-672E10AE5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CD462FAA-23C2-AE99-66BA-333C84F125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491" y="279000"/>
            <a:ext cx="7905884" cy="6300000"/>
          </a:xfrm>
          <a:prstGeom prst="rect">
            <a:avLst/>
          </a:prstGeom>
          <a:ln w="47625">
            <a:solidFill>
              <a:schemeClr val="tx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E98EA2-78A0-F1D9-80C5-EC5DA781E821}"/>
              </a:ext>
            </a:extLst>
          </p:cNvPr>
          <p:cNvSpPr txBox="1"/>
          <p:nvPr/>
        </p:nvSpPr>
        <p:spPr>
          <a:xfrm>
            <a:off x="366714" y="2274838"/>
            <a:ext cx="32787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Basilique Sainte-Marie-Madeleine de Saint-Maximin-la-Sainte-Baume, grand orgue.</a:t>
            </a:r>
          </a:p>
        </p:txBody>
      </p:sp>
    </p:spTree>
    <p:extLst>
      <p:ext uri="{BB962C8B-B14F-4D97-AF65-F5344CB8AC3E}">
        <p14:creationId xmlns:p14="http://schemas.microsoft.com/office/powerpoint/2010/main" val="218008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CA9E27-A65A-FA3E-8503-10B0905E0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A023AFD1-DE8D-B4D7-D255-F023843188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569" y="189000"/>
            <a:ext cx="4858494" cy="6480000"/>
          </a:xfrm>
          <a:prstGeom prst="rect">
            <a:avLst/>
          </a:prstGeom>
          <a:ln w="47625">
            <a:solidFill>
              <a:srgbClr val="0070C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37CEE2-1B88-4345-B915-65F869ECFC8C}"/>
              </a:ext>
            </a:extLst>
          </p:cNvPr>
          <p:cNvSpPr txBox="1"/>
          <p:nvPr/>
        </p:nvSpPr>
        <p:spPr>
          <a:xfrm>
            <a:off x="8900160" y="2743200"/>
            <a:ext cx="32831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Cathédrale Saint-</a:t>
            </a:r>
            <a:r>
              <a:rPr lang="fr-FR" sz="2400" b="1" dirty="0" err="1"/>
              <a:t>Sacerdos</a:t>
            </a:r>
            <a:r>
              <a:rPr lang="fr-FR" sz="2400" b="1" dirty="0"/>
              <a:t> de Sarlat, orgue en nid d'hirondelle.</a:t>
            </a:r>
          </a:p>
        </p:txBody>
      </p:sp>
    </p:spTree>
    <p:extLst>
      <p:ext uri="{BB962C8B-B14F-4D97-AF65-F5344CB8AC3E}">
        <p14:creationId xmlns:p14="http://schemas.microsoft.com/office/powerpoint/2010/main" val="208538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98FB5B-7A0E-D0FF-CB31-5B2E850B3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ane, Orgue, intérieur, chapelle&#10;&#10;Le contenu généré par l’IA peut être incorrect.">
            <a:extLst>
              <a:ext uri="{FF2B5EF4-FFF2-40B4-BE49-F238E27FC236}">
                <a16:creationId xmlns:a16="http://schemas.microsoft.com/office/drawing/2014/main" id="{4C75E5C4-ED2E-9A12-D300-09F50D052D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902" y="189000"/>
            <a:ext cx="8640000" cy="6480000"/>
          </a:xfrm>
          <a:prstGeom prst="rect">
            <a:avLst/>
          </a:prstGeom>
          <a:ln w="47625">
            <a:solidFill>
              <a:srgbClr val="C0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4E989E-FD2C-1F07-E0C5-EAF3BA204887}"/>
              </a:ext>
            </a:extLst>
          </p:cNvPr>
          <p:cNvSpPr txBox="1"/>
          <p:nvPr/>
        </p:nvSpPr>
        <p:spPr>
          <a:xfrm>
            <a:off x="520098" y="3048990"/>
            <a:ext cx="27468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Grand orgue de l'église Saint-Thomas de Strasbourg.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472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89960B-E2D9-2758-4A3C-366899D1C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3513E6-172A-9146-2F32-1E98F96FC2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3" cy="6480000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69CDDD-6ECC-F06E-214F-3AAD90296717}"/>
              </a:ext>
            </a:extLst>
          </p:cNvPr>
          <p:cNvSpPr txBox="1"/>
          <p:nvPr/>
        </p:nvSpPr>
        <p:spPr>
          <a:xfrm>
            <a:off x="8712926" y="2828835"/>
            <a:ext cx="30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Orgue de tribune à double façade de la cathédrale du Puy.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40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B58951-CF96-52A5-DCFD-FD9BB5112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térieur, Orgue, organe&#10;&#10;Le contenu généré par l’IA peut être incorrect.">
            <a:extLst>
              <a:ext uri="{FF2B5EF4-FFF2-40B4-BE49-F238E27FC236}">
                <a16:creationId xmlns:a16="http://schemas.microsoft.com/office/drawing/2014/main" id="{19B1D324-8F6F-E1A8-B046-D89B3B42CD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1339" y="325485"/>
            <a:ext cx="3492000" cy="6207029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49601F-5D0C-1ADE-A094-18ADFA9A023C}"/>
              </a:ext>
            </a:extLst>
          </p:cNvPr>
          <p:cNvSpPr txBox="1"/>
          <p:nvPr/>
        </p:nvSpPr>
        <p:spPr>
          <a:xfrm>
            <a:off x="769339" y="2505669"/>
            <a:ext cx="3492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L'orgue de l'église de Pignans (Var), dont le buffet est classé monument historique.</a:t>
            </a:r>
          </a:p>
        </p:txBody>
      </p:sp>
    </p:spTree>
    <p:extLst>
      <p:ext uri="{BB962C8B-B14F-4D97-AF65-F5344CB8AC3E}">
        <p14:creationId xmlns:p14="http://schemas.microsoft.com/office/powerpoint/2010/main" val="202497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B425A7-4191-F2D9-2583-C3EE74B29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ue, organe, Tuyau d’orgue&#10;&#10;Le contenu généré par l’IA peut être incorrect.">
            <a:extLst>
              <a:ext uri="{FF2B5EF4-FFF2-40B4-BE49-F238E27FC236}">
                <a16:creationId xmlns:a16="http://schemas.microsoft.com/office/drawing/2014/main" id="{F6A21D72-B64E-162D-7B63-A179DAEA1A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493" y="279000"/>
            <a:ext cx="8400000" cy="6300000"/>
          </a:xfrm>
          <a:prstGeom prst="roundRect">
            <a:avLst>
              <a:gd name="adj" fmla="val 16667"/>
            </a:avLst>
          </a:prstGeom>
          <a:pattFill prst="pct5">
            <a:fgClr>
              <a:srgbClr val="7030A0"/>
            </a:fgClr>
            <a:bgClr>
              <a:schemeClr val="bg1"/>
            </a:bgClr>
          </a:pattFill>
          <a:ln w="85725">
            <a:solidFill>
              <a:srgbClr val="FFFF00"/>
            </a:solidFill>
            <a:prstDash val="sysDash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26E70A-62F5-1A22-A6D1-0ACB2E13C7B5}"/>
              </a:ext>
            </a:extLst>
          </p:cNvPr>
          <p:cNvSpPr txBox="1"/>
          <p:nvPr/>
        </p:nvSpPr>
        <p:spPr>
          <a:xfrm>
            <a:off x="9496696" y="2103120"/>
            <a:ext cx="24819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Falaise (Calvados), église Notre-Dame de </a:t>
            </a:r>
            <a:r>
              <a:rPr lang="fr-FR" sz="2400" b="1" dirty="0" err="1">
                <a:solidFill>
                  <a:srgbClr val="FFFF00"/>
                </a:solidFill>
              </a:rPr>
              <a:t>Guibray</a:t>
            </a:r>
            <a:r>
              <a:rPr lang="fr-FR" sz="2400" b="1" dirty="0">
                <a:solidFill>
                  <a:srgbClr val="FFFF00"/>
                </a:solidFill>
              </a:rPr>
              <a:t>, grand orgue de Claude Parisot.</a:t>
            </a:r>
          </a:p>
        </p:txBody>
      </p:sp>
    </p:spTree>
    <p:extLst>
      <p:ext uri="{BB962C8B-B14F-4D97-AF65-F5344CB8AC3E}">
        <p14:creationId xmlns:p14="http://schemas.microsoft.com/office/powerpoint/2010/main" val="352106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8D703-83F4-136A-D959-BB8B29435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église, chapelle, cathédrale&#10;&#10;Le contenu généré par l’IA peut être incorrect.">
            <a:extLst>
              <a:ext uri="{FF2B5EF4-FFF2-40B4-BE49-F238E27FC236}">
                <a16:creationId xmlns:a16="http://schemas.microsoft.com/office/drawing/2014/main" id="{3F2C6BC4-E5DA-8047-1251-61AF1F63FC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9959" y="369000"/>
            <a:ext cx="8679454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1D305-EABF-E0DC-9F3C-826AED744710}"/>
              </a:ext>
            </a:extLst>
          </p:cNvPr>
          <p:cNvSpPr txBox="1"/>
          <p:nvPr/>
        </p:nvSpPr>
        <p:spPr>
          <a:xfrm>
            <a:off x="234008" y="2775858"/>
            <a:ext cx="2660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Abbaye de </a:t>
            </a:r>
            <a:r>
              <a:rPr lang="fr-FR" sz="2400" b="1" dirty="0" err="1"/>
              <a:t>Mondaye</a:t>
            </a:r>
            <a:r>
              <a:rPr lang="fr-FR" sz="2400" b="1" dirty="0"/>
              <a:t> (Calvados), église abbatiale, grand orgue.</a:t>
            </a:r>
          </a:p>
        </p:txBody>
      </p:sp>
    </p:spTree>
    <p:extLst>
      <p:ext uri="{BB962C8B-B14F-4D97-AF65-F5344CB8AC3E}">
        <p14:creationId xmlns:p14="http://schemas.microsoft.com/office/powerpoint/2010/main" val="3672829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68C8E5-7B00-F30E-D6A0-D5BA65F5C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église, Lieux sacrés, Tuyau d’orgue&#10;&#10;Le contenu généré par l’IA peut être incorrect.">
            <a:extLst>
              <a:ext uri="{FF2B5EF4-FFF2-40B4-BE49-F238E27FC236}">
                <a16:creationId xmlns:a16="http://schemas.microsoft.com/office/drawing/2014/main" id="{830678DD-3A38-853C-043A-24063748C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391" y="279000"/>
            <a:ext cx="9453621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11600-62FB-BD13-3F7F-5DC92FEA68D7}"/>
              </a:ext>
            </a:extLst>
          </p:cNvPr>
          <p:cNvSpPr txBox="1"/>
          <p:nvPr/>
        </p:nvSpPr>
        <p:spPr>
          <a:xfrm>
            <a:off x="10212779" y="1777686"/>
            <a:ext cx="18406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de la Sainte-Trinité de Dresde, orgue de Johann Gottfried Silbermann.</a:t>
            </a:r>
          </a:p>
        </p:txBody>
      </p:sp>
    </p:spTree>
    <p:extLst>
      <p:ext uri="{BB962C8B-B14F-4D97-AF65-F5344CB8AC3E}">
        <p14:creationId xmlns:p14="http://schemas.microsoft.com/office/powerpoint/2010/main" val="205043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58C6DD-1C6E-5424-7F10-BB8683A5A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Lieux sacrés, Orgue, statue&#10;&#10;Le contenu généré par l’IA peut être incorrect.">
            <a:extLst>
              <a:ext uri="{FF2B5EF4-FFF2-40B4-BE49-F238E27FC236}">
                <a16:creationId xmlns:a16="http://schemas.microsoft.com/office/drawing/2014/main" id="{59E39676-26C8-8908-871A-1F22ABE0C0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011" y="514170"/>
            <a:ext cx="5004000" cy="58296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39DFC-F660-359E-920C-E0A94EF69DA8}"/>
              </a:ext>
            </a:extLst>
          </p:cNvPr>
          <p:cNvSpPr txBox="1"/>
          <p:nvPr/>
        </p:nvSpPr>
        <p:spPr>
          <a:xfrm>
            <a:off x="1151906" y="2897580"/>
            <a:ext cx="24819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Santa Maria Maddalena, Rome.</a:t>
            </a:r>
          </a:p>
        </p:txBody>
      </p:sp>
    </p:spTree>
    <p:extLst>
      <p:ext uri="{BB962C8B-B14F-4D97-AF65-F5344CB8AC3E}">
        <p14:creationId xmlns:p14="http://schemas.microsoft.com/office/powerpoint/2010/main" val="243391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A6F608-C76A-E88F-015C-D0C2760FE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ue, organe, cathédrale&#10;&#10;Le contenu généré par l’IA peut être incorrect.">
            <a:extLst>
              <a:ext uri="{FF2B5EF4-FFF2-40B4-BE49-F238E27FC236}">
                <a16:creationId xmlns:a16="http://schemas.microsoft.com/office/drawing/2014/main" id="{BCB01989-BF28-28D8-0915-3DD8E912D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495" y="189000"/>
            <a:ext cx="485848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F46E72-77E5-C87B-F329-609456D3A553}"/>
              </a:ext>
            </a:extLst>
          </p:cNvPr>
          <p:cNvSpPr txBox="1"/>
          <p:nvPr/>
        </p:nvSpPr>
        <p:spPr>
          <a:xfrm>
            <a:off x="8977744" y="2838203"/>
            <a:ext cx="3016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de Saint-Jacques-de-Compostelle, les grandes orgues.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12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57BD16-21B8-855A-9C19-6450211E0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ane, église, Orgue, intérieur&#10;&#10;Le contenu généré par l’IA peut être incorrect.">
            <a:extLst>
              <a:ext uri="{FF2B5EF4-FFF2-40B4-BE49-F238E27FC236}">
                <a16:creationId xmlns:a16="http://schemas.microsoft.com/office/drawing/2014/main" id="{F2CAE31E-A75B-AF95-C333-932DF8676D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1548" y="279000"/>
            <a:ext cx="8400000" cy="6300000"/>
          </a:xfrm>
          <a:prstGeom prst="rect">
            <a:avLst/>
          </a:prstGeom>
          <a:ln w="1270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1D8D41-77AB-5947-CE76-53C65AB6CC08}"/>
              </a:ext>
            </a:extLst>
          </p:cNvPr>
          <p:cNvSpPr txBox="1"/>
          <p:nvPr/>
        </p:nvSpPr>
        <p:spPr>
          <a:xfrm>
            <a:off x="273132" y="3135086"/>
            <a:ext cx="27907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Église Saint-Martin de Trujillo, grand orgue.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3114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4395EA-EB83-E5D5-E235-6CBC27B5A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térieur, instrument de musique, organe&#10;&#10;Le contenu généré par l’IA peut être incorrect.">
            <a:extLst>
              <a:ext uri="{FF2B5EF4-FFF2-40B4-BE49-F238E27FC236}">
                <a16:creationId xmlns:a16="http://schemas.microsoft.com/office/drawing/2014/main" id="{6CDDB8CC-E07B-5DB9-8017-E6B7A2422A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29" y="308026"/>
            <a:ext cx="4680000" cy="62419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47625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88405B-6B31-FE34-8D42-81093143B64C}"/>
              </a:ext>
            </a:extLst>
          </p:cNvPr>
          <p:cNvSpPr txBox="1"/>
          <p:nvPr/>
        </p:nvSpPr>
        <p:spPr>
          <a:xfrm>
            <a:off x="8623129" y="2731325"/>
            <a:ext cx="30875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Notre-Dame de Saint-Étienne, console en fenêtre de l'orgue </a:t>
            </a:r>
            <a:r>
              <a:rPr lang="fr-FR" sz="2400" b="1" dirty="0" err="1">
                <a:solidFill>
                  <a:srgbClr val="FFFF00"/>
                </a:solidFill>
              </a:rPr>
              <a:t>Callinet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613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44185-388D-88CF-C0C5-702D305D2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E666B9BB-9FF8-C271-CB80-F05E9E5B47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5913" y="628490"/>
            <a:ext cx="6768000" cy="53985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02793-F208-F0F9-C26E-3486A6BDFB05}"/>
              </a:ext>
            </a:extLst>
          </p:cNvPr>
          <p:cNvSpPr txBox="1"/>
          <p:nvPr/>
        </p:nvSpPr>
        <p:spPr>
          <a:xfrm>
            <a:off x="653143" y="2127868"/>
            <a:ext cx="23869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Grand orgue de la collégiale Notre-Dame-des-Pommiers de Beaucaire</a:t>
            </a:r>
          </a:p>
        </p:txBody>
      </p:sp>
    </p:spTree>
    <p:extLst>
      <p:ext uri="{BB962C8B-B14F-4D97-AF65-F5344CB8AC3E}">
        <p14:creationId xmlns:p14="http://schemas.microsoft.com/office/powerpoint/2010/main" val="281171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A6C704-8A30-807C-751D-5E2F8D0EC7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32D6C197-6DC0-1813-0543-163FA3B5C7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852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32D805-CCE0-C558-80E4-989580CE1FAB}"/>
              </a:ext>
            </a:extLst>
          </p:cNvPr>
          <p:cNvSpPr txBox="1"/>
          <p:nvPr/>
        </p:nvSpPr>
        <p:spPr>
          <a:xfrm>
            <a:off x="9227127" y="2695698"/>
            <a:ext cx="27867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grand orgue de la cathédrale Saint-François-de-Sales de Chambéry</a:t>
            </a:r>
          </a:p>
        </p:txBody>
      </p:sp>
    </p:spTree>
    <p:extLst>
      <p:ext uri="{BB962C8B-B14F-4D97-AF65-F5344CB8AC3E}">
        <p14:creationId xmlns:p14="http://schemas.microsoft.com/office/powerpoint/2010/main" val="16044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46874E-6C8E-2917-FA85-59228C28E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Orgue, église, chapelle&#10;&#10;Le contenu généré par l’IA peut être incorrect.">
            <a:extLst>
              <a:ext uri="{FF2B5EF4-FFF2-40B4-BE49-F238E27FC236}">
                <a16:creationId xmlns:a16="http://schemas.microsoft.com/office/drawing/2014/main" id="{F98788D5-13DF-8C9E-23A2-63A24AEEE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030" y="369000"/>
            <a:ext cx="9183601" cy="6120000"/>
          </a:xfrm>
          <a:prstGeom prst="rect">
            <a:avLst/>
          </a:prstGeom>
          <a:ln w="88900" cap="sq" cmpd="thickThin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8F47EF-9CBC-FE8B-CE43-F16F086A35AD}"/>
              </a:ext>
            </a:extLst>
          </p:cNvPr>
          <p:cNvSpPr txBox="1"/>
          <p:nvPr/>
        </p:nvSpPr>
        <p:spPr>
          <a:xfrm>
            <a:off x="190468" y="2912113"/>
            <a:ext cx="19598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Grand orgue de l'église Notre-Dame de Saint-Étienne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65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895884-50EF-42A6-AB24-8C3866E49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4A56DA69-5E90-F4AD-6B03-5C1A28701C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744" y="513000"/>
            <a:ext cx="8741145" cy="5832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F37F2E-DD78-D1C9-6729-7B76B5877470}"/>
              </a:ext>
            </a:extLst>
          </p:cNvPr>
          <p:cNvSpPr txBox="1"/>
          <p:nvPr/>
        </p:nvSpPr>
        <p:spPr>
          <a:xfrm>
            <a:off x="9773392" y="2459504"/>
            <a:ext cx="24186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Paris, église Sainte-Élisabeth-de-Hongrie, grand orgue.</a:t>
            </a:r>
          </a:p>
        </p:txBody>
      </p:sp>
    </p:spTree>
    <p:extLst>
      <p:ext uri="{BB962C8B-B14F-4D97-AF65-F5344CB8AC3E}">
        <p14:creationId xmlns:p14="http://schemas.microsoft.com/office/powerpoint/2010/main" val="345271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0D2E7D-1423-AEF0-DEDC-F572C77E2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organe, église, intérieur&#10;&#10;Le contenu généré par l’IA peut être incorrect.">
            <a:extLst>
              <a:ext uri="{FF2B5EF4-FFF2-40B4-BE49-F238E27FC236}">
                <a16:creationId xmlns:a16="http://schemas.microsoft.com/office/drawing/2014/main" id="{4CEF8BE7-5390-59EF-CA9C-5D3A774F14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2718" y="279000"/>
            <a:ext cx="8304832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ECCCF0-B9E5-3D08-E8AF-843ADC882A35}"/>
              </a:ext>
            </a:extLst>
          </p:cNvPr>
          <p:cNvSpPr txBox="1"/>
          <p:nvPr/>
        </p:nvSpPr>
        <p:spPr>
          <a:xfrm>
            <a:off x="257632" y="2558074"/>
            <a:ext cx="3135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Église Saint-Sulpice de Paris, grand orgue.</a:t>
            </a:r>
          </a:p>
        </p:txBody>
      </p:sp>
    </p:spTree>
    <p:extLst>
      <p:ext uri="{BB962C8B-B14F-4D97-AF65-F5344CB8AC3E}">
        <p14:creationId xmlns:p14="http://schemas.microsoft.com/office/powerpoint/2010/main" val="1185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DE2EE0-6FF9-0305-904C-40A334374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Le contenu généré par l’IA peut être incorrect.">
            <a:extLst>
              <a:ext uri="{FF2B5EF4-FFF2-40B4-BE49-F238E27FC236}">
                <a16:creationId xmlns:a16="http://schemas.microsoft.com/office/drawing/2014/main" id="{CA1F1A8A-3615-B982-E008-9FC708C2B8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4" y="670088"/>
            <a:ext cx="8280000" cy="5517823"/>
          </a:xfrm>
          <a:prstGeom prst="roundRect">
            <a:avLst>
              <a:gd name="adj" fmla="val 16667"/>
            </a:avLst>
          </a:prstGeom>
          <a:ln w="952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05D1D6-241C-846A-27E4-19FABF0501B3}"/>
              </a:ext>
            </a:extLst>
          </p:cNvPr>
          <p:cNvSpPr txBox="1"/>
          <p:nvPr/>
        </p:nvSpPr>
        <p:spPr>
          <a:xfrm>
            <a:off x="548640" y="69197"/>
            <a:ext cx="82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Les Plus Grands Orgues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CB91595-0303-7D7D-1A3E-19F3757342AE}"/>
              </a:ext>
            </a:extLst>
          </p:cNvPr>
          <p:cNvSpPr txBox="1"/>
          <p:nvPr/>
        </p:nvSpPr>
        <p:spPr>
          <a:xfrm>
            <a:off x="8828640" y="2416629"/>
            <a:ext cx="3363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52136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418</Words>
  <Application>Microsoft Office PowerPoint</Application>
  <PresentationFormat>Grand écran</PresentationFormat>
  <Paragraphs>58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2025-02-04T05:44:10Z</dcterms:created>
  <dcterms:modified xsi:type="dcterms:W3CDTF">2025-02-04T07:24:35Z</dcterms:modified>
</cp:coreProperties>
</file>