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5" r:id="rId20"/>
    <p:sldId id="273" r:id="rId21"/>
    <p:sldId id="274" r:id="rId22"/>
    <p:sldId id="276" r:id="rId23"/>
    <p:sldId id="277" r:id="rId24"/>
    <p:sldId id="278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993057-4DED-5FE3-4475-BA52DE98CD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40C5F5F-1077-0F4D-8D71-4E17C33CAE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790AB8-1A53-6BF3-6D52-12CC5D2BA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B41A3F-77F9-2E7B-6078-DD575071E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0F1148-C285-30EF-6C5D-0B825C2C6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901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CBF250-CF7C-0990-47AE-25C9C2925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816110-A8CC-CD58-07E0-64F4ECB414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A6966D-231C-F52D-F979-EE730BA3F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90E62F-0DB6-FDA8-DD78-37402D6EF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003399-2E66-893B-A489-93DACEC42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266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1437E8-0BC6-3C22-F51C-ABE596965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63D6DC1-83C1-8F99-3F61-B4B78902D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257B61-0C17-F58F-ACE9-9CC0D1327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F2483A-CEA4-88AD-1FAF-64771D5E5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0267A0-2333-12E0-B5A6-61642AA85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857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78914-1B39-1E0F-AD43-7F1E220C0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B0155A-6A09-661E-75D3-544DD5B2C7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12C8DDD-B878-4DBC-D1D2-D63DEB2B02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F3FD854-2D0B-FB36-D16F-8D39FBE43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4B1FC7C-D394-6BF7-CA8F-ED9E8575C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061D0E2-79A8-D92A-D104-A9750509E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9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2131EA-0605-D4F2-35D5-05AA2C073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9D84331-A58F-918F-E120-33C31F83F2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F47BE67-F547-FC59-5815-0695D97CD8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93155EE-1AA9-4467-FE32-B780DBE406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58534FB-D8FE-2E4E-A226-5E0A7BFCDB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A1EE7DD-459B-9B7F-EDD5-63EAF374B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8D3E270-2402-CC5B-885C-26765EC41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D097CA8-E363-5868-9F58-DC44EC659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192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135FD6-953B-DF22-840A-1886DB6A1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9E89BC4-7C5E-0774-2DD4-B12989019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E5C7CF0-A447-BF66-807F-B4FC43613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7596D48-7172-87A1-47CF-CD3FC9DA9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8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E94BE73-062B-8E13-3D92-41D5606BF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481B9A3-7DD5-33E1-241F-FA9C46810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EC6660D-AA73-05DF-CFED-290402DF4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426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B04A82-8445-3BA2-A09A-5C990D234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244369-D173-EB42-23E2-A397A7E40F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DA0862E-676B-67EB-7C92-F471AEAE45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5B332B-A07B-E0D2-AFA8-F5310B62F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6853C3E-D770-60C6-BDD6-F84234979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B5F030-1954-8E60-6568-D46C91646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527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1A16A-1C72-AB05-83CF-A390313FB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5240241-61BD-6627-6E6C-A4794AF750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8CF974F-AE39-4E1B-BD59-6BD0C1C267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58CD404-ED1E-62CC-D227-B9C44F947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A4A3E55-2B6F-5BFD-6532-415277549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F99778-A86D-FCC2-0999-76FFD7F21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26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0D646F-E6AE-6BCB-F409-E688C1D35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5E68CB5-81DD-87AD-F972-D21B6E73B3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ACCF1B-53AE-3316-A320-82963031B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EC5883-AFD3-FCB1-1BA2-F31DE66FB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4C4624-E43C-6281-B3E6-8FEDBFA26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263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1336075-DAE7-2601-6063-C5DFBF6C48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100814-2A60-724D-D94C-4745A7C92A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B60F41-EC8C-A58D-BA17-8C4365385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7EDBCD-6CC9-CCF0-88A3-4110F1F4E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2777E8-47A8-8334-FA53-191A081F9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54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D47C7AD-1DD3-A8BC-4672-7466F6B94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F789BB-74DE-16E1-B319-9076D46B5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5AB8F1-B8C5-58ED-84F8-CA9A4E5798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04FDB3-BF50-44F7-AA29-2EC8CDD8A50A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745015-3044-6CC8-EC61-9FD33745FF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2F90EB-A193-E446-127A-36C68159E6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2C216A-8D45-47D5-8670-CF2A9749A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2273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Vue plongeante, plein air&#10;&#10;Le contenu généré par l’IA peut être incorrect.">
            <a:extLst>
              <a:ext uri="{FF2B5EF4-FFF2-40B4-BE49-F238E27FC236}">
                <a16:creationId xmlns:a16="http://schemas.microsoft.com/office/drawing/2014/main" id="{6E6E09DC-3D94-7341-E53F-A14AE526BE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9" y="279000"/>
            <a:ext cx="945370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AE67F7-B4E5-0E96-4D8D-C49A4AD1B0B2}"/>
              </a:ext>
            </a:extLst>
          </p:cNvPr>
          <p:cNvSpPr txBox="1"/>
          <p:nvPr/>
        </p:nvSpPr>
        <p:spPr>
          <a:xfrm>
            <a:off x="3998026" y="6027003"/>
            <a:ext cx="81939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aérienne de Canet-Plage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7C7FC0C-916F-E128-CAF7-DA03EFF997D8}"/>
              </a:ext>
            </a:extLst>
          </p:cNvPr>
          <p:cNvSpPr txBox="1"/>
          <p:nvPr/>
        </p:nvSpPr>
        <p:spPr>
          <a:xfrm>
            <a:off x="4132613" y="279000"/>
            <a:ext cx="6092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Canet – En - Roussillions</a:t>
            </a:r>
          </a:p>
        </p:txBody>
      </p:sp>
    </p:spTree>
    <p:extLst>
      <p:ext uri="{BB962C8B-B14F-4D97-AF65-F5344CB8AC3E}">
        <p14:creationId xmlns:p14="http://schemas.microsoft.com/office/powerpoint/2010/main" val="1498740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  <p:sndAc>
          <p:stSnd loop="1">
            <p:snd r:embed="rId2" name="Canet-en-Roussillon.wav"/>
          </p:stSnd>
        </p:sndAc>
      </p:transition>
    </mc:Choice>
    <mc:Fallback>
      <p:transition spd="slow">
        <p:fade/>
        <p:sndAc>
          <p:stSnd loop="1">
            <p:snd r:embed="rId2" name="Canet-en-Roussillo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D841C-FB6E-91A6-7F30-D164FDF6FA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9551828-F9F4-9847-88FF-FE6BCEEAB42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/>
              <a:t>Canet-en-Roussillon Écouter est une commune française située dans le nord-est du département des Pyrénées-Orientales, en région Occitanie. Ses habitants sont appelés les Canétois. C'est la deuxième plus grande ville des Pyrénées-Orientales avec une population de 12 436 habitants (2013). Sur le plan historique et culturel, la commune est dans le Roussillon, une ancienne province du royaume de France, qui a existé de 1659 jusqu'en 1790 et qui recouvrait les trois vigueries du Roussillon, du Conflent et de Cerdagne.</a:t>
            </a:r>
          </a:p>
        </p:txBody>
      </p:sp>
    </p:spTree>
    <p:extLst>
      <p:ext uri="{BB962C8B-B14F-4D97-AF65-F5344CB8AC3E}">
        <p14:creationId xmlns:p14="http://schemas.microsoft.com/office/powerpoint/2010/main" val="3884327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AD2891-9CF6-DA6B-A46B-BB4DFA34D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A3043D59-066D-42DF-D811-7B4C0C7A64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44" y="387000"/>
            <a:ext cx="9799734" cy="608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E3AA44-D668-1DA9-E431-C619B9CDA651}"/>
              </a:ext>
            </a:extLst>
          </p:cNvPr>
          <p:cNvSpPr txBox="1"/>
          <p:nvPr/>
        </p:nvSpPr>
        <p:spPr>
          <a:xfrm>
            <a:off x="9710058" y="-95049"/>
            <a:ext cx="2481942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À gauche : formation fluviale du Pléistocène inférieur en haut ; formation continentale du Pliocène en bas (sous l'arboretum de Canet). À droite : La Têt et une falaise d'alluvions holocènes (au nord du village).</a:t>
            </a:r>
          </a:p>
        </p:txBody>
      </p:sp>
    </p:spTree>
    <p:extLst>
      <p:ext uri="{BB962C8B-B14F-4D97-AF65-F5344CB8AC3E}">
        <p14:creationId xmlns:p14="http://schemas.microsoft.com/office/powerpoint/2010/main" val="120045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BFDBBE-37CA-CAFA-5E66-15595680F8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herbe&#10;&#10;Le contenu généré par l’IA peut être incorrect.">
            <a:extLst>
              <a:ext uri="{FF2B5EF4-FFF2-40B4-BE49-F238E27FC236}">
                <a16:creationId xmlns:a16="http://schemas.microsoft.com/office/drawing/2014/main" id="{1E54A54D-5781-D8CC-834D-65416F9C85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9879" y="459000"/>
            <a:ext cx="878982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8FBEF1-B1DD-37C3-969C-F5508AF16995}"/>
              </a:ext>
            </a:extLst>
          </p:cNvPr>
          <p:cNvSpPr txBox="1"/>
          <p:nvPr/>
        </p:nvSpPr>
        <p:spPr>
          <a:xfrm>
            <a:off x="169173" y="1069929"/>
            <a:ext cx="305487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À gauche : formation fluviale du Pléistocène inférieur en haut ; formation continentale du Pliocène en bas (sous l'arboretum de Canet). À droite : La Têt et une falaise d'alluvions holocènes (au nord du village).</a:t>
            </a:r>
          </a:p>
        </p:txBody>
      </p:sp>
    </p:spTree>
    <p:extLst>
      <p:ext uri="{BB962C8B-B14F-4D97-AF65-F5344CB8AC3E}">
        <p14:creationId xmlns:p14="http://schemas.microsoft.com/office/powerpoint/2010/main" val="126451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B2FD1D-4B80-C1F6-690F-C94ABA596C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ive&#10;&#10;Le contenu généré par l’IA peut être incorrect.">
            <a:extLst>
              <a:ext uri="{FF2B5EF4-FFF2-40B4-BE49-F238E27FC236}">
                <a16:creationId xmlns:a16="http://schemas.microsoft.com/office/drawing/2014/main" id="{8BB9BA14-2691-1071-5817-E7787CF304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475" y="459000"/>
            <a:ext cx="792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F28F38-F9DC-A910-828B-66A846ED4130}"/>
              </a:ext>
            </a:extLst>
          </p:cNvPr>
          <p:cNvSpPr txBox="1"/>
          <p:nvPr/>
        </p:nvSpPr>
        <p:spPr>
          <a:xfrm>
            <a:off x="8336478" y="3598224"/>
            <a:ext cx="3479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L'embouchure de la Têt, Canet-en-Roussillon.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6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C735A3-33A8-0819-7A2F-3A24CFF201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Le contenu généré par l’IA peut être incorrect.">
            <a:extLst>
              <a:ext uri="{FF2B5EF4-FFF2-40B4-BE49-F238E27FC236}">
                <a16:creationId xmlns:a16="http://schemas.microsoft.com/office/drawing/2014/main" id="{BB193B89-4E2D-2F94-C64F-D64BA9D68A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2592" y="261000"/>
            <a:ext cx="8448000" cy="633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382710-356D-94C0-EFB2-D597EFBE708D}"/>
              </a:ext>
            </a:extLst>
          </p:cNvPr>
          <p:cNvSpPr txBox="1"/>
          <p:nvPr/>
        </p:nvSpPr>
        <p:spPr>
          <a:xfrm>
            <a:off x="201881" y="1351508"/>
            <a:ext cx="317071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groupe de flamants roses dans le secteur nord-ouest de l'</a:t>
            </a:r>
            <a:r>
              <a:rPr lang="fr-FR" sz="2400" b="1" dirty="0" err="1">
                <a:solidFill>
                  <a:schemeClr val="bg1"/>
                </a:solidFill>
              </a:rPr>
              <a:t>etang</a:t>
            </a:r>
            <a:r>
              <a:rPr lang="fr-FR" sz="2400" b="1" dirty="0">
                <a:solidFill>
                  <a:schemeClr val="bg1"/>
                </a:solidFill>
              </a:rPr>
              <a:t> de Canet - Saint-Nazaire. En arrière-plan : l'agglomération de Canet Sud, qui s'étend entre la lagune et le littoral méditerranéen.</a:t>
            </a:r>
          </a:p>
        </p:txBody>
      </p:sp>
    </p:spTree>
    <p:extLst>
      <p:ext uri="{BB962C8B-B14F-4D97-AF65-F5344CB8AC3E}">
        <p14:creationId xmlns:p14="http://schemas.microsoft.com/office/powerpoint/2010/main" val="189430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AA8FCA-EBB7-6072-8A96-50005EC04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Le contenu généré par l’IA peut être incorrect.">
            <a:extLst>
              <a:ext uri="{FF2B5EF4-FFF2-40B4-BE49-F238E27FC236}">
                <a16:creationId xmlns:a16="http://schemas.microsoft.com/office/drawing/2014/main" id="{A1E39E40-779D-1D28-C4B6-FD1122BC7A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36442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AD2F21-DF61-F860-FE2C-CE9612F826AB}"/>
              </a:ext>
            </a:extLst>
          </p:cNvPr>
          <p:cNvSpPr txBox="1"/>
          <p:nvPr/>
        </p:nvSpPr>
        <p:spPr>
          <a:xfrm>
            <a:off x="4171868" y="6159893"/>
            <a:ext cx="9725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front de mer et la plage.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6229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41F446-741F-1900-5180-197B51F2D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marina&#10;&#10;Le contenu généré par l’IA peut être incorrect.">
            <a:extLst>
              <a:ext uri="{FF2B5EF4-FFF2-40B4-BE49-F238E27FC236}">
                <a16:creationId xmlns:a16="http://schemas.microsoft.com/office/drawing/2014/main" id="{388BD65B-B62F-E0A2-3921-60C76AB7C2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20EF9F-1598-7AF4-1F65-EC7E9664DC33}"/>
              </a:ext>
            </a:extLst>
          </p:cNvPr>
          <p:cNvSpPr txBox="1"/>
          <p:nvPr/>
        </p:nvSpPr>
        <p:spPr>
          <a:xfrm>
            <a:off x="4690753" y="6184379"/>
            <a:ext cx="816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 des vieux gréements.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747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E10A0-301F-D361-6B8F-663EAA4C0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griculture&#10;&#10;Le contenu généré par l’IA peut être incorrect.">
            <a:extLst>
              <a:ext uri="{FF2B5EF4-FFF2-40B4-BE49-F238E27FC236}">
                <a16:creationId xmlns:a16="http://schemas.microsoft.com/office/drawing/2014/main" id="{1B3AF60F-5F78-D3D5-5F8D-544760A309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49381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D1C3F5-63ED-4AE6-8DC4-FF7F93AF980F}"/>
              </a:ext>
            </a:extLst>
          </p:cNvPr>
          <p:cNvSpPr txBox="1"/>
          <p:nvPr/>
        </p:nvSpPr>
        <p:spPr>
          <a:xfrm>
            <a:off x="5617028" y="6246420"/>
            <a:ext cx="7196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Vignoble</a:t>
            </a:r>
          </a:p>
        </p:txBody>
      </p:sp>
    </p:spTree>
    <p:extLst>
      <p:ext uri="{BB962C8B-B14F-4D97-AF65-F5344CB8AC3E}">
        <p14:creationId xmlns:p14="http://schemas.microsoft.com/office/powerpoint/2010/main" val="219913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0D3402-1929-5A83-84A5-52956A0A1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roue&#10;&#10;Le contenu généré par l’IA peut être incorrect.">
            <a:extLst>
              <a:ext uri="{FF2B5EF4-FFF2-40B4-BE49-F238E27FC236}">
                <a16:creationId xmlns:a16="http://schemas.microsoft.com/office/drawing/2014/main" id="{622A60CE-595B-C297-2D74-2167451FAA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837" y="201894"/>
            <a:ext cx="761283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E7C5BA-844F-CB38-C475-962631356E8B}"/>
              </a:ext>
            </a:extLst>
          </p:cNvPr>
          <p:cNvSpPr txBox="1"/>
          <p:nvPr/>
        </p:nvSpPr>
        <p:spPr>
          <a:xfrm>
            <a:off x="5058889" y="6091061"/>
            <a:ext cx="7273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Récolte de foin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57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0F8473-31B1-DA0D-D73E-DBD1C391E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texte&#10;&#10;Le contenu généré par l’IA peut être incorrect.">
            <a:extLst>
              <a:ext uri="{FF2B5EF4-FFF2-40B4-BE49-F238E27FC236}">
                <a16:creationId xmlns:a16="http://schemas.microsoft.com/office/drawing/2014/main" id="{1AB8BB00-D939-E5E2-5692-38405AC9DE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00" y="594187"/>
            <a:ext cx="11124000" cy="54113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1CF9E0-485E-B907-1B46-23C5A90B07C5}"/>
              </a:ext>
            </a:extLst>
          </p:cNvPr>
          <p:cNvSpPr txBox="1"/>
          <p:nvPr/>
        </p:nvSpPr>
        <p:spPr>
          <a:xfrm>
            <a:off x="4358243" y="5636218"/>
            <a:ext cx="93696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capitainerie du port.</a:t>
            </a:r>
          </a:p>
        </p:txBody>
      </p:sp>
    </p:spTree>
    <p:extLst>
      <p:ext uri="{BB962C8B-B14F-4D97-AF65-F5344CB8AC3E}">
        <p14:creationId xmlns:p14="http://schemas.microsoft.com/office/powerpoint/2010/main" val="309342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C1445D-99A7-3B42-4C92-C30ECF6897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arbre, Zone résidentielle&#10;&#10;Le contenu généré par l’IA peut être incorrect.">
            <a:extLst>
              <a:ext uri="{FF2B5EF4-FFF2-40B4-BE49-F238E27FC236}">
                <a16:creationId xmlns:a16="http://schemas.microsoft.com/office/drawing/2014/main" id="{6C5D32F5-D4CC-09AA-72AF-1D5715CDCB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1300" y="177062"/>
            <a:ext cx="9183513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F06BC64-6B67-D57C-703B-837C1882D6D3}"/>
              </a:ext>
            </a:extLst>
          </p:cNvPr>
          <p:cNvSpPr txBox="1"/>
          <p:nvPr/>
        </p:nvSpPr>
        <p:spPr>
          <a:xfrm>
            <a:off x="4370120" y="6066229"/>
            <a:ext cx="723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aérienne du château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917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018DF7-AD74-5A15-AB83-3287EBD03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uines&#10;&#10;Le contenu généré par l’IA peut être incorrect.">
            <a:extLst>
              <a:ext uri="{FF2B5EF4-FFF2-40B4-BE49-F238E27FC236}">
                <a16:creationId xmlns:a16="http://schemas.microsoft.com/office/drawing/2014/main" id="{3C9C3A80-1EA5-ED7F-DE93-99D754444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179614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3389F1-B8B2-507D-0CD8-3586737655A3}"/>
              </a:ext>
            </a:extLst>
          </p:cNvPr>
          <p:cNvSpPr txBox="1"/>
          <p:nvPr/>
        </p:nvSpPr>
        <p:spPr>
          <a:xfrm>
            <a:off x="4108863" y="6068781"/>
            <a:ext cx="8467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Angle nord-est du château.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13412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E65E75-DAAD-755C-6DFD-A2DC24F9A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FA7A6FB4-44ED-D5D7-74A4-3668025EFE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5576" y="189000"/>
            <a:ext cx="4890567" cy="6480000"/>
          </a:xfrm>
          <a:prstGeom prst="ellipse">
            <a:avLst/>
          </a:prstGeom>
          <a:ln w="63500" cap="rnd">
            <a:solidFill>
              <a:schemeClr val="bg2">
                <a:lumMod val="2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82DBB4-73C4-168F-BCB1-3314945FD23B}"/>
              </a:ext>
            </a:extLst>
          </p:cNvPr>
          <p:cNvSpPr txBox="1"/>
          <p:nvPr/>
        </p:nvSpPr>
        <p:spPr>
          <a:xfrm>
            <a:off x="1472540" y="3598222"/>
            <a:ext cx="2648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L'église Saint-Jacques.</a:t>
            </a:r>
          </a:p>
        </p:txBody>
      </p:sp>
    </p:spTree>
    <p:extLst>
      <p:ext uri="{BB962C8B-B14F-4D97-AF65-F5344CB8AC3E}">
        <p14:creationId xmlns:p14="http://schemas.microsoft.com/office/powerpoint/2010/main" val="418655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CCFD9A-E7C2-794D-A884-953D018343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ol&#10;&#10;Le contenu généré par l’IA peut être incorrect.">
            <a:extLst>
              <a:ext uri="{FF2B5EF4-FFF2-40B4-BE49-F238E27FC236}">
                <a16:creationId xmlns:a16="http://schemas.microsoft.com/office/drawing/2014/main" id="{708AF0F7-DCFB-83EE-DB8D-1E1DEC520D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9597" y="160911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E2B7CD-D623-EBC5-541C-6552EFFB56D3}"/>
              </a:ext>
            </a:extLst>
          </p:cNvPr>
          <p:cNvSpPr txBox="1"/>
          <p:nvPr/>
        </p:nvSpPr>
        <p:spPr>
          <a:xfrm>
            <a:off x="10419597" y="3681351"/>
            <a:ext cx="16101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du front de mer.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86139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EC8F49-B386-D0E3-31CB-3D343C487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, façade&#10;&#10;Le contenu généré par l’IA peut être incorrect.">
            <a:extLst>
              <a:ext uri="{FF2B5EF4-FFF2-40B4-BE49-F238E27FC236}">
                <a16:creationId xmlns:a16="http://schemas.microsoft.com/office/drawing/2014/main" id="{DBEC76D4-FEB5-DC7B-4DD6-BC2974C91F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1514" y="189000"/>
            <a:ext cx="3888972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2932B2-39E9-1E05-8CD7-721A1965D10A}"/>
              </a:ext>
            </a:extLst>
          </p:cNvPr>
          <p:cNvSpPr txBox="1"/>
          <p:nvPr/>
        </p:nvSpPr>
        <p:spPr>
          <a:xfrm>
            <a:off x="8324602" y="3645724"/>
            <a:ext cx="3348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Notre-Dame-des-Flots.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49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254FD5-F197-6325-0BD8-FA149647C8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aysage&#10;&#10;Le contenu généré par l’IA peut être incorrect.">
            <a:extLst>
              <a:ext uri="{FF2B5EF4-FFF2-40B4-BE49-F238E27FC236}">
                <a16:creationId xmlns:a16="http://schemas.microsoft.com/office/drawing/2014/main" id="{62779DC8-56FD-ADEE-7232-1BF6D54766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299" y="369000"/>
            <a:ext cx="1001740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3F1CF4-E44D-D254-B939-DFBF6B9F7EC6}"/>
              </a:ext>
            </a:extLst>
          </p:cNvPr>
          <p:cNvSpPr txBox="1"/>
          <p:nvPr/>
        </p:nvSpPr>
        <p:spPr>
          <a:xfrm>
            <a:off x="1377538" y="6151418"/>
            <a:ext cx="10248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cabanes de pêcheurs de l'étang de Canet devant le Canigou[89].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89604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0B30AF-84D4-594C-FF97-AF41715C4D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60CB6DE5-5948-264C-FCE4-8973DC2F82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453" y="2992582"/>
            <a:ext cx="4608000" cy="345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B6DE3B-CBD7-20C3-61C5-7C72DF41CA86}"/>
              </a:ext>
            </a:extLst>
          </p:cNvPr>
          <p:cNvSpPr txBox="1"/>
          <p:nvPr/>
        </p:nvSpPr>
        <p:spPr>
          <a:xfrm>
            <a:off x="287174" y="2375066"/>
            <a:ext cx="5632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Commune Du Canet - Roussillions</a:t>
            </a:r>
          </a:p>
        </p:txBody>
      </p:sp>
      <p:pic>
        <p:nvPicPr>
          <p:cNvPr id="6" name="Image 5" descr="Une image contenant bâtiment, Lieux sacrés, cathédrale, coffre&#10;&#10;Le contenu généré par l’IA peut être incorrect.">
            <a:extLst>
              <a:ext uri="{FF2B5EF4-FFF2-40B4-BE49-F238E27FC236}">
                <a16:creationId xmlns:a16="http://schemas.microsoft.com/office/drawing/2014/main" id="{528327F8-A2A6-F0E7-5ABC-BED9D0B7DD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0548" y="321192"/>
            <a:ext cx="4752000" cy="31078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DA8A8BC-2C42-9992-F816-0D69FAE67FD0}"/>
              </a:ext>
            </a:extLst>
          </p:cNvPr>
          <p:cNvSpPr txBox="1"/>
          <p:nvPr/>
        </p:nvSpPr>
        <p:spPr>
          <a:xfrm>
            <a:off x="6980548" y="3586348"/>
            <a:ext cx="5446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L'intérieur de l'église Notre-Dame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832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89E81D-F154-3C5D-C0B3-788B2239B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bâtiment, lieu de culte, Lieux sacrés&#10;&#10;Le contenu généré par l’IA peut être incorrect.">
            <a:extLst>
              <a:ext uri="{FF2B5EF4-FFF2-40B4-BE49-F238E27FC236}">
                <a16:creationId xmlns:a16="http://schemas.microsoft.com/office/drawing/2014/main" id="{CBC9E8C3-3AD9-02B8-0A47-4608E0195C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123" y="564711"/>
            <a:ext cx="4680000" cy="3004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54C537-BE7B-2BF5-3073-7ED05AA44C3A}"/>
              </a:ext>
            </a:extLst>
          </p:cNvPr>
          <p:cNvSpPr txBox="1"/>
          <p:nvPr/>
        </p:nvSpPr>
        <p:spPr>
          <a:xfrm>
            <a:off x="256676" y="3694699"/>
            <a:ext cx="5248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L'intérieur de l'église Notre-Dame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bâtiment, intérieur, coffre, arche&#10;&#10;Le contenu généré par l’IA peut être incorrect.">
            <a:extLst>
              <a:ext uri="{FF2B5EF4-FFF2-40B4-BE49-F238E27FC236}">
                <a16:creationId xmlns:a16="http://schemas.microsoft.com/office/drawing/2014/main" id="{3D88A14F-7409-053C-0B3E-AE67F3C457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0879" y="3429000"/>
            <a:ext cx="4680000" cy="2962440"/>
          </a:xfrm>
          <a:prstGeom prst="rect">
            <a:avLst/>
          </a:prstGeom>
          <a:ln w="127000" cap="sq">
            <a:solidFill>
              <a:srgbClr val="00B0F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9D4C284-569B-0FE9-84E6-B04906639594}"/>
              </a:ext>
            </a:extLst>
          </p:cNvPr>
          <p:cNvSpPr txBox="1"/>
          <p:nvPr/>
        </p:nvSpPr>
        <p:spPr>
          <a:xfrm>
            <a:off x="6856581" y="2830780"/>
            <a:ext cx="5384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L'intérieur de l'église Notre-Dame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085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986A19-7719-6B0C-89EA-D34B8BDB8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8B226609-ABAD-A04C-D3DB-227F24F9C1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711" y="431604"/>
            <a:ext cx="5004000" cy="299739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AF559E-303F-2112-C822-8B5101BC54C2}"/>
              </a:ext>
            </a:extLst>
          </p:cNvPr>
          <p:cNvSpPr txBox="1"/>
          <p:nvPr/>
        </p:nvSpPr>
        <p:spPr>
          <a:xfrm>
            <a:off x="1971304" y="3429000"/>
            <a:ext cx="4286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Hôtel de Ville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meubles, ciel, table&#10;&#10;Le contenu généré par l’IA peut être incorrect.">
            <a:extLst>
              <a:ext uri="{FF2B5EF4-FFF2-40B4-BE49-F238E27FC236}">
                <a16:creationId xmlns:a16="http://schemas.microsoft.com/office/drawing/2014/main" id="{F101FC51-5899-733F-3AC3-78D19620BF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7266" y="3515097"/>
            <a:ext cx="4644000" cy="29582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C54AAAD-0A11-1980-5838-43B08431F478}"/>
              </a:ext>
            </a:extLst>
          </p:cNvPr>
          <p:cNvSpPr txBox="1"/>
          <p:nvPr/>
        </p:nvSpPr>
        <p:spPr>
          <a:xfrm>
            <a:off x="8098972" y="2939879"/>
            <a:ext cx="4417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commune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329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E308BE-0E10-26EB-FE0F-36B3E6FE4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statue&#10;&#10;Le contenu généré par l’IA peut être incorrect.">
            <a:extLst>
              <a:ext uri="{FF2B5EF4-FFF2-40B4-BE49-F238E27FC236}">
                <a16:creationId xmlns:a16="http://schemas.microsoft.com/office/drawing/2014/main" id="{5F61C12E-3033-4B92-C912-B1FCD9A285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930" y="3276259"/>
            <a:ext cx="4788000" cy="306432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68F0CC-8F8C-06B6-A451-B8647096DD82}"/>
              </a:ext>
            </a:extLst>
          </p:cNvPr>
          <p:cNvSpPr txBox="1"/>
          <p:nvPr/>
        </p:nvSpPr>
        <p:spPr>
          <a:xfrm>
            <a:off x="1130073" y="2814594"/>
            <a:ext cx="478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Monument aux Morts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Véhicule terrestre, véhicule, bâtiment&#10;&#10;Le contenu généré par l’IA peut être incorrect.">
            <a:extLst>
              <a:ext uri="{FF2B5EF4-FFF2-40B4-BE49-F238E27FC236}">
                <a16:creationId xmlns:a16="http://schemas.microsoft.com/office/drawing/2014/main" id="{8265DD7D-5207-C286-5FD1-8BBE06BE86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7072" y="394704"/>
            <a:ext cx="4824000" cy="3034296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5C8F382-30F3-BAB7-EFB5-4ECEA0CD62C2}"/>
              </a:ext>
            </a:extLst>
          </p:cNvPr>
          <p:cNvSpPr txBox="1"/>
          <p:nvPr/>
        </p:nvSpPr>
        <p:spPr>
          <a:xfrm>
            <a:off x="8510446" y="3530539"/>
            <a:ext cx="5284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commune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922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9B523F-E2F2-AC92-C548-D45FE22F2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ge, bâtiment&#10;&#10;Le contenu généré par l’IA peut être incorrect.">
            <a:extLst>
              <a:ext uri="{FF2B5EF4-FFF2-40B4-BE49-F238E27FC236}">
                <a16:creationId xmlns:a16="http://schemas.microsoft.com/office/drawing/2014/main" id="{9AAB63C5-C7DF-F1FA-CCC1-B3CC8FED24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861" y="405000"/>
            <a:ext cx="4536000" cy="302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ciel, arbre, palmier&#10;&#10;Le contenu généré par l’IA peut être incorrect.">
            <a:extLst>
              <a:ext uri="{FF2B5EF4-FFF2-40B4-BE49-F238E27FC236}">
                <a16:creationId xmlns:a16="http://schemas.microsoft.com/office/drawing/2014/main" id="{20FAF368-62A7-D1BF-3442-BB3D7FB430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4139" y="405000"/>
            <a:ext cx="4536000" cy="302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 descr="Une image contenant plein air, rive, ciel, nature&#10;&#10;Le contenu généré par l’IA peut être incorrect.">
            <a:extLst>
              <a:ext uri="{FF2B5EF4-FFF2-40B4-BE49-F238E27FC236}">
                <a16:creationId xmlns:a16="http://schemas.microsoft.com/office/drawing/2014/main" id="{537D8CEA-3F85-CA51-E101-3427A27550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3563" y="3669553"/>
            <a:ext cx="4428000" cy="29497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81686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A1A917-9712-E1E4-6647-B78A8B2441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9AEAD60C-30EA-244A-7C6C-02B64A3236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306" y="3429000"/>
            <a:ext cx="4500000" cy="2997063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nuage, plage&#10;&#10;Le contenu généré par l’IA peut être incorrect.">
            <a:extLst>
              <a:ext uri="{FF2B5EF4-FFF2-40B4-BE49-F238E27FC236}">
                <a16:creationId xmlns:a16="http://schemas.microsoft.com/office/drawing/2014/main" id="{0A671579-897E-57FD-2E0A-78DED58423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7490" y="357873"/>
            <a:ext cx="4486393" cy="2988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903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3517BD-1653-06B5-8E00-CD9AF4853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ersonne, chaussures&#10;&#10;Le contenu généré par l’IA peut être incorrect.">
            <a:extLst>
              <a:ext uri="{FF2B5EF4-FFF2-40B4-BE49-F238E27FC236}">
                <a16:creationId xmlns:a16="http://schemas.microsoft.com/office/drawing/2014/main" id="{7CC7DF88-D465-12DD-5A95-E8C9BD6ABF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469" y="3104708"/>
            <a:ext cx="4824000" cy="3208161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EF4AAA-6CDF-9417-67A0-30837DFAB739}"/>
              </a:ext>
            </a:extLst>
          </p:cNvPr>
          <p:cNvSpPr txBox="1"/>
          <p:nvPr/>
        </p:nvSpPr>
        <p:spPr>
          <a:xfrm>
            <a:off x="5884541" y="3429000"/>
            <a:ext cx="5047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Marché de Canet plage</a:t>
            </a:r>
          </a:p>
        </p:txBody>
      </p:sp>
      <p:pic>
        <p:nvPicPr>
          <p:cNvPr id="6" name="Image 5" descr="Une image contenant personne, habits, homme, Cuisine de rue&#10;&#10;Le contenu généré par l’IA peut être incorrect.">
            <a:extLst>
              <a:ext uri="{FF2B5EF4-FFF2-40B4-BE49-F238E27FC236}">
                <a16:creationId xmlns:a16="http://schemas.microsoft.com/office/drawing/2014/main" id="{AC155078-F79A-EFD3-646F-318BBF4505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248" y="440708"/>
            <a:ext cx="4715283" cy="2664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5998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BEC525-AE2F-5CAE-13CC-AF0B0ED7A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ol, pierre&#10;&#10;Le contenu généré par l’IA peut être incorrect.">
            <a:extLst>
              <a:ext uri="{FF2B5EF4-FFF2-40B4-BE49-F238E27FC236}">
                <a16:creationId xmlns:a16="http://schemas.microsoft.com/office/drawing/2014/main" id="{D94CBC8B-1F34-94BA-A676-2E11227FD0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582" y="1003504"/>
            <a:ext cx="7704000" cy="51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F73AC7F-FC51-A692-0336-D0B1135B9BB6}"/>
              </a:ext>
            </a:extLst>
          </p:cNvPr>
          <p:cNvSpPr txBox="1"/>
          <p:nvPr/>
        </p:nvSpPr>
        <p:spPr>
          <a:xfrm>
            <a:off x="1658541" y="172507"/>
            <a:ext cx="52120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 Canet – Roussillions – Pyrénées - Orientales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B0D0E44-5E2E-23CC-8331-371B63CF1995}"/>
              </a:ext>
            </a:extLst>
          </p:cNvPr>
          <p:cNvSpPr txBox="1"/>
          <p:nvPr/>
        </p:nvSpPr>
        <p:spPr>
          <a:xfrm>
            <a:off x="8477794" y="2301575"/>
            <a:ext cx="34877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658132F-55D6-E47C-DED5-4FCF4FC5C217}"/>
              </a:ext>
            </a:extLst>
          </p:cNvPr>
          <p:cNvSpPr txBox="1"/>
          <p:nvPr/>
        </p:nvSpPr>
        <p:spPr>
          <a:xfrm>
            <a:off x="9496697" y="4010297"/>
            <a:ext cx="3487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57350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326</Words>
  <Application>Microsoft Office PowerPoint</Application>
  <PresentationFormat>Grand écran</PresentationFormat>
  <Paragraphs>35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2025-02-04T08:16:11Z</dcterms:created>
  <dcterms:modified xsi:type="dcterms:W3CDTF">2025-02-04T10:17:32Z</dcterms:modified>
</cp:coreProperties>
</file>