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7" r:id="rId3"/>
    <p:sldId id="278" r:id="rId4"/>
    <p:sldId id="298" r:id="rId5"/>
    <p:sldId id="351" r:id="rId6"/>
    <p:sldId id="300" r:id="rId7"/>
    <p:sldId id="342" r:id="rId8"/>
    <p:sldId id="346" r:id="rId9"/>
    <p:sldId id="302" r:id="rId10"/>
    <p:sldId id="301" r:id="rId11"/>
    <p:sldId id="345" r:id="rId12"/>
    <p:sldId id="281" r:id="rId13"/>
    <p:sldId id="282" r:id="rId14"/>
    <p:sldId id="349" r:id="rId15"/>
    <p:sldId id="357" r:id="rId16"/>
    <p:sldId id="283" r:id="rId17"/>
    <p:sldId id="299" r:id="rId18"/>
    <p:sldId id="285" r:id="rId19"/>
    <p:sldId id="286" r:id="rId20"/>
    <p:sldId id="287" r:id="rId21"/>
    <p:sldId id="288" r:id="rId22"/>
    <p:sldId id="344" r:id="rId23"/>
    <p:sldId id="289" r:id="rId24"/>
    <p:sldId id="347" r:id="rId25"/>
    <p:sldId id="343" r:id="rId26"/>
    <p:sldId id="295" r:id="rId27"/>
    <p:sldId id="348" r:id="rId28"/>
    <p:sldId id="257" r:id="rId29"/>
    <p:sldId id="303" r:id="rId30"/>
    <p:sldId id="341" r:id="rId31"/>
    <p:sldId id="304" r:id="rId32"/>
    <p:sldId id="305" r:id="rId33"/>
    <p:sldId id="306" r:id="rId34"/>
    <p:sldId id="314" r:id="rId35"/>
    <p:sldId id="308" r:id="rId36"/>
    <p:sldId id="309" r:id="rId37"/>
    <p:sldId id="310" r:id="rId38"/>
    <p:sldId id="311" r:id="rId39"/>
    <p:sldId id="312" r:id="rId40"/>
    <p:sldId id="315" r:id="rId41"/>
    <p:sldId id="316" r:id="rId42"/>
    <p:sldId id="317" r:id="rId43"/>
    <p:sldId id="318" r:id="rId44"/>
    <p:sldId id="335" r:id="rId45"/>
    <p:sldId id="319" r:id="rId46"/>
    <p:sldId id="320" r:id="rId47"/>
    <p:sldId id="321" r:id="rId48"/>
    <p:sldId id="307" r:id="rId49"/>
    <p:sldId id="337" r:id="rId50"/>
    <p:sldId id="313" r:id="rId51"/>
    <p:sldId id="363" r:id="rId52"/>
    <p:sldId id="364" r:id="rId53"/>
    <p:sldId id="322" r:id="rId54"/>
    <p:sldId id="336" r:id="rId55"/>
    <p:sldId id="323" r:id="rId56"/>
    <p:sldId id="361" r:id="rId57"/>
    <p:sldId id="365" r:id="rId58"/>
    <p:sldId id="332" r:id="rId59"/>
    <p:sldId id="324" r:id="rId60"/>
    <p:sldId id="362" r:id="rId61"/>
    <p:sldId id="333" r:id="rId62"/>
    <p:sldId id="366" r:id="rId63"/>
    <p:sldId id="367" r:id="rId64"/>
    <p:sldId id="326" r:id="rId65"/>
    <p:sldId id="338" r:id="rId66"/>
    <p:sldId id="339" r:id="rId67"/>
    <p:sldId id="328" r:id="rId68"/>
    <p:sldId id="329" r:id="rId69"/>
    <p:sldId id="330" r:id="rId70"/>
    <p:sldId id="331" r:id="rId71"/>
    <p:sldId id="334" r:id="rId72"/>
    <p:sldId id="340" r:id="rId73"/>
    <p:sldId id="353" r:id="rId74"/>
    <p:sldId id="360" r:id="rId7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00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9887-9953-4076-938E-9BD97784DF38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9081C-A7A7-4ACB-BFBF-E9C97BB435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6450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9887-9953-4076-938E-9BD97784DF38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9081C-A7A7-4ACB-BFBF-E9C97BB435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0192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9887-9953-4076-938E-9BD97784DF38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9081C-A7A7-4ACB-BFBF-E9C97BB435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3765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9887-9953-4076-938E-9BD97784DF38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9081C-A7A7-4ACB-BFBF-E9C97BB435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5199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9887-9953-4076-938E-9BD97784DF38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9081C-A7A7-4ACB-BFBF-E9C97BB435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471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9887-9953-4076-938E-9BD97784DF38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9081C-A7A7-4ACB-BFBF-E9C97BB435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126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9887-9953-4076-938E-9BD97784DF38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9081C-A7A7-4ACB-BFBF-E9C97BB435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25202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9887-9953-4076-938E-9BD97784DF38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9081C-A7A7-4ACB-BFBF-E9C97BB435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427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9887-9953-4076-938E-9BD97784DF38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9081C-A7A7-4ACB-BFBF-E9C97BB435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2618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9887-9953-4076-938E-9BD97784DF38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9081C-A7A7-4ACB-BFBF-E9C97BB435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825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9887-9953-4076-938E-9BD97784DF38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9081C-A7A7-4ACB-BFBF-E9C97BB435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74171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869887-9953-4076-938E-9BD97784DF38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19081C-A7A7-4ACB-BFBF-E9C97BB435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033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33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gif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2.wav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1.jp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gif"/><Relationship Id="rId3" Type="http://schemas.openxmlformats.org/officeDocument/2006/relationships/image" Target="../media/image6.gif"/><Relationship Id="rId7" Type="http://schemas.openxmlformats.org/officeDocument/2006/relationships/image" Target="../media/image33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4.gif"/><Relationship Id="rId5" Type="http://schemas.openxmlformats.org/officeDocument/2006/relationships/image" Target="../media/image83.gif"/><Relationship Id="rId4" Type="http://schemas.openxmlformats.org/officeDocument/2006/relationships/image" Target="../media/image3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2735"/>
            <a:ext cx="9240982" cy="6930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391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  <p:sndAc>
          <p:stSnd>
            <p:snd r:embed="rId2" name="carnaval-nice-.wav"/>
          </p:stSnd>
        </p:sndAc>
      </p:transition>
    </mc:Choice>
    <mc:Fallback xmlns="">
      <p:transition spd="slow" advTm="5000">
        <p:fade/>
        <p:sndAc>
          <p:stSnd>
            <p:snd r:embed="rId4" name="carnaval-nice-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81" t="154" r="13066" b="-154"/>
          <a:stretch/>
        </p:blipFill>
        <p:spPr>
          <a:xfrm>
            <a:off x="330316" y="295849"/>
            <a:ext cx="8460267" cy="6240988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43515" y="5543257"/>
            <a:ext cx="802335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solidFill>
                  <a:srgbClr val="FFFF00"/>
                </a:solidFill>
                <a:latin typeface="Harlow Solid Italic" panose="04030604020F02020D02" pitchFamily="82" charset="0"/>
              </a:rPr>
              <a:t>Remiremont la coquette des </a:t>
            </a:r>
            <a:r>
              <a:rPr lang="fr-FR" sz="4400" b="1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Vosges</a:t>
            </a:r>
            <a:endParaRPr lang="fr-FR" sz="4400" b="1" dirty="0"/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30316" y="483082"/>
            <a:ext cx="8449749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﻿                      </a:t>
            </a:r>
            <a:r>
              <a:rPr kumimoji="0" lang="fr-FR" altLang="fr-FR" sz="3200" b="0" i="1" u="none" strike="noStrike" cap="none" normalizeH="0" baseline="0" dirty="0" smtClean="0">
                <a:ln>
                  <a:noFill/>
                </a:ln>
                <a:solidFill>
                  <a:srgbClr val="00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Remiremont est</a:t>
            </a:r>
            <a:r>
              <a:rPr kumimoji="0" lang="fr-FR" altLang="fr-FR" sz="3200" b="0" i="0" u="none" strike="noStrike" cap="none" normalizeH="0" baseline="0" dirty="0" smtClean="0">
                <a:ln>
                  <a:noFill/>
                </a:ln>
                <a:solidFill>
                  <a:srgbClr val="00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une ville française,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située dans le département des Vosges , région Grand-</a:t>
            </a:r>
            <a:r>
              <a:rPr kumimoji="0" lang="fr-FR" altLang="fr-FR" sz="24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Est</a:t>
            </a:r>
            <a:r>
              <a:rPr kumimoji="0" lang="fr-FR" alt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ses habitants sont  les Romarimontains et les Romarimontaines. </a:t>
            </a:r>
          </a:p>
        </p:txBody>
      </p:sp>
    </p:spTree>
    <p:extLst>
      <p:ext uri="{BB962C8B-B14F-4D97-AF65-F5344CB8AC3E}">
        <p14:creationId xmlns:p14="http://schemas.microsoft.com/office/powerpoint/2010/main" val="26506929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0000">
        <p15:prstTrans prst="fractur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8" r="15430" b="1664"/>
          <a:stretch/>
        </p:blipFill>
        <p:spPr>
          <a:xfrm>
            <a:off x="332379" y="285940"/>
            <a:ext cx="8498114" cy="624958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64760" y="5218741"/>
            <a:ext cx="84810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rgbClr val="00FF00"/>
                </a:solidFill>
                <a:latin typeface="arial" panose="020B0604020202020204" pitchFamily="34" charset="0"/>
              </a:rPr>
              <a:t>Les magnifiques </a:t>
            </a:r>
            <a:r>
              <a:rPr lang="fr-FR" sz="2400" b="1" dirty="0">
                <a:solidFill>
                  <a:srgbClr val="00FF00"/>
                </a:solidFill>
                <a:latin typeface="arial" panose="020B0604020202020204" pitchFamily="34" charset="0"/>
              </a:rPr>
              <a:t>arcades de la rue Charles de Gaulle, </a:t>
            </a:r>
            <a:r>
              <a:rPr lang="fr-FR" sz="2400" b="1" dirty="0" smtClean="0">
                <a:solidFill>
                  <a:srgbClr val="00FF00"/>
                </a:solidFill>
                <a:latin typeface="arial" panose="020B0604020202020204" pitchFamily="34" charset="0"/>
              </a:rPr>
              <a:t>  </a:t>
            </a:r>
            <a:r>
              <a:rPr lang="fr-FR" sz="2400" b="1" dirty="0">
                <a:solidFill>
                  <a:srgbClr val="00FF00"/>
                </a:solidFill>
                <a:latin typeface="arial" panose="020B0604020202020204" pitchFamily="34" charset="0"/>
              </a:rPr>
              <a:t>aux piliers fleuris de géraniums, </a:t>
            </a:r>
            <a:r>
              <a:rPr lang="fr-FR" sz="2400" b="1" dirty="0" smtClean="0">
                <a:solidFill>
                  <a:srgbClr val="00FF00"/>
                </a:solidFill>
                <a:latin typeface="arial" panose="020B0604020202020204" pitchFamily="34" charset="0"/>
              </a:rPr>
              <a:t>ville charmante qui mérite son nom de «</a:t>
            </a:r>
            <a:r>
              <a:rPr lang="fr-FR" sz="2400" b="1" dirty="0" smtClean="0">
                <a:solidFill>
                  <a:srgbClr val="FF0000"/>
                </a:solidFill>
                <a:latin typeface="arial" panose="020B0604020202020204" pitchFamily="34" charset="0"/>
              </a:rPr>
              <a:t> la coquette des Vosges</a:t>
            </a:r>
            <a:endParaRPr lang="fr-FR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213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9000">
        <p15:prstTrans prst="fracture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4" t="8" r="1390" b="6063"/>
          <a:stretch/>
        </p:blipFill>
        <p:spPr>
          <a:xfrm>
            <a:off x="333423" y="238991"/>
            <a:ext cx="8479112" cy="628662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32379" y="3684309"/>
            <a:ext cx="382435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Le volontaire</a:t>
            </a:r>
            <a:endParaRPr lang="fr-FR" sz="4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88049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sp>
        <p:nvSpPr>
          <p:cNvPr id="4" name="Parchemin horizontal 3"/>
          <p:cNvSpPr/>
          <p:nvPr/>
        </p:nvSpPr>
        <p:spPr>
          <a:xfrm>
            <a:off x="1220866" y="896133"/>
            <a:ext cx="6691746" cy="5029200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200" b="1" dirty="0" smtClean="0">
                <a:solidFill>
                  <a:srgbClr val="FF0000"/>
                </a:solidFill>
                <a:latin typeface="Harlow Solid Italic" panose="04030604020F02020D02" pitchFamily="82" charset="0"/>
              </a:rPr>
              <a:t>   </a:t>
            </a:r>
            <a:r>
              <a:rPr lang="fr-FR" sz="4000" b="1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La statue du Volontaire</a:t>
            </a:r>
          </a:p>
          <a:p>
            <a:r>
              <a:rPr lang="fr-FR" sz="4000" b="1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  </a:t>
            </a:r>
            <a:r>
              <a:rPr lang="fr-FR" sz="3200" b="1" dirty="0" smtClean="0">
                <a:solidFill>
                  <a:srgbClr val="FF0000"/>
                </a:solidFill>
                <a:latin typeface="Harlow Solid Italic" panose="04030604020F02020D02" pitchFamily="82" charset="0"/>
              </a:rPr>
              <a:t>elle </a:t>
            </a:r>
            <a:r>
              <a:rPr lang="fr-FR" sz="3200" b="1" dirty="0">
                <a:solidFill>
                  <a:srgbClr val="FF0000"/>
                </a:solidFill>
                <a:latin typeface="Harlow Solid Italic" panose="04030604020F02020D02" pitchFamily="82" charset="0"/>
              </a:rPr>
              <a:t>date de 1899 et célèbre le </a:t>
            </a:r>
            <a:r>
              <a:rPr lang="fr-FR" sz="3200" b="1" dirty="0" smtClean="0">
                <a:solidFill>
                  <a:srgbClr val="FF0000"/>
                </a:solidFill>
                <a:latin typeface="Harlow Solid Italic" panose="04030604020F02020D02" pitchFamily="82" charset="0"/>
              </a:rPr>
              <a:t>    </a:t>
            </a:r>
          </a:p>
          <a:p>
            <a:r>
              <a:rPr lang="fr-FR" sz="3200" b="1" dirty="0">
                <a:solidFill>
                  <a:srgbClr val="FF00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 smtClean="0">
                <a:solidFill>
                  <a:srgbClr val="FF0000"/>
                </a:solidFill>
                <a:latin typeface="Harlow Solid Italic" panose="04030604020F02020D02" pitchFamily="82" charset="0"/>
              </a:rPr>
              <a:t>civisme </a:t>
            </a:r>
            <a:r>
              <a:rPr lang="fr-FR" sz="3200" b="1" dirty="0">
                <a:solidFill>
                  <a:srgbClr val="FF0000"/>
                </a:solidFill>
                <a:latin typeface="Harlow Solid Italic" panose="04030604020F02020D02" pitchFamily="82" charset="0"/>
              </a:rPr>
              <a:t>de ses habitants. C’est en effet de Remiremont, qu’en 1792, les premiers volontaires sont partis défendre la patrie en danger.</a:t>
            </a:r>
            <a:endParaRPr lang="fr-FR" sz="3200" dirty="0">
              <a:solidFill>
                <a:srgbClr val="FF00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7715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2853"/>
          <a:stretch/>
        </p:blipFill>
        <p:spPr>
          <a:xfrm>
            <a:off x="286289" y="295847"/>
            <a:ext cx="8550384" cy="622976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01216" y="5554398"/>
            <a:ext cx="353013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>
                <a:solidFill>
                  <a:srgbClr val="FFFF00"/>
                </a:solidFill>
                <a:latin typeface="Harlow Solid Italic" panose="04030604020F02020D02" pitchFamily="82" charset="0"/>
              </a:rPr>
              <a:t>Rue de la </a:t>
            </a:r>
            <a:r>
              <a:rPr lang="fr-FR" sz="4000" dirty="0" err="1">
                <a:solidFill>
                  <a:srgbClr val="FFFF00"/>
                </a:solidFill>
                <a:latin typeface="Harlow Solid Italic" panose="04030604020F02020D02" pitchFamily="82" charset="0"/>
              </a:rPr>
              <a:t>Xavée</a:t>
            </a:r>
            <a:endParaRPr lang="fr-FR" sz="4000" dirty="0"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39665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55"/>
          <a:stretch/>
        </p:blipFill>
        <p:spPr>
          <a:xfrm>
            <a:off x="332379" y="295847"/>
            <a:ext cx="8506739" cy="622976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372120" y="295844"/>
            <a:ext cx="48606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>
                <a:solidFill>
                  <a:srgbClr val="FF0000"/>
                </a:solidFill>
                <a:latin typeface="Harlow Solid Italic" panose="04030604020F02020D02" pitchFamily="82" charset="0"/>
              </a:rPr>
              <a:t>Fontaine des dauphins </a:t>
            </a:r>
          </a:p>
        </p:txBody>
      </p:sp>
      <p:sp>
        <p:nvSpPr>
          <p:cNvPr id="3" name="Rectangle 2"/>
          <p:cNvSpPr/>
          <p:nvPr/>
        </p:nvSpPr>
        <p:spPr>
          <a:xfrm>
            <a:off x="581955" y="5426839"/>
            <a:ext cx="83853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1828 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lieu l’inauguration de la Fontaine dite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Marie-Thérèse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deviendra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Fontaine 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Dauphins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526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8000">
        <p15:prstTrans prst="fracture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3"/>
          <a:stretch/>
        </p:blipFill>
        <p:spPr>
          <a:xfrm>
            <a:off x="332378" y="257174"/>
            <a:ext cx="8468721" cy="628909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543237" y="552294"/>
            <a:ext cx="508115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latin typeface="arial" panose="020B0604020202020204" pitchFamily="34" charset="0"/>
              </a:rPr>
              <a:t>En majeur partie gothique, l’abbatiale Saint-Pierre (inscrite aux monuments historiques) se cache derrière une façade et un clocher rebâtis au XVIIIe siècle. Elle est l’église de Remiremont.</a:t>
            </a:r>
            <a:endParaRPr lang="fr-F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3547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1000">
        <p15:prstTrans prst="fractur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" r="1475" b="3555"/>
          <a:stretch/>
        </p:blipFill>
        <p:spPr>
          <a:xfrm>
            <a:off x="332379" y="295847"/>
            <a:ext cx="8453904" cy="622976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87205" y="5888503"/>
            <a:ext cx="28456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dirty="0">
                <a:solidFill>
                  <a:srgbClr val="FFFF00"/>
                </a:solidFill>
                <a:latin typeface="Harlow Solid Italic" panose="04030604020F02020D02" pitchFamily="82" charset="0"/>
              </a:rPr>
              <a:t>Nef de l'église</a:t>
            </a:r>
          </a:p>
        </p:txBody>
      </p:sp>
    </p:spTree>
    <p:extLst>
      <p:ext uri="{BB962C8B-B14F-4D97-AF65-F5344CB8AC3E}">
        <p14:creationId xmlns:p14="http://schemas.microsoft.com/office/powerpoint/2010/main" val="17954785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39"/>
          <a:stretch/>
        </p:blipFill>
        <p:spPr>
          <a:xfrm>
            <a:off x="304040" y="265062"/>
            <a:ext cx="8486542" cy="626055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87171" y="5711858"/>
            <a:ext cx="34788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>
                <a:solidFill>
                  <a:srgbClr val="FFFF00"/>
                </a:solidFill>
                <a:latin typeface="Harlow Solid Italic" panose="04030604020F02020D02" pitchFamily="82" charset="0"/>
              </a:rPr>
              <a:t>Orgue de l'église</a:t>
            </a:r>
          </a:p>
        </p:txBody>
      </p:sp>
    </p:spTree>
    <p:extLst>
      <p:ext uri="{BB962C8B-B14F-4D97-AF65-F5344CB8AC3E}">
        <p14:creationId xmlns:p14="http://schemas.microsoft.com/office/powerpoint/2010/main" val="16640687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25" r="22064"/>
          <a:stretch/>
        </p:blipFill>
        <p:spPr>
          <a:xfrm>
            <a:off x="328524" y="295848"/>
            <a:ext cx="4145842" cy="622976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05" r="25938"/>
          <a:stretch/>
        </p:blipFill>
        <p:spPr>
          <a:xfrm>
            <a:off x="4495898" y="295847"/>
            <a:ext cx="4315721" cy="622976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862683" y="6002394"/>
            <a:ext cx="38507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Cuve baptismale de l'église</a:t>
            </a:r>
          </a:p>
        </p:txBody>
      </p:sp>
      <p:sp>
        <p:nvSpPr>
          <p:cNvPr id="6" name="Rectangle 5"/>
          <p:cNvSpPr/>
          <p:nvPr/>
        </p:nvSpPr>
        <p:spPr>
          <a:xfrm>
            <a:off x="491055" y="6014584"/>
            <a:ext cx="26357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Chaire de l'église</a:t>
            </a:r>
          </a:p>
        </p:txBody>
      </p:sp>
    </p:spTree>
    <p:extLst>
      <p:ext uri="{BB962C8B-B14F-4D97-AF65-F5344CB8AC3E}">
        <p14:creationId xmlns:p14="http://schemas.microsoft.com/office/powerpoint/2010/main" val="2962571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69" r="22690"/>
          <a:stretch/>
        </p:blipFill>
        <p:spPr>
          <a:xfrm>
            <a:off x="332379" y="295847"/>
            <a:ext cx="4378616" cy="622976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31" r="24983"/>
          <a:stretch/>
        </p:blipFill>
        <p:spPr>
          <a:xfrm>
            <a:off x="4655127" y="295847"/>
            <a:ext cx="4135455" cy="622976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001629" y="5829919"/>
            <a:ext cx="404585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>
                <a:solidFill>
                  <a:srgbClr val="FFFF00"/>
                </a:solidFill>
                <a:latin typeface="Harlow Solid Italic" panose="04030604020F02020D02" pitchFamily="82" charset="0"/>
              </a:rPr>
              <a:t>Retable de l'église </a:t>
            </a:r>
          </a:p>
        </p:txBody>
      </p:sp>
    </p:spTree>
    <p:extLst>
      <p:ext uri="{BB962C8B-B14F-4D97-AF65-F5344CB8AC3E}">
        <p14:creationId xmlns:p14="http://schemas.microsoft.com/office/powerpoint/2010/main" val="1163691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3"/>
          <a:stretch/>
        </p:blipFill>
        <p:spPr>
          <a:xfrm>
            <a:off x="284683" y="265063"/>
            <a:ext cx="8505899" cy="6260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3088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3000">
        <p15:prstTrans prst="fractur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1"/>
          <a:stretch/>
        </p:blipFill>
        <p:spPr>
          <a:xfrm>
            <a:off x="321861" y="293412"/>
            <a:ext cx="8468721" cy="623464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01216" y="234589"/>
            <a:ext cx="33922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>
                <a:solidFill>
                  <a:srgbClr val="FF0000"/>
                </a:solidFill>
                <a:latin typeface="Harlow Solid Italic" panose="04030604020F02020D02" pitchFamily="82" charset="0"/>
              </a:rPr>
              <a:t>Palais abbatial </a:t>
            </a:r>
          </a:p>
        </p:txBody>
      </p:sp>
    </p:spTree>
    <p:extLst>
      <p:ext uri="{BB962C8B-B14F-4D97-AF65-F5344CB8AC3E}">
        <p14:creationId xmlns:p14="http://schemas.microsoft.com/office/powerpoint/2010/main" val="1305565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2"/>
          <a:stretch/>
        </p:blipFill>
        <p:spPr>
          <a:xfrm>
            <a:off x="332378" y="265062"/>
            <a:ext cx="8458203" cy="6260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193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4000">
        <p15:prstTrans prst="fractur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39"/>
          <a:stretch/>
        </p:blipFill>
        <p:spPr>
          <a:xfrm>
            <a:off x="332379" y="309176"/>
            <a:ext cx="8458203" cy="623964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460542" y="5510355"/>
            <a:ext cx="179247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>
                <a:solidFill>
                  <a:srgbClr val="FF0000"/>
                </a:solidFill>
                <a:latin typeface="Harlow Solid Italic" panose="04030604020F02020D02" pitchFamily="82" charset="0"/>
              </a:rPr>
              <a:t>Mairie </a:t>
            </a:r>
          </a:p>
        </p:txBody>
      </p:sp>
    </p:spTree>
    <p:extLst>
      <p:ext uri="{BB962C8B-B14F-4D97-AF65-F5344CB8AC3E}">
        <p14:creationId xmlns:p14="http://schemas.microsoft.com/office/powerpoint/2010/main" val="1119952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4000">
        <p15:prstTrans prst="fractur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3" r="3410"/>
          <a:stretch/>
        </p:blipFill>
        <p:spPr>
          <a:xfrm>
            <a:off x="322118" y="240030"/>
            <a:ext cx="8510155" cy="637794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05306" y="5740808"/>
            <a:ext cx="39837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>
                <a:solidFill>
                  <a:srgbClr val="FF0000"/>
                </a:solidFill>
                <a:latin typeface="Bauhaus 93" panose="04030905020B02020C02" pitchFamily="82" charset="0"/>
              </a:rPr>
              <a:t>Gare de Remiremont </a:t>
            </a:r>
          </a:p>
        </p:txBody>
      </p:sp>
    </p:spTree>
    <p:extLst>
      <p:ext uri="{BB962C8B-B14F-4D97-AF65-F5344CB8AC3E}">
        <p14:creationId xmlns:p14="http://schemas.microsoft.com/office/powerpoint/2010/main" val="1711764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4000">
        <p15:prstTrans prst="fractur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25" r="11516" b="3010"/>
          <a:stretch/>
        </p:blipFill>
        <p:spPr>
          <a:xfrm>
            <a:off x="332379" y="261627"/>
            <a:ext cx="8468721" cy="626399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320530" y="5740662"/>
            <a:ext cx="389632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Avenue Charles de Gaule</a:t>
            </a:r>
            <a:endParaRPr lang="fr-FR" sz="2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92D05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66091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394"/>
          <a:stretch/>
        </p:blipFill>
        <p:spPr>
          <a:xfrm>
            <a:off x="332379" y="255528"/>
            <a:ext cx="8458204" cy="630069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88374" y="5122148"/>
            <a:ext cx="80945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solidFill>
                  <a:srgbClr val="FF0000"/>
                </a:solidFill>
                <a:latin typeface="Harlow Solid Italic" panose="04030604020F02020D02" pitchFamily="82" charset="0"/>
                <a:cs typeface="MV Boli" panose="02000500030200090000" pitchFamily="2" charset="0"/>
              </a:rPr>
              <a:t>Remiremont </a:t>
            </a:r>
            <a:endParaRPr lang="fr-FR" sz="3200" dirty="0" smtClean="0">
              <a:solidFill>
                <a:srgbClr val="FF0000"/>
              </a:solidFill>
              <a:latin typeface="Harlow Solid Italic" panose="04030604020F02020D02" pitchFamily="82" charset="0"/>
              <a:cs typeface="MV Boli" panose="02000500030200090000" pitchFamily="2" charset="0"/>
            </a:endParaRPr>
          </a:p>
          <a:p>
            <a:r>
              <a:rPr lang="fr-FR" sz="3200" dirty="0">
                <a:solidFill>
                  <a:srgbClr val="00FF00"/>
                </a:solidFill>
                <a:latin typeface="Harlow Solid Italic" panose="04030604020F02020D02" pitchFamily="82" charset="0"/>
                <a:cs typeface="MV Boli" panose="02000500030200090000" pitchFamily="2" charset="0"/>
              </a:rPr>
              <a:t>e</a:t>
            </a:r>
            <a:r>
              <a:rPr lang="fr-FR" sz="3200" dirty="0" smtClean="0">
                <a:solidFill>
                  <a:srgbClr val="00FF00"/>
                </a:solidFill>
                <a:latin typeface="Harlow Solid Italic" panose="04030604020F02020D02" pitchFamily="82" charset="0"/>
                <a:cs typeface="MV Boli" panose="02000500030200090000" pitchFamily="2" charset="0"/>
              </a:rPr>
              <a:t>t ses </a:t>
            </a:r>
            <a:r>
              <a:rPr lang="fr-FR" sz="3200" dirty="0">
                <a:solidFill>
                  <a:srgbClr val="00FF00"/>
                </a:solidFill>
                <a:latin typeface="Harlow Solid Italic" panose="04030604020F02020D02" pitchFamily="82" charset="0"/>
                <a:cs typeface="MV Boli" panose="02000500030200090000" pitchFamily="2" charset="0"/>
              </a:rPr>
              <a:t>célèbres </a:t>
            </a:r>
            <a:r>
              <a:rPr lang="fr-FR" sz="3200" dirty="0" smtClean="0">
                <a:solidFill>
                  <a:srgbClr val="00FF00"/>
                </a:solidFill>
                <a:latin typeface="Harlow Solid Italic" panose="04030604020F02020D02" pitchFamily="82" charset="0"/>
                <a:cs typeface="MV Boli" panose="02000500030200090000" pitchFamily="2" charset="0"/>
              </a:rPr>
              <a:t>arcades côté pair</a:t>
            </a:r>
          </a:p>
          <a:p>
            <a:endParaRPr lang="fr-FR" sz="3200" dirty="0">
              <a:solidFill>
                <a:srgbClr val="FF0000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586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5"/>
          <a:stretch/>
        </p:blipFill>
        <p:spPr>
          <a:xfrm>
            <a:off x="321861" y="240208"/>
            <a:ext cx="8468721" cy="634105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58459" y="5725657"/>
            <a:ext cx="76787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>
                <a:solidFill>
                  <a:srgbClr val="FF00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Arcades, côté impair, rue Charles de Gaulle </a:t>
            </a:r>
          </a:p>
        </p:txBody>
      </p:sp>
    </p:spTree>
    <p:extLst>
      <p:ext uri="{BB962C8B-B14F-4D97-AF65-F5344CB8AC3E}">
        <p14:creationId xmlns:p14="http://schemas.microsoft.com/office/powerpoint/2010/main" val="42462621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8"/>
          <a:stretch/>
        </p:blipFill>
        <p:spPr>
          <a:xfrm>
            <a:off x="332378" y="265062"/>
            <a:ext cx="8458203" cy="629615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84764" y="5832448"/>
            <a:ext cx="73136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>
                <a:solidFill>
                  <a:srgbClr val="FF0000"/>
                </a:solidFill>
                <a:latin typeface="Harlow Solid Italic" panose="04030604020F02020D02" pitchFamily="82" charset="0"/>
              </a:rPr>
              <a:t>Arcades, côté impair, rue Charles de Gaulle</a:t>
            </a:r>
          </a:p>
        </p:txBody>
      </p:sp>
    </p:spTree>
    <p:extLst>
      <p:ext uri="{BB962C8B-B14F-4D97-AF65-F5344CB8AC3E}">
        <p14:creationId xmlns:p14="http://schemas.microsoft.com/office/powerpoint/2010/main" val="37947604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4000">
        <p15:prstTrans prst="fractur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9"/>
          <a:stretch/>
        </p:blipFill>
        <p:spPr>
          <a:xfrm>
            <a:off x="332378" y="257175"/>
            <a:ext cx="8468721" cy="6299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2472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4000">
        <p15:prstTrans prst="fractur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8"/>
          <a:stretch/>
        </p:blipFill>
        <p:spPr>
          <a:xfrm>
            <a:off x="285453" y="295849"/>
            <a:ext cx="8505130" cy="6229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390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3000">
        <p15:prstTrans prst="fractur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6"/>
          <a:stretch/>
        </p:blipFill>
        <p:spPr>
          <a:xfrm>
            <a:off x="332378" y="265062"/>
            <a:ext cx="8484908" cy="626977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64759" y="5888503"/>
            <a:ext cx="34797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dirty="0">
                <a:solidFill>
                  <a:srgbClr val="FFFF00"/>
                </a:solidFill>
                <a:latin typeface="Harlow Solid Italic" panose="04030604020F02020D02" pitchFamily="82" charset="0"/>
              </a:rPr>
              <a:t>Maison canoniale</a:t>
            </a:r>
          </a:p>
        </p:txBody>
      </p:sp>
    </p:spTree>
    <p:extLst>
      <p:ext uri="{BB962C8B-B14F-4D97-AF65-F5344CB8AC3E}">
        <p14:creationId xmlns:p14="http://schemas.microsoft.com/office/powerpoint/2010/main" val="4277493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4000">
        <p15:prstTrans prst="fractur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8" r="4313"/>
          <a:stretch/>
        </p:blipFill>
        <p:spPr>
          <a:xfrm>
            <a:off x="332378" y="295847"/>
            <a:ext cx="8474738" cy="622976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45935" y="5343297"/>
            <a:ext cx="70310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Espace Le Volontaire- Salle d'expositions</a:t>
            </a:r>
          </a:p>
        </p:txBody>
      </p:sp>
    </p:spTree>
    <p:extLst>
      <p:ext uri="{BB962C8B-B14F-4D97-AF65-F5344CB8AC3E}">
        <p14:creationId xmlns:p14="http://schemas.microsoft.com/office/powerpoint/2010/main" val="286151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4000">
        <p15:prstTrans prst="fractur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79" y="249284"/>
            <a:ext cx="8458203" cy="634365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36900" y="544404"/>
            <a:ext cx="55723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>
                <a:solidFill>
                  <a:srgbClr val="FF0000"/>
                </a:solidFill>
                <a:latin typeface="Harlow Solid Italic" panose="04030604020F02020D02" pitchFamily="82" charset="0"/>
              </a:rPr>
              <a:t>Bâtiment des écoles, daté de 1899</a:t>
            </a:r>
          </a:p>
        </p:txBody>
      </p:sp>
    </p:spTree>
    <p:extLst>
      <p:ext uri="{BB962C8B-B14F-4D97-AF65-F5344CB8AC3E}">
        <p14:creationId xmlns:p14="http://schemas.microsoft.com/office/powerpoint/2010/main" val="31504211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4000">
        <p15:prstTrans prst="fractur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sp>
        <p:nvSpPr>
          <p:cNvPr id="2" name="Explosion 2 1"/>
          <p:cNvSpPr/>
          <p:nvPr/>
        </p:nvSpPr>
        <p:spPr>
          <a:xfrm>
            <a:off x="420701" y="295849"/>
            <a:ext cx="8292075" cy="5829301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1745674" y="2208798"/>
            <a:ext cx="5012742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Après une visite  rapide </a:t>
            </a:r>
          </a:p>
          <a:p>
            <a:pPr algn="ctr"/>
            <a:r>
              <a:rPr lang="fr-FR" sz="2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de cette très belle ville </a:t>
            </a:r>
          </a:p>
          <a:p>
            <a:pPr algn="ctr"/>
            <a:endParaRPr lang="fr-F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fr-F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Découverte de la parade </a:t>
            </a:r>
          </a:p>
          <a:p>
            <a:pPr algn="ctr"/>
            <a:r>
              <a:rPr lang="fr-F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</a:t>
            </a:r>
            <a:r>
              <a:rPr lang="fr-F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 carnaval Vénitien</a:t>
            </a:r>
          </a:p>
          <a:p>
            <a:pPr algn="ctr"/>
            <a:endParaRPr lang="fr-F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0673" y="3454892"/>
            <a:ext cx="2064551" cy="297771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418" y="338176"/>
            <a:ext cx="1686590" cy="3014654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8540" y="509699"/>
            <a:ext cx="2350977" cy="2788568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13" y="3399334"/>
            <a:ext cx="1954777" cy="3033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5894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9000">
        <p15:prstTrans prst="fracture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78" y="295849"/>
            <a:ext cx="4672325" cy="622976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98" b="12226"/>
          <a:stretch/>
        </p:blipFill>
        <p:spPr>
          <a:xfrm>
            <a:off x="4989095" y="295849"/>
            <a:ext cx="3812005" cy="6265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9422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  <p:sndAc>
          <p:stSnd loop="1">
            <p:snd r:embed="rId2" name="une nuit de carnaval.wav"/>
          </p:stSnd>
        </p:sndAc>
      </p:transition>
    </mc:Choice>
    <mc:Fallback xmlns="">
      <p:transition spd="slow" advTm="5000">
        <p:fade/>
        <p:sndAc>
          <p:stSnd loop="1">
            <p:snd r:embed="rId6" name="une nuit de carnava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63" r="14725"/>
          <a:stretch/>
        </p:blipFill>
        <p:spPr>
          <a:xfrm>
            <a:off x="332379" y="280523"/>
            <a:ext cx="8468721" cy="6245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10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978" y="295851"/>
            <a:ext cx="8499508" cy="622976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30" t="4422" r="8698" b="14506"/>
          <a:stretch/>
        </p:blipFill>
        <p:spPr>
          <a:xfrm>
            <a:off x="462330" y="703902"/>
            <a:ext cx="8120498" cy="510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262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5"/>
          <a:stretch/>
        </p:blipFill>
        <p:spPr>
          <a:xfrm>
            <a:off x="332379" y="261104"/>
            <a:ext cx="8458203" cy="6316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1035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596" b="17373"/>
          <a:stretch/>
        </p:blipFill>
        <p:spPr>
          <a:xfrm>
            <a:off x="326762" y="295849"/>
            <a:ext cx="8484729" cy="6229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001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43" r="11555" b="813"/>
          <a:stretch/>
        </p:blipFill>
        <p:spPr>
          <a:xfrm>
            <a:off x="332379" y="295849"/>
            <a:ext cx="8479112" cy="622976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64760" y="5423150"/>
            <a:ext cx="6848349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Malgré la foule il est possible d’approcher</a:t>
            </a:r>
          </a:p>
          <a:p>
            <a:pPr algn="ctr"/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l</a:t>
            </a:r>
            <a:r>
              <a:rPr lang="fr-F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es </a:t>
            </a:r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C</a:t>
            </a:r>
            <a:r>
              <a:rPr lang="fr-FR" sz="32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arnavaliers</a:t>
            </a:r>
            <a:r>
              <a:rPr lang="fr-FR" sz="32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 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5186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racture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1"/>
          <a:stretch/>
        </p:blipFill>
        <p:spPr>
          <a:xfrm>
            <a:off x="332379" y="295848"/>
            <a:ext cx="8503750" cy="6229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363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1" r="5275"/>
          <a:stretch/>
        </p:blipFill>
        <p:spPr>
          <a:xfrm>
            <a:off x="259773" y="295848"/>
            <a:ext cx="8530809" cy="6229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228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3"/>
          <a:stretch/>
        </p:blipFill>
        <p:spPr>
          <a:xfrm>
            <a:off x="332379" y="295848"/>
            <a:ext cx="8483043" cy="6229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746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15" b="2989"/>
          <a:stretch/>
        </p:blipFill>
        <p:spPr>
          <a:xfrm>
            <a:off x="332378" y="295847"/>
            <a:ext cx="8458331" cy="6229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5649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1"/>
          <a:stretch/>
        </p:blipFill>
        <p:spPr>
          <a:xfrm>
            <a:off x="332379" y="295849"/>
            <a:ext cx="8523324" cy="622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167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7" r="3142"/>
          <a:stretch/>
        </p:blipFill>
        <p:spPr>
          <a:xfrm>
            <a:off x="332379" y="295847"/>
            <a:ext cx="8489503" cy="6229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032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051"/>
          <a:stretch/>
        </p:blipFill>
        <p:spPr>
          <a:xfrm>
            <a:off x="332378" y="295847"/>
            <a:ext cx="8458331" cy="6229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451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78" y="295847"/>
            <a:ext cx="4672325" cy="622976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" b="982"/>
          <a:stretch/>
        </p:blipFill>
        <p:spPr>
          <a:xfrm>
            <a:off x="4104409" y="295847"/>
            <a:ext cx="4707210" cy="6229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433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6"/>
          <a:stretch/>
        </p:blipFill>
        <p:spPr>
          <a:xfrm>
            <a:off x="332378" y="257175"/>
            <a:ext cx="8468721" cy="630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031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861" y="234963"/>
            <a:ext cx="8468721" cy="635154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63919" y="5325286"/>
            <a:ext cx="698460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Les </a:t>
            </a:r>
            <a:r>
              <a:rPr lang="fr-FR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carnavaliers</a:t>
            </a:r>
            <a:r>
              <a:rPr lang="fr-F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  vénitiens très dispo</a:t>
            </a:r>
          </a:p>
          <a:p>
            <a:pPr algn="ctr"/>
            <a:r>
              <a:rPr lang="fr-F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c</a:t>
            </a:r>
            <a:r>
              <a:rPr lang="fr-F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e qui permet de faire de belles photos</a:t>
            </a:r>
            <a:endParaRPr lang="fr-FR" sz="3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745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racture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9"/>
          <a:stretch/>
        </p:blipFill>
        <p:spPr>
          <a:xfrm>
            <a:off x="332378" y="257175"/>
            <a:ext cx="8468721" cy="6330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2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62" r="15895" b="6052"/>
          <a:stretch/>
        </p:blipFill>
        <p:spPr>
          <a:xfrm>
            <a:off x="332379" y="295848"/>
            <a:ext cx="4343530" cy="624453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46"/>
          <a:stretch/>
        </p:blipFill>
        <p:spPr>
          <a:xfrm>
            <a:off x="4634344" y="295846"/>
            <a:ext cx="4156237" cy="6229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662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1" r="17046"/>
          <a:stretch/>
        </p:blipFill>
        <p:spPr>
          <a:xfrm>
            <a:off x="275692" y="295847"/>
            <a:ext cx="8582094" cy="6229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732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47" r="11654"/>
          <a:stretch/>
        </p:blipFill>
        <p:spPr>
          <a:xfrm>
            <a:off x="332379" y="295848"/>
            <a:ext cx="8468721" cy="622976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69304" y="5346852"/>
            <a:ext cx="713528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Très bonne ambiance </a:t>
            </a:r>
            <a:r>
              <a:rPr lang="fr-F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à la parade </a:t>
            </a:r>
            <a:r>
              <a:rPr lang="fr-FR" sz="32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sur  scène</a:t>
            </a:r>
          </a:p>
          <a:p>
            <a:pPr algn="ctr"/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a</a:t>
            </a:r>
            <a:r>
              <a:rPr lang="fr-F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u  rythme des tambours</a:t>
            </a:r>
            <a:r>
              <a:rPr lang="fr-FR" sz="32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 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6700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6000">
        <p15:prstTrans prst="fracture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7"/>
          <a:stretch/>
        </p:blipFill>
        <p:spPr>
          <a:xfrm>
            <a:off x="330223" y="259773"/>
            <a:ext cx="8462515" cy="626584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5131" y="5554671"/>
            <a:ext cx="812594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Les participants se préparent pour la présentation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9223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97" t="1503" r="6407" b="3672"/>
          <a:stretch/>
        </p:blipFill>
        <p:spPr>
          <a:xfrm>
            <a:off x="272856" y="295848"/>
            <a:ext cx="8517727" cy="622976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5598" y="4891314"/>
            <a:ext cx="822052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fr-FR" sz="2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les participants du carnaval défilent sur une scène </a:t>
            </a:r>
          </a:p>
          <a:p>
            <a:pPr algn="ctr"/>
            <a:r>
              <a:rPr lang="fr-F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p</a:t>
            </a:r>
            <a:r>
              <a:rPr lang="fr-F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our faire admirer la qualité des masques et des costumes</a:t>
            </a:r>
            <a:r>
              <a:rPr lang="fr-F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endParaRPr lang="fr-FR" sz="3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91283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8000">
        <p15:prstTrans prst="fracture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1"/>
          <a:stretch/>
        </p:blipFill>
        <p:spPr>
          <a:xfrm>
            <a:off x="332379" y="295848"/>
            <a:ext cx="8468721" cy="622976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26854" y="590968"/>
            <a:ext cx="62824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Parade très appréciée par les visiteurs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290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6000">
        <p15:prstTrans prst="fracture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>
          <a:xfrm>
            <a:off x="332379" y="295847"/>
            <a:ext cx="8468722" cy="6229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799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6" r="3852"/>
          <a:stretch/>
        </p:blipFill>
        <p:spPr>
          <a:xfrm>
            <a:off x="332379" y="295847"/>
            <a:ext cx="8511812" cy="6229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9534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5" r="3452"/>
          <a:stretch/>
        </p:blipFill>
        <p:spPr>
          <a:xfrm>
            <a:off x="309910" y="295848"/>
            <a:ext cx="8511972" cy="6229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896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08"/>
          <a:stretch/>
        </p:blipFill>
        <p:spPr>
          <a:xfrm>
            <a:off x="332378" y="295849"/>
            <a:ext cx="8489503" cy="6229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540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0" r="2878"/>
          <a:stretch/>
        </p:blipFill>
        <p:spPr>
          <a:xfrm>
            <a:off x="329029" y="295847"/>
            <a:ext cx="8499797" cy="6229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029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7" r="3804"/>
          <a:stretch/>
        </p:blipFill>
        <p:spPr>
          <a:xfrm>
            <a:off x="332379" y="295848"/>
            <a:ext cx="8468721" cy="6229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628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5" r="5686"/>
          <a:stretch/>
        </p:blipFill>
        <p:spPr>
          <a:xfrm>
            <a:off x="332379" y="295847"/>
            <a:ext cx="8468721" cy="6229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1696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2"/>
          <a:stretch/>
        </p:blipFill>
        <p:spPr>
          <a:xfrm>
            <a:off x="332379" y="295848"/>
            <a:ext cx="8556315" cy="6229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521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0"/>
          <a:stretch/>
        </p:blipFill>
        <p:spPr>
          <a:xfrm>
            <a:off x="322118" y="295849"/>
            <a:ext cx="8478983" cy="6229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1654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148"/>
          <a:stretch/>
        </p:blipFill>
        <p:spPr>
          <a:xfrm>
            <a:off x="332379" y="295848"/>
            <a:ext cx="8479112" cy="6229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753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8" r="2913"/>
          <a:stretch/>
        </p:blipFill>
        <p:spPr>
          <a:xfrm>
            <a:off x="332379" y="295848"/>
            <a:ext cx="8468721" cy="6229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054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2"/>
          <a:stretch/>
        </p:blipFill>
        <p:spPr>
          <a:xfrm>
            <a:off x="332379" y="295848"/>
            <a:ext cx="8468721" cy="6229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685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03" r="2185"/>
          <a:stretch/>
        </p:blipFill>
        <p:spPr>
          <a:xfrm>
            <a:off x="332379" y="295848"/>
            <a:ext cx="8458330" cy="6229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4399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86" r="575"/>
          <a:stretch/>
        </p:blipFill>
        <p:spPr>
          <a:xfrm>
            <a:off x="321861" y="295848"/>
            <a:ext cx="8468721" cy="6229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631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" t="360" r="25655" b="2742"/>
          <a:stretch/>
        </p:blipFill>
        <p:spPr>
          <a:xfrm>
            <a:off x="330141" y="295848"/>
            <a:ext cx="8460442" cy="6238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7627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6" t="346" r="602" b="3786"/>
          <a:stretch/>
        </p:blipFill>
        <p:spPr>
          <a:xfrm>
            <a:off x="332379" y="295848"/>
            <a:ext cx="8533775" cy="6229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937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4"/>
          <a:stretch/>
        </p:blipFill>
        <p:spPr>
          <a:xfrm>
            <a:off x="332509" y="295848"/>
            <a:ext cx="8458074" cy="6229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04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4" r="1465"/>
          <a:stretch/>
        </p:blipFill>
        <p:spPr>
          <a:xfrm>
            <a:off x="332379" y="295847"/>
            <a:ext cx="8479112" cy="6229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0987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38"/>
          <a:stretch/>
        </p:blipFill>
        <p:spPr>
          <a:xfrm>
            <a:off x="332379" y="295847"/>
            <a:ext cx="8489503" cy="6229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1531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8" r="6588"/>
          <a:stretch/>
        </p:blipFill>
        <p:spPr>
          <a:xfrm>
            <a:off x="270165" y="295849"/>
            <a:ext cx="8520418" cy="6229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712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3" b="931"/>
          <a:stretch/>
        </p:blipFill>
        <p:spPr>
          <a:xfrm>
            <a:off x="332636" y="290713"/>
            <a:ext cx="4083500" cy="624003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38"/>
          <a:stretch/>
        </p:blipFill>
        <p:spPr>
          <a:xfrm>
            <a:off x="4416136" y="295845"/>
            <a:ext cx="4374446" cy="6229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4420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8" t="1272" r="909" b="3273"/>
          <a:stretch/>
        </p:blipFill>
        <p:spPr>
          <a:xfrm>
            <a:off x="332378" y="295847"/>
            <a:ext cx="8508081" cy="6229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792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16" y="295847"/>
            <a:ext cx="8714375" cy="622976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76745" y="1376322"/>
            <a:ext cx="715933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</a:rPr>
              <a:t>Ce carnaval est un dépaysement </a:t>
            </a:r>
            <a:r>
              <a:rPr lang="fr-FR" sz="2800" dirty="0">
                <a:solidFill>
                  <a:srgbClr val="FFFF00"/>
                </a:solidFill>
              </a:rPr>
              <a:t>total </a:t>
            </a:r>
            <a:r>
              <a:rPr lang="fr-FR" sz="2800" dirty="0" smtClean="0">
                <a:solidFill>
                  <a:srgbClr val="FFFF00"/>
                </a:solidFill>
              </a:rPr>
              <a:t> </a:t>
            </a:r>
            <a:r>
              <a:rPr lang="fr-FR" sz="2800" dirty="0">
                <a:solidFill>
                  <a:srgbClr val="FFFF00"/>
                </a:solidFill>
              </a:rPr>
              <a:t>on ne ce croyait pas du tout dans les Vosges on était bel et bien à Venise tout est magnifique les costumes sont splendide la </a:t>
            </a:r>
            <a:r>
              <a:rPr lang="fr-FR" sz="2800" dirty="0" smtClean="0">
                <a:solidFill>
                  <a:srgbClr val="FFFF00"/>
                </a:solidFill>
              </a:rPr>
              <a:t>parade multicolore se mêle à la foule en musique ,offre des pas de danse , prend la pose pour le grand plaisir des visiteurs  </a:t>
            </a:r>
            <a:r>
              <a:rPr lang="fr-FR" sz="2800" dirty="0">
                <a:solidFill>
                  <a:srgbClr val="FFFF00"/>
                </a:solidFill>
              </a:rPr>
              <a:t>je recommande </a:t>
            </a:r>
            <a:r>
              <a:rPr lang="fr-FR" sz="2800" dirty="0" smtClean="0">
                <a:solidFill>
                  <a:srgbClr val="FFFF00"/>
                </a:solidFill>
              </a:rPr>
              <a:t>vivement  c‘était </a:t>
            </a:r>
            <a:r>
              <a:rPr lang="fr-FR" sz="2800" dirty="0">
                <a:solidFill>
                  <a:srgbClr val="FFFF00"/>
                </a:solidFill>
              </a:rPr>
              <a:t>un moment </a:t>
            </a:r>
            <a:r>
              <a:rPr lang="fr-FR" sz="2800" dirty="0" smtClean="0">
                <a:solidFill>
                  <a:srgbClr val="FFFF00"/>
                </a:solidFill>
              </a:rPr>
              <a:t>inoubliable ,  </a:t>
            </a:r>
            <a:endParaRPr lang="fr-FR" sz="2800" dirty="0">
              <a:solidFill>
                <a:srgbClr val="FFFF00"/>
              </a:solidFill>
            </a:endParaRPr>
          </a:p>
        </p:txBody>
      </p:sp>
      <p:sp>
        <p:nvSpPr>
          <p:cNvPr id="6" name="Organigramme : Bande perforée 5"/>
          <p:cNvSpPr/>
          <p:nvPr/>
        </p:nvSpPr>
        <p:spPr>
          <a:xfrm>
            <a:off x="807593" y="310727"/>
            <a:ext cx="7328489" cy="5670620"/>
          </a:xfrm>
          <a:prstGeom prst="flowChartPunchedTape">
            <a:avLst/>
          </a:prstGeom>
          <a:noFill/>
          <a:ln w="28575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4117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8000">
        <p15:prstTrans prst="fractur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9"/>
            <a:ext cx="4802433" cy="29512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67" y="730"/>
            <a:ext cx="4802433" cy="29512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14885" y="3410734"/>
            <a:ext cx="6562150" cy="33238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6216" y="3400217"/>
            <a:ext cx="6562150" cy="35341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2379" y="6525617"/>
            <a:ext cx="8468721" cy="3323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978" y="295851"/>
            <a:ext cx="8499508" cy="622976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054" y="89604"/>
            <a:ext cx="2140325" cy="308700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620" y="-114300"/>
            <a:ext cx="2396883" cy="354801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317" y="696734"/>
            <a:ext cx="4019190" cy="497670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25" y="3305541"/>
            <a:ext cx="2265348" cy="3515195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2228" y="3548747"/>
            <a:ext cx="2246968" cy="314017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569527" y="6359236"/>
            <a:ext cx="2078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</a:rPr>
              <a:t>PapyRi:avri</a:t>
            </a:r>
            <a:r>
              <a:rPr lang="fr-FR" dirty="0" smtClean="0">
                <a:solidFill>
                  <a:schemeClr val="bg1"/>
                </a:solidFill>
              </a:rPr>
              <a:t> 2018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137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6000">
        <p15:prstTrans prst="fracture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626</TotalTime>
  <Words>339</Words>
  <Application>Microsoft Office PowerPoint</Application>
  <PresentationFormat>Affichage à l'écran (4:3)</PresentationFormat>
  <Paragraphs>46</Paragraphs>
  <Slides>74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74</vt:i4>
      </vt:variant>
    </vt:vector>
  </HeadingPairs>
  <TitlesOfParts>
    <vt:vector size="83" baseType="lpstr">
      <vt:lpstr>Arial</vt:lpstr>
      <vt:lpstr>Arial</vt:lpstr>
      <vt:lpstr>Bauhaus 93</vt:lpstr>
      <vt:lpstr>Calibri</vt:lpstr>
      <vt:lpstr>Calibri Light</vt:lpstr>
      <vt:lpstr>Harlow Solid Italic</vt:lpstr>
      <vt:lpstr>MV Boli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RICHARD</dc:creator>
  <cp:lastModifiedBy>jatocha.richard@sfr.fr</cp:lastModifiedBy>
  <cp:revision>86</cp:revision>
  <dcterms:created xsi:type="dcterms:W3CDTF">2018-03-26T20:00:51Z</dcterms:created>
  <dcterms:modified xsi:type="dcterms:W3CDTF">2025-02-10T09:04:28Z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