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8" r:id="rId3"/>
    <p:sldId id="258" r:id="rId4"/>
    <p:sldId id="256" r:id="rId5"/>
    <p:sldId id="267" r:id="rId6"/>
    <p:sldId id="257" r:id="rId7"/>
    <p:sldId id="270" r:id="rId8"/>
    <p:sldId id="259" r:id="rId9"/>
    <p:sldId id="263" r:id="rId10"/>
    <p:sldId id="261" r:id="rId11"/>
    <p:sldId id="262" r:id="rId12"/>
    <p:sldId id="264" r:id="rId13"/>
    <p:sldId id="265" r:id="rId14"/>
    <p:sldId id="266" r:id="rId15"/>
    <p:sldId id="260" r:id="rId16"/>
    <p:sldId id="271" r:id="rId17"/>
    <p:sldId id="272" r:id="rId18"/>
    <p:sldId id="274" r:id="rId19"/>
    <p:sldId id="275" r:id="rId20"/>
    <p:sldId id="276" r:id="rId21"/>
    <p:sldId id="277" r:id="rId22"/>
    <p:sldId id="279" r:id="rId23"/>
    <p:sldId id="280" r:id="rId24"/>
    <p:sldId id="281" r:id="rId25"/>
    <p:sldId id="282" r:id="rId26"/>
    <p:sldId id="283" r:id="rId27"/>
    <p:sldId id="284" r:id="rId28"/>
    <p:sldId id="286" r:id="rId29"/>
    <p:sldId id="287" r:id="rId30"/>
    <p:sldId id="289" r:id="rId31"/>
    <p:sldId id="290" r:id="rId32"/>
    <p:sldId id="288" r:id="rId33"/>
    <p:sldId id="291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2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7E1507-77A4-8AC1-EB77-81B5FAA3CA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2F5AF4-6761-7836-1181-F3F75DA2A7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DF94CA-9665-E16E-0D31-717B1B5F6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B1773-A20D-41C9-851E-9ECA90B9B304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5669DF-595A-7143-F87B-44703DEFB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E0BDAA-CFC7-00C9-AE6C-3C6E4C43F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B1FF6-5792-4A60-B173-CEF6A16874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400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25E4C3-1970-6695-76E0-9B93699E8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0BCF29-81A5-C643-253C-6FA06121D2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72C1D3-32B1-82C9-25C9-F298260AF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B1773-A20D-41C9-851E-9ECA90B9B304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00A1C6-1992-2021-5F82-D08949D27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CDD4AC-F317-394E-AB5A-E35A8F003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B1FF6-5792-4A60-B173-CEF6A16874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D04498-099C-4814-ECA7-3269E4307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887E351-4EFC-A6D2-128A-4F44E8AEA4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C1A906-8448-849D-022B-4AA7926BC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B1773-A20D-41C9-851E-9ECA90B9B304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A197DF-3260-0482-B646-EB7AB7E8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A3C539-8D16-30FD-5774-8C0E253F0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B1FF6-5792-4A60-B173-CEF6A16874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777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ADB039-E894-DB4E-534D-C9992C7AF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9F6EC9-4FE1-B718-A206-00A52BA6A9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F69377-4183-1BC8-7D8F-D3DF3574EA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39BFEE7-3DC4-38D5-84DB-4F05F7B13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B1773-A20D-41C9-851E-9ECA90B9B304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9792792-0F28-9695-A1FE-870E43DD7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B559443-B52C-09C1-CDBD-44DE42D06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B1FF6-5792-4A60-B173-CEF6A16874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428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39CFBC-5004-CAC1-A69B-17D9DD3A7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691D85-A7DE-3091-80CA-9BAE69544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96DB4E2-DB0E-BEBC-C8F4-7879F2E48C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EA2DC28-D4D4-B655-A8EE-6D1BFF4AF9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ECEACFC-427A-48E6-9DC4-0B1F25E9D6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DBE077B-DD8F-4772-7B7C-0F6BF3C88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B1773-A20D-41C9-851E-9ECA90B9B304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2E97A44-A616-325B-3814-C4D36377B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2E4DD50-976A-2F86-D9E2-D0DAB580F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B1FF6-5792-4A60-B173-CEF6A16874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472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E61629-4B68-13D6-A147-FA4E6D7A6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90B9A92-E8E1-CEBC-1D0A-5B5A025FA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B1773-A20D-41C9-851E-9ECA90B9B304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82775DB-1C95-6288-D790-90F4834CB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1651B6A-6396-041E-47B4-9DE033977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B1FF6-5792-4A60-B173-CEF6A16874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887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68C77E5-E790-EE02-CDE1-6D885AC0D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B1773-A20D-41C9-851E-9ECA90B9B304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E0219BC-F809-3FA9-C103-D3F97410C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4F6DEBE-2EC8-EF25-4F33-64B479F4B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B1FF6-5792-4A60-B173-CEF6A16874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177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CA683D-DE7E-7A2F-E713-847621B78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053D95-B657-DAA0-09F3-C4AB15542D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0E69FA-D685-C156-9920-26760DDE21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3CC799-DA67-FC66-63D3-78F61AAB7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B1773-A20D-41C9-851E-9ECA90B9B304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7CF41C-2DD4-4823-BE01-EC528032E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A47964D-EC3E-C312-9BEB-D81FC96C5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B1FF6-5792-4A60-B173-CEF6A16874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763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0D26E1-2039-24AE-957F-16E71B8EB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888E53E-5B40-369A-3BA3-E7A525222A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4EA0842-1320-94FC-255D-D7B144BDCD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A8C7DD-FE83-1DA0-24FF-3747FEE90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B1773-A20D-41C9-851E-9ECA90B9B304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28AF68F-6496-AA43-76F2-0B48276D8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41E4A-047D-BE61-9699-F715E1C86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B1FF6-5792-4A60-B173-CEF6A16874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98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D821E7-973C-5365-FBE2-AFCEF8BE3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A801A5A-0FBE-1DEF-7A2B-9DC9A249F2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35448B-3042-6335-8966-A50B5EFBF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B1773-A20D-41C9-851E-9ECA90B9B304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1F03C0-E16A-10B4-446D-2BF234E93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750155-FC32-A2B8-C6E2-760CE756C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B1FF6-5792-4A60-B173-CEF6A16874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021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23617DD-0B4A-217D-7478-568AD4530C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4FCD4E6-2A92-82A2-D5BD-8E0BECD275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A3E28D-53B8-6320-91A7-93311ECA0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B1773-A20D-41C9-851E-9ECA90B9B304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060105-7751-EBAF-3BDB-BFDBD8036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FDF8B7-1839-BFDB-6D0C-F1B20A88A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B1FF6-5792-4A60-B173-CEF6A16874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909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572ABFA-34EF-16A1-CD65-87F7124F6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CE1AE69-0C76-B1AD-E814-D9ECBC6840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F2B1E-C5B7-3FE8-17DF-B87C81C52B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B1773-A20D-41C9-851E-9ECA90B9B304}" type="datetimeFigureOut">
              <a:rPr lang="fr-FR" smtClean="0"/>
              <a:t>07/02/2025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52371F-4B02-8A38-F172-E38323A486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04AB55-DA8C-EF1C-47B1-A6A4B1C2B9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B1FF6-5792-4A60-B173-CEF6A16874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7016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B9A450-1CCD-332F-C334-3FA3D2BD94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000" y="197493"/>
            <a:ext cx="10188000" cy="6463013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95370B2-9DF3-7B06-497B-A028D884C765}"/>
              </a:ext>
            </a:extLst>
          </p:cNvPr>
          <p:cNvSpPr/>
          <p:nvPr/>
        </p:nvSpPr>
        <p:spPr>
          <a:xfrm>
            <a:off x="4071011" y="807522"/>
            <a:ext cx="77211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FALLAS de VALENCIA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A4859B8-A184-54F7-F743-8796B9CEE0B9}"/>
              </a:ext>
            </a:extLst>
          </p:cNvPr>
          <p:cNvSpPr txBox="1"/>
          <p:nvPr/>
        </p:nvSpPr>
        <p:spPr>
          <a:xfrm>
            <a:off x="7931604" y="5706399"/>
            <a:ext cx="3225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Cliquez Gauche PPS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1535386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sndAc>
          <p:stSnd>
            <p:snd r:embed="rId2" name="Valencia, las Fallas (en couleur).wav"/>
          </p:stSnd>
        </p:sndAc>
      </p:transition>
    </mc:Choice>
    <mc:Fallback>
      <p:transition spd="slow">
        <p:sndAc>
          <p:stSnd>
            <p:snd r:embed="rId2" name="Valencia, las Fallas (en couleur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A01804-B60F-FDB8-B795-C1763FFD20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8265" y="274320"/>
            <a:ext cx="4752000" cy="633789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FF118FF-6B80-7EC5-473F-02AB4DE09A16}"/>
              </a:ext>
            </a:extLst>
          </p:cNvPr>
          <p:cNvSpPr txBox="1"/>
          <p:nvPr/>
        </p:nvSpPr>
        <p:spPr>
          <a:xfrm>
            <a:off x="6596334" y="0"/>
            <a:ext cx="5147173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>
                <a:solidFill>
                  <a:srgbClr val="FFFF00"/>
                </a:solidFill>
              </a:rPr>
              <a:t>FALLAS DE VALENCIA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Fête faisant partie du Patrimoine matériel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De l’Humanité UNESCO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Spectacles pyrotechniques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Monuments des Fallas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Fête Universelle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de fin Février au 19 Mars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avec son apogée du 15 au 19 Mars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Défilés, musiques, dévotion à la Vierge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Nuit du ‘feu’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4032349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98A78B-85A1-E488-4625-BECD6A42D0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8939" y="197640"/>
            <a:ext cx="6336000" cy="64627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4FC46E-DACF-961D-25CD-527410ED2BDC}"/>
              </a:ext>
            </a:extLst>
          </p:cNvPr>
          <p:cNvSpPr txBox="1"/>
          <p:nvPr/>
        </p:nvSpPr>
        <p:spPr>
          <a:xfrm>
            <a:off x="10029825" y="3668761"/>
            <a:ext cx="1771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Falla d’une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Valencienne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D6C0875-42A6-BD4A-9696-712B53F1751A}"/>
              </a:ext>
            </a:extLst>
          </p:cNvPr>
          <p:cNvSpPr txBox="1"/>
          <p:nvPr/>
        </p:nvSpPr>
        <p:spPr>
          <a:xfrm>
            <a:off x="185738" y="1960601"/>
            <a:ext cx="312055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Spectaculaires monuments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Sculpturaux de bois et papier maché, placés dans les rues et places, avant d’être brulés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Célébré en Mars, sur un thème</a:t>
            </a:r>
          </a:p>
        </p:txBody>
      </p:sp>
    </p:spTree>
    <p:extLst>
      <p:ext uri="{BB962C8B-B14F-4D97-AF65-F5344CB8AC3E}">
        <p14:creationId xmlns:p14="http://schemas.microsoft.com/office/powerpoint/2010/main" val="3241576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91314F9E-7294-C076-7FA4-61FFB75D48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762000"/>
            <a:ext cx="8572500" cy="533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481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334000-7EDA-8F30-546E-4E9ED45CF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0296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AB3254-FB65-5118-A08A-56942CB57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FAB253-AA9C-0B43-C209-E77BD86F845B}"/>
              </a:ext>
            </a:extLst>
          </p:cNvPr>
          <p:cNvSpPr txBox="1"/>
          <p:nvPr/>
        </p:nvSpPr>
        <p:spPr>
          <a:xfrm>
            <a:off x="4767201" y="6158211"/>
            <a:ext cx="3086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falla del carmen 2007</a:t>
            </a:r>
          </a:p>
        </p:txBody>
      </p:sp>
    </p:spTree>
    <p:extLst>
      <p:ext uri="{BB962C8B-B14F-4D97-AF65-F5344CB8AC3E}">
        <p14:creationId xmlns:p14="http://schemas.microsoft.com/office/powerpoint/2010/main" val="247519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3E8848B-B111-88A7-547D-71A248C73B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3685" y="638737"/>
            <a:ext cx="7030583" cy="55805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269567C-81AD-8CEE-91BA-0EC566FE0908}"/>
              </a:ext>
            </a:extLst>
          </p:cNvPr>
          <p:cNvSpPr txBox="1"/>
          <p:nvPr/>
        </p:nvSpPr>
        <p:spPr>
          <a:xfrm>
            <a:off x="8905566" y="1776475"/>
            <a:ext cx="302895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Tradition de feux de joie pour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l’arrivée du Printemps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Et, la fête de Saint Joseph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Tous les soirs feux d’artifice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tirés sur la Plazza Del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Ayuntamiento</a:t>
            </a:r>
          </a:p>
        </p:txBody>
      </p:sp>
    </p:spTree>
    <p:extLst>
      <p:ext uri="{BB962C8B-B14F-4D97-AF65-F5344CB8AC3E}">
        <p14:creationId xmlns:p14="http://schemas.microsoft.com/office/powerpoint/2010/main" val="4222704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F36AFE-C3FD-440A-5719-71B492B35A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798" y="728944"/>
            <a:ext cx="4824413" cy="323235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D70F5F-F142-23E1-5B59-475B40D0164A}"/>
              </a:ext>
            </a:extLst>
          </p:cNvPr>
          <p:cNvSpPr txBox="1"/>
          <p:nvPr/>
        </p:nvSpPr>
        <p:spPr>
          <a:xfrm>
            <a:off x="1916378" y="4180369"/>
            <a:ext cx="3529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Jardin du Turia - Valence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A40DDC8-0B46-CD58-0A0F-443C64DA09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2814" y="554735"/>
            <a:ext cx="3862388" cy="579358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F92F6FA-5E2B-3118-5DEA-A4778B7E1B22}"/>
              </a:ext>
            </a:extLst>
          </p:cNvPr>
          <p:cNvSpPr txBox="1"/>
          <p:nvPr/>
        </p:nvSpPr>
        <p:spPr>
          <a:xfrm>
            <a:off x="4462123" y="5971990"/>
            <a:ext cx="3529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blason de VALENCE</a:t>
            </a:r>
          </a:p>
        </p:txBody>
      </p:sp>
    </p:spTree>
    <p:extLst>
      <p:ext uri="{BB962C8B-B14F-4D97-AF65-F5344CB8AC3E}">
        <p14:creationId xmlns:p14="http://schemas.microsoft.com/office/powerpoint/2010/main" val="504514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5A975F-B5FA-9849-8372-4D532C6232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62805"/>
            <a:ext cx="10212732" cy="44005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D86528-8D75-F864-8C1E-C35E6DDFB11D}"/>
              </a:ext>
            </a:extLst>
          </p:cNvPr>
          <p:cNvSpPr txBox="1"/>
          <p:nvPr/>
        </p:nvSpPr>
        <p:spPr>
          <a:xfrm>
            <a:off x="2860655" y="5418118"/>
            <a:ext cx="3986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vue aérienne de VALENCE</a:t>
            </a:r>
          </a:p>
        </p:txBody>
      </p:sp>
    </p:spTree>
    <p:extLst>
      <p:ext uri="{BB962C8B-B14F-4D97-AF65-F5344CB8AC3E}">
        <p14:creationId xmlns:p14="http://schemas.microsoft.com/office/powerpoint/2010/main" val="4095116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C955AC-3E13-28A7-5709-307A3E6680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4FA52A-AD37-FF72-D4DB-AB5E5D971D57}"/>
              </a:ext>
            </a:extLst>
          </p:cNvPr>
          <p:cNvSpPr txBox="1"/>
          <p:nvPr/>
        </p:nvSpPr>
        <p:spPr>
          <a:xfrm>
            <a:off x="3857625" y="6126481"/>
            <a:ext cx="4529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Cité des Arts et Sciences - Valence</a:t>
            </a:r>
          </a:p>
        </p:txBody>
      </p:sp>
    </p:spTree>
    <p:extLst>
      <p:ext uri="{BB962C8B-B14F-4D97-AF65-F5344CB8AC3E}">
        <p14:creationId xmlns:p14="http://schemas.microsoft.com/office/powerpoint/2010/main" val="447768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F5EEDCF-292B-A8F6-1889-223E2C972E01}"/>
              </a:ext>
            </a:extLst>
          </p:cNvPr>
          <p:cNvSpPr txBox="1"/>
          <p:nvPr/>
        </p:nvSpPr>
        <p:spPr>
          <a:xfrm>
            <a:off x="2273630" y="3908466"/>
            <a:ext cx="19932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palais des Arts de la reine Sofia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15FE007-EF9A-0584-E8D4-43BA9B4E19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4550" y="279000"/>
            <a:ext cx="42029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370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4367B3-1978-5672-478A-4FAFE3CD1F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4324" y="277520"/>
            <a:ext cx="4212000" cy="630296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A6A58D-73C7-BF1D-A033-C12B20DCF80D}"/>
              </a:ext>
            </a:extLst>
          </p:cNvPr>
          <p:cNvSpPr txBox="1"/>
          <p:nvPr/>
        </p:nvSpPr>
        <p:spPr>
          <a:xfrm>
            <a:off x="8183213" y="3494877"/>
            <a:ext cx="2871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VALENCE</a:t>
            </a:r>
          </a:p>
        </p:txBody>
      </p:sp>
    </p:spTree>
    <p:extLst>
      <p:ext uri="{BB962C8B-B14F-4D97-AF65-F5344CB8AC3E}">
        <p14:creationId xmlns:p14="http://schemas.microsoft.com/office/powerpoint/2010/main" val="3527922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2ED778F-45D1-12F0-000C-130CEF6ABF86}"/>
              </a:ext>
            </a:extLst>
          </p:cNvPr>
          <p:cNvSpPr txBox="1"/>
          <p:nvPr/>
        </p:nvSpPr>
        <p:spPr>
          <a:xfrm>
            <a:off x="11332564" y="5500642"/>
            <a:ext cx="464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**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738D741-45A2-BD83-4AE8-6FE573DDFE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7374" y="509587"/>
            <a:ext cx="8763000" cy="5838825"/>
          </a:xfrm>
          <a:prstGeom prst="rect">
            <a:avLst/>
          </a:prstGeom>
          <a:ln w="47625">
            <a:solidFill>
              <a:schemeClr val="tx1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052918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9EB7F4-F42E-AFE0-9232-3721186662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1150" y="419100"/>
            <a:ext cx="9029700" cy="6019800"/>
          </a:xfrm>
          <a:prstGeom prst="rect">
            <a:avLst/>
          </a:prstGeom>
          <a:ln w="47625">
            <a:solidFill>
              <a:srgbClr val="00206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1139592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807328-45C2-19B6-2F84-CE38864419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667" y="666614"/>
            <a:ext cx="7987846" cy="5341873"/>
          </a:xfrm>
          <a:prstGeom prst="rect">
            <a:avLst/>
          </a:prstGeom>
          <a:ln w="47625">
            <a:solidFill>
              <a:schemeClr val="bg1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0DEC80-7421-4B27-53D0-AB21610B2ED4}"/>
              </a:ext>
            </a:extLst>
          </p:cNvPr>
          <p:cNvSpPr txBox="1"/>
          <p:nvPr/>
        </p:nvSpPr>
        <p:spPr>
          <a:xfrm>
            <a:off x="469900" y="6008487"/>
            <a:ext cx="8417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offrande de fleurs à la Vierge, place de la Virgen (Fallas)  2007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FAE723F-DF85-3C27-E8BB-8E4392ABAB66}"/>
              </a:ext>
            </a:extLst>
          </p:cNvPr>
          <p:cNvSpPr txBox="1"/>
          <p:nvPr/>
        </p:nvSpPr>
        <p:spPr>
          <a:xfrm>
            <a:off x="8865190" y="1761854"/>
            <a:ext cx="30861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Une parade pour apporter des fleurs à la Vierge, son manteau se teint et se colorie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Arborant une tapisserie harmonieuse de fleurs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Spectacle magnifique</a:t>
            </a:r>
          </a:p>
        </p:txBody>
      </p:sp>
    </p:spTree>
    <p:extLst>
      <p:ext uri="{BB962C8B-B14F-4D97-AF65-F5344CB8AC3E}">
        <p14:creationId xmlns:p14="http://schemas.microsoft.com/office/powerpoint/2010/main" val="9241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704B5CF5-EFA1-A2B0-EF5F-D734EDA6CF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8341" y="279000"/>
            <a:ext cx="4315318" cy="6300000"/>
          </a:xfrm>
          <a:prstGeom prst="rect">
            <a:avLst/>
          </a:prstGeom>
          <a:ln w="47625">
            <a:solidFill>
              <a:srgbClr val="FF00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576050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0CB291-804A-54A1-783A-D39D4A822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8575" y="423862"/>
            <a:ext cx="4514850" cy="6010275"/>
          </a:xfrm>
          <a:prstGeom prst="rect">
            <a:avLst/>
          </a:prstGeom>
          <a:ln w="47625">
            <a:solidFill>
              <a:schemeClr val="bg1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207309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9E246A-BFF4-76B1-2754-43547C1459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219" y="808279"/>
            <a:ext cx="11337561" cy="5241441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52498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35A8F0-D482-F383-1916-A6EE8964F0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4875" y="189000"/>
            <a:ext cx="4502249" cy="6480000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130586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197A667F-4CB9-741E-A9B3-5393F24CC4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4343" y="232255"/>
            <a:ext cx="9623314" cy="6393489"/>
          </a:xfrm>
          <a:prstGeom prst="rect">
            <a:avLst/>
          </a:prstGeom>
          <a:ln w="47625">
            <a:solidFill>
              <a:srgbClr val="7030A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4030826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71C6770-06E1-5BC0-538E-31ABE9320A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382257"/>
            <a:ext cx="5095507" cy="3780000"/>
          </a:xfrm>
          <a:prstGeom prst="rect">
            <a:avLst/>
          </a:prstGeom>
          <a:ln w="47625">
            <a:solidFill>
              <a:srgbClr val="FF0000"/>
            </a:solidFill>
            <a:prstDash val="sysDash"/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E3A16D5-067F-2780-0A0A-30A0790347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688548"/>
            <a:ext cx="5670000" cy="3780000"/>
          </a:xfrm>
          <a:prstGeom prst="rect">
            <a:avLst/>
          </a:prstGeom>
          <a:ln w="47625">
            <a:solidFill>
              <a:srgbClr val="FF0000"/>
            </a:solidFill>
            <a:prstDash val="sysDash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E7C5968-6483-428D-F99F-EA9DA5AD6F70}"/>
              </a:ext>
            </a:extLst>
          </p:cNvPr>
          <p:cNvSpPr txBox="1"/>
          <p:nvPr/>
        </p:nvSpPr>
        <p:spPr>
          <a:xfrm>
            <a:off x="308435" y="4893599"/>
            <a:ext cx="567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la « mascleta »  spectacle pyrotechnique</a:t>
            </a:r>
          </a:p>
        </p:txBody>
      </p:sp>
    </p:spTree>
    <p:extLst>
      <p:ext uri="{BB962C8B-B14F-4D97-AF65-F5344CB8AC3E}">
        <p14:creationId xmlns:p14="http://schemas.microsoft.com/office/powerpoint/2010/main" val="1698829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AE5E0AE1-4AA6-E50F-C357-3427986891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1625" y="414337"/>
            <a:ext cx="9048750" cy="6029325"/>
          </a:xfrm>
          <a:prstGeom prst="rect">
            <a:avLst/>
          </a:prstGeom>
          <a:ln w="47625">
            <a:solidFill>
              <a:srgbClr val="FF00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66419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31880D-92D8-9CFA-51CA-05E6B96ABC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6" y="574623"/>
            <a:ext cx="8563131" cy="5708754"/>
          </a:xfrm>
          <a:prstGeom prst="rect">
            <a:avLst/>
          </a:prstGeom>
          <a:ln w="47625">
            <a:solidFill>
              <a:schemeClr val="tx1"/>
            </a:solidFill>
            <a:prstDash val="sysDash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007ACB1-AE13-7418-7B88-083CDE36AFA2}"/>
              </a:ext>
            </a:extLst>
          </p:cNvPr>
          <p:cNvSpPr txBox="1"/>
          <p:nvPr/>
        </p:nvSpPr>
        <p:spPr>
          <a:xfrm>
            <a:off x="9096314" y="1785938"/>
            <a:ext cx="2971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les ‘ninots’, sculptures qui</a:t>
            </a:r>
          </a:p>
          <a:p>
            <a:r>
              <a:rPr lang="fr-FR" sz="2400" b="1" i="1" dirty="0"/>
              <a:t> racontent leur histoire</a:t>
            </a:r>
          </a:p>
          <a:p>
            <a:r>
              <a:rPr lang="fr-FR" sz="2400" b="1" i="1" dirty="0"/>
              <a:t>Portraits de célébrités ou</a:t>
            </a:r>
          </a:p>
          <a:p>
            <a:r>
              <a:rPr lang="fr-FR" sz="2400" b="1" i="1" dirty="0"/>
              <a:t> critique de l’actualité</a:t>
            </a:r>
          </a:p>
          <a:p>
            <a:endParaRPr lang="fr-FR" sz="2400" b="1" i="1" dirty="0"/>
          </a:p>
          <a:p>
            <a:r>
              <a:rPr lang="fr-FR" sz="2400" b="1" i="1" dirty="0"/>
              <a:t>Humour, satire, créativité</a:t>
            </a:r>
          </a:p>
          <a:p>
            <a:r>
              <a:rPr lang="fr-FR" sz="24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12473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0A4638-F491-DC44-0246-5E3E82759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9992" y="432528"/>
            <a:ext cx="8989415" cy="5992943"/>
          </a:xfrm>
          <a:prstGeom prst="rect">
            <a:avLst/>
          </a:prstGeom>
          <a:ln w="47625">
            <a:solidFill>
              <a:schemeClr val="tx1"/>
            </a:solidFill>
            <a:prstDash val="sysDash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51943E6-5E10-5765-05D4-D8EB08531992}"/>
              </a:ext>
            </a:extLst>
          </p:cNvPr>
          <p:cNvSpPr txBox="1"/>
          <p:nvPr/>
        </p:nvSpPr>
        <p:spPr>
          <a:xfrm>
            <a:off x="301129" y="3618263"/>
            <a:ext cx="2328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Défilés costumés avec musique, concerts</a:t>
            </a:r>
          </a:p>
        </p:txBody>
      </p:sp>
    </p:spTree>
    <p:extLst>
      <p:ext uri="{BB962C8B-B14F-4D97-AF65-F5344CB8AC3E}">
        <p14:creationId xmlns:p14="http://schemas.microsoft.com/office/powerpoint/2010/main" val="2834910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6B7951-0D8E-6CE0-A5C2-10F0D2B7B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683" y="376315"/>
            <a:ext cx="9158054" cy="6105369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5B5829-EA0B-6AB9-6B91-4DEE995A5406}"/>
              </a:ext>
            </a:extLst>
          </p:cNvPr>
          <p:cNvSpPr txBox="1"/>
          <p:nvPr/>
        </p:nvSpPr>
        <p:spPr>
          <a:xfrm>
            <a:off x="9736737" y="3769813"/>
            <a:ext cx="2218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défilé du ninot</a:t>
            </a:r>
          </a:p>
        </p:txBody>
      </p:sp>
    </p:spTree>
    <p:extLst>
      <p:ext uri="{BB962C8B-B14F-4D97-AF65-F5344CB8AC3E}">
        <p14:creationId xmlns:p14="http://schemas.microsoft.com/office/powerpoint/2010/main" val="3601257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F18357-E8D8-72F4-C0B0-AE4FDB5428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7425" y="947737"/>
            <a:ext cx="7677150" cy="4962525"/>
          </a:xfrm>
          <a:prstGeom prst="rect">
            <a:avLst/>
          </a:prstGeom>
          <a:ln w="47625">
            <a:solidFill>
              <a:schemeClr val="tx1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7A6193-CF6F-03BE-548E-4C36F7FBC024}"/>
              </a:ext>
            </a:extLst>
          </p:cNvPr>
          <p:cNvSpPr txBox="1"/>
          <p:nvPr/>
        </p:nvSpPr>
        <p:spPr>
          <a:xfrm>
            <a:off x="2874942" y="5910262"/>
            <a:ext cx="7677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Offrande de fleurs  à la Virgin de Los Desamparados</a:t>
            </a:r>
          </a:p>
        </p:txBody>
      </p:sp>
    </p:spTree>
    <p:extLst>
      <p:ext uri="{BB962C8B-B14F-4D97-AF65-F5344CB8AC3E}">
        <p14:creationId xmlns:p14="http://schemas.microsoft.com/office/powerpoint/2010/main" val="382024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ED33F5-6D87-8E3E-349B-77B9B371F4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2012" y="172536"/>
            <a:ext cx="5673833" cy="3780000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ECA438F-DF1B-DC22-EEEB-46F5A1D672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156" y="2811776"/>
            <a:ext cx="5673833" cy="3780000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813763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C0EB56-4B69-6E60-FF76-21F959722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750" y="1062037"/>
            <a:ext cx="7048500" cy="4733925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9B59A87-AF97-BA57-D60B-6FFDE3DCC2AE}"/>
              </a:ext>
            </a:extLst>
          </p:cNvPr>
          <p:cNvSpPr txBox="1"/>
          <p:nvPr/>
        </p:nvSpPr>
        <p:spPr>
          <a:xfrm>
            <a:off x="2146391" y="5795962"/>
            <a:ext cx="8356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préparation, fabrication des fallas, dans un local technique</a:t>
            </a:r>
          </a:p>
        </p:txBody>
      </p:sp>
    </p:spTree>
    <p:extLst>
      <p:ext uri="{BB962C8B-B14F-4D97-AF65-F5344CB8AC3E}">
        <p14:creationId xmlns:p14="http://schemas.microsoft.com/office/powerpoint/2010/main" val="3170772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A38472B-AAA5-39D8-02EE-7527A7848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750" y="1076325"/>
            <a:ext cx="7048500" cy="4705350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5B2485F-CBD3-165A-3846-446C0D2FB9AB}"/>
              </a:ext>
            </a:extLst>
          </p:cNvPr>
          <p:cNvSpPr txBox="1"/>
          <p:nvPr/>
        </p:nvSpPr>
        <p:spPr>
          <a:xfrm>
            <a:off x="2092654" y="5781675"/>
            <a:ext cx="8417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cliché de la ‘ crema’ acte final, nuit du feu, on brûle les fallas</a:t>
            </a:r>
          </a:p>
        </p:txBody>
      </p:sp>
    </p:spTree>
    <p:extLst>
      <p:ext uri="{BB962C8B-B14F-4D97-AF65-F5344CB8AC3E}">
        <p14:creationId xmlns:p14="http://schemas.microsoft.com/office/powerpoint/2010/main" val="2629596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C4518A-C603-6A41-966A-94C3B31EA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750" y="965627"/>
            <a:ext cx="7048500" cy="4695825"/>
          </a:xfrm>
          <a:prstGeom prst="rect">
            <a:avLst/>
          </a:prstGeom>
          <a:ln w="47625">
            <a:solidFill>
              <a:schemeClr val="tx1"/>
            </a:solidFill>
            <a:prstDash val="sysDash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D2770FF-A6B7-7D79-CB71-F60441AC09FC}"/>
              </a:ext>
            </a:extLst>
          </p:cNvPr>
          <p:cNvSpPr txBox="1"/>
          <p:nvPr/>
        </p:nvSpPr>
        <p:spPr>
          <a:xfrm>
            <a:off x="1852551" y="5661452"/>
            <a:ext cx="8907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‘fallas’ graciés par vote populaire sont conservés et, visibles au</a:t>
            </a:r>
          </a:p>
          <a:p>
            <a:r>
              <a:rPr lang="fr-FR" sz="2400" b="1" i="1" dirty="0"/>
              <a:t>              Musée de Fallas, avec les affiches et, photos des fêtes</a:t>
            </a:r>
          </a:p>
        </p:txBody>
      </p:sp>
    </p:spTree>
    <p:extLst>
      <p:ext uri="{BB962C8B-B14F-4D97-AF65-F5344CB8AC3E}">
        <p14:creationId xmlns:p14="http://schemas.microsoft.com/office/powerpoint/2010/main" val="180390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7F2AFE-8687-9E71-7F72-054E7631A0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750" y="1076325"/>
            <a:ext cx="7048500" cy="4705350"/>
          </a:xfrm>
          <a:prstGeom prst="rect">
            <a:avLst/>
          </a:prstGeom>
          <a:ln w="47625">
            <a:solidFill>
              <a:srgbClr val="FF00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833273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C1A0B0-10A9-726B-08B6-C62DC655A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919" y="799475"/>
            <a:ext cx="7846162" cy="5259049"/>
          </a:xfrm>
          <a:prstGeom prst="rect">
            <a:avLst/>
          </a:prstGeom>
          <a:ln w="47625">
            <a:solidFill>
              <a:schemeClr val="tx1"/>
            </a:solidFill>
            <a:prstDash val="sysDash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4B34AD2-B0EA-C467-9597-024A5E6BABF7}"/>
              </a:ext>
            </a:extLst>
          </p:cNvPr>
          <p:cNvSpPr txBox="1"/>
          <p:nvPr/>
        </p:nvSpPr>
        <p:spPr>
          <a:xfrm>
            <a:off x="2161228" y="6093439"/>
            <a:ext cx="8801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Reportage sur les « FALLAS de VALENCIA «   fête Universelle.</a:t>
            </a:r>
          </a:p>
        </p:txBody>
      </p:sp>
    </p:spTree>
    <p:extLst>
      <p:ext uri="{BB962C8B-B14F-4D97-AF65-F5344CB8AC3E}">
        <p14:creationId xmlns:p14="http://schemas.microsoft.com/office/powerpoint/2010/main" val="35597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53FBB9A-572F-0F30-FC93-1D9B07F68F1A}"/>
              </a:ext>
            </a:extLst>
          </p:cNvPr>
          <p:cNvSpPr txBox="1"/>
          <p:nvPr/>
        </p:nvSpPr>
        <p:spPr>
          <a:xfrm>
            <a:off x="2022764" y="844335"/>
            <a:ext cx="8146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Et Une Finition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</a:t>
            </a:r>
            <a:r>
              <a:rPr lang="fr-FR" sz="2800" b="1" dirty="0" err="1">
                <a:solidFill>
                  <a:srgbClr val="FFFF00"/>
                </a:solidFill>
              </a:rPr>
              <a:t>Fallas</a:t>
            </a:r>
            <a:r>
              <a:rPr lang="fr-FR" sz="2800" b="1" dirty="0">
                <a:solidFill>
                  <a:srgbClr val="FFFF00"/>
                </a:solidFill>
              </a:rPr>
              <a:t> De Valence – Espagne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401BB0-B5A7-CBA6-6CE8-399A8308E053}"/>
              </a:ext>
            </a:extLst>
          </p:cNvPr>
          <p:cNvSpPr txBox="1"/>
          <p:nvPr/>
        </p:nvSpPr>
        <p:spPr>
          <a:xfrm>
            <a:off x="3586348" y="2731325"/>
            <a:ext cx="7730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8673C69-4506-41AE-6FF6-DE302B88F6A3}"/>
              </a:ext>
            </a:extLst>
          </p:cNvPr>
          <p:cNvSpPr txBox="1"/>
          <p:nvPr/>
        </p:nvSpPr>
        <p:spPr>
          <a:xfrm>
            <a:off x="5153891" y="4334141"/>
            <a:ext cx="5700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256510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341</Words>
  <Application>Microsoft Office PowerPoint</Application>
  <PresentationFormat>Grand écran</PresentationFormat>
  <Paragraphs>66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9</cp:revision>
  <dcterms:created xsi:type="dcterms:W3CDTF">2025-02-06T13:04:08Z</dcterms:created>
  <dcterms:modified xsi:type="dcterms:W3CDTF">2025-02-07T06:34:37Z</dcterms:modified>
</cp:coreProperties>
</file>