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70" r:id="rId3"/>
    <p:sldId id="274" r:id="rId4"/>
    <p:sldId id="268" r:id="rId5"/>
    <p:sldId id="269" r:id="rId6"/>
    <p:sldId id="277" r:id="rId7"/>
    <p:sldId id="275" r:id="rId8"/>
    <p:sldId id="288" r:id="rId9"/>
    <p:sldId id="259" r:id="rId10"/>
    <p:sldId id="276" r:id="rId11"/>
    <p:sldId id="257" r:id="rId12"/>
    <p:sldId id="260" r:id="rId13"/>
    <p:sldId id="261" r:id="rId14"/>
    <p:sldId id="262" r:id="rId15"/>
    <p:sldId id="263" r:id="rId16"/>
    <p:sldId id="264" r:id="rId17"/>
    <p:sldId id="265" r:id="rId18"/>
    <p:sldId id="266" r:id="rId19"/>
    <p:sldId id="267" r:id="rId20"/>
    <p:sldId id="278" r:id="rId21"/>
    <p:sldId id="279" r:id="rId22"/>
    <p:sldId id="271" r:id="rId23"/>
    <p:sldId id="280" r:id="rId24"/>
    <p:sldId id="281" r:id="rId25"/>
    <p:sldId id="282" r:id="rId26"/>
    <p:sldId id="272" r:id="rId27"/>
    <p:sldId id="284" r:id="rId28"/>
    <p:sldId id="285" r:id="rId29"/>
    <p:sldId id="286" r:id="rId30"/>
    <p:sldId id="287" r:id="rId31"/>
    <p:sldId id="289" r:id="rId32"/>
    <p:sldId id="290" r:id="rId33"/>
    <p:sldId id="291" r:id="rId34"/>
    <p:sldId id="292" r:id="rId35"/>
    <p:sldId id="293" r:id="rId36"/>
    <p:sldId id="294" r:id="rId37"/>
    <p:sldId id="295" r:id="rId38"/>
    <p:sldId id="296" r:id="rId39"/>
    <p:sldId id="297" r:id="rId40"/>
    <p:sldId id="283" r:id="rId41"/>
    <p:sldId id="298" r:id="rId42"/>
    <p:sldId id="299" r:id="rId43"/>
    <p:sldId id="300" r:id="rId44"/>
    <p:sldId id="301" r:id="rId45"/>
    <p:sldId id="303" r:id="rId46"/>
    <p:sldId id="302" r:id="rId47"/>
    <p:sldId id="273" r:id="rId48"/>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27HTcuGJ6FGm3vP7WhMUcg==" hashData="70Yw0vFsv7nisLjbKpKDtgJxWxegSzD6pc/NM6Bm/xr5igVK4p/Ez664MPwItqi6E+FKxAWWhzfbuGXHx/6ydg=="/>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3968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56" autoAdjust="0"/>
    <p:restoredTop sz="94660"/>
  </p:normalViewPr>
  <p:slideViewPr>
    <p:cSldViewPr snapToGrid="0">
      <p:cViewPr varScale="1">
        <p:scale>
          <a:sx n="115" d="100"/>
          <a:sy n="115" d="100"/>
        </p:scale>
        <p:origin x="204"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Modifier le style des sous-titres du masque</a:t>
            </a:r>
            <a:endParaRPr lang="fr-FR"/>
          </a:p>
        </p:txBody>
      </p:sp>
      <p:sp>
        <p:nvSpPr>
          <p:cNvPr id="4" name="Espace réservé de la date 3"/>
          <p:cNvSpPr>
            <a:spLocks noGrp="1"/>
          </p:cNvSpPr>
          <p:nvPr>
            <p:ph type="dt" sz="half" idx="10"/>
          </p:nvPr>
        </p:nvSpPr>
        <p:spPr/>
        <p:txBody>
          <a:bodyPr/>
          <a:lstStyle/>
          <a:p>
            <a:fld id="{94E61342-0DF6-444C-8719-B076158F9A23}" type="datetimeFigureOut">
              <a:rPr lang="fr-FR" smtClean="0"/>
              <a:t>27/01/2025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1F4E1CA1-EDF5-4193-8ABF-F51D9E89E7CF}" type="slidenum">
              <a:rPr lang="fr-FR" smtClean="0"/>
              <a:t>‹N°›</a:t>
            </a:fld>
            <a:endParaRPr lang="fr-FR"/>
          </a:p>
        </p:txBody>
      </p:sp>
    </p:spTree>
    <p:extLst>
      <p:ext uri="{BB962C8B-B14F-4D97-AF65-F5344CB8AC3E}">
        <p14:creationId xmlns:p14="http://schemas.microsoft.com/office/powerpoint/2010/main" val="7444496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94E61342-0DF6-444C-8719-B076158F9A23}" type="datetimeFigureOut">
              <a:rPr lang="fr-FR" smtClean="0"/>
              <a:t>27/01/2025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1F4E1CA1-EDF5-4193-8ABF-F51D9E89E7CF}" type="slidenum">
              <a:rPr lang="fr-FR" smtClean="0"/>
              <a:t>‹N°›</a:t>
            </a:fld>
            <a:endParaRPr lang="fr-FR"/>
          </a:p>
        </p:txBody>
      </p:sp>
    </p:spTree>
    <p:extLst>
      <p:ext uri="{BB962C8B-B14F-4D97-AF65-F5344CB8AC3E}">
        <p14:creationId xmlns:p14="http://schemas.microsoft.com/office/powerpoint/2010/main" val="41048680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Modifier les styles du texte du masque</a:t>
            </a:r>
          </a:p>
        </p:txBody>
      </p:sp>
      <p:sp>
        <p:nvSpPr>
          <p:cNvPr id="4" name="Espace réservé de la date 3"/>
          <p:cNvSpPr>
            <a:spLocks noGrp="1"/>
          </p:cNvSpPr>
          <p:nvPr>
            <p:ph type="dt" sz="half" idx="10"/>
          </p:nvPr>
        </p:nvSpPr>
        <p:spPr/>
        <p:txBody>
          <a:bodyPr/>
          <a:lstStyle/>
          <a:p>
            <a:fld id="{94E61342-0DF6-444C-8719-B076158F9A23}" type="datetimeFigureOut">
              <a:rPr lang="fr-FR" smtClean="0"/>
              <a:t>27/01/2025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1F4E1CA1-EDF5-4193-8ABF-F51D9E89E7CF}" type="slidenum">
              <a:rPr lang="fr-FR" smtClean="0"/>
              <a:t>‹N°›</a:t>
            </a:fld>
            <a:endParaRPr lang="fr-FR"/>
          </a:p>
        </p:txBody>
      </p:sp>
    </p:spTree>
    <p:extLst>
      <p:ext uri="{BB962C8B-B14F-4D97-AF65-F5344CB8AC3E}">
        <p14:creationId xmlns:p14="http://schemas.microsoft.com/office/powerpoint/2010/main" val="28024572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94E61342-0DF6-444C-8719-B076158F9A23}" type="datetimeFigureOut">
              <a:rPr lang="fr-FR" smtClean="0"/>
              <a:t>27/01/2025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1F4E1CA1-EDF5-4193-8ABF-F51D9E89E7CF}" type="slidenum">
              <a:rPr lang="fr-FR" smtClean="0"/>
              <a:t>‹N°›</a:t>
            </a:fld>
            <a:endParaRPr lang="fr-FR"/>
          </a:p>
        </p:txBody>
      </p:sp>
    </p:spTree>
    <p:extLst>
      <p:ext uri="{BB962C8B-B14F-4D97-AF65-F5344CB8AC3E}">
        <p14:creationId xmlns:p14="http://schemas.microsoft.com/office/powerpoint/2010/main" val="10054842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94E61342-0DF6-444C-8719-B076158F9A23}" type="datetimeFigureOut">
              <a:rPr lang="fr-FR" smtClean="0"/>
              <a:t>27/01/2025</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1F4E1CA1-EDF5-4193-8ABF-F51D9E89E7CF}" type="slidenum">
              <a:rPr lang="fr-FR" smtClean="0"/>
              <a:t>‹N°›</a:t>
            </a:fld>
            <a:endParaRPr lang="fr-FR"/>
          </a:p>
        </p:txBody>
      </p:sp>
    </p:spTree>
    <p:extLst>
      <p:ext uri="{BB962C8B-B14F-4D97-AF65-F5344CB8AC3E}">
        <p14:creationId xmlns:p14="http://schemas.microsoft.com/office/powerpoint/2010/main" val="36844540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94E61342-0DF6-444C-8719-B076158F9A23}" type="datetimeFigureOut">
              <a:rPr lang="fr-FR" smtClean="0"/>
              <a:t>27/01/2025</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1F4E1CA1-EDF5-4193-8ABF-F51D9E89E7CF}" type="slidenum">
              <a:rPr lang="fr-FR" smtClean="0"/>
              <a:t>‹N°›</a:t>
            </a:fld>
            <a:endParaRPr lang="fr-FR"/>
          </a:p>
        </p:txBody>
      </p:sp>
    </p:spTree>
    <p:extLst>
      <p:ext uri="{BB962C8B-B14F-4D97-AF65-F5344CB8AC3E}">
        <p14:creationId xmlns:p14="http://schemas.microsoft.com/office/powerpoint/2010/main" val="1590575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94E61342-0DF6-444C-8719-B076158F9A23}" type="datetimeFigureOut">
              <a:rPr lang="fr-FR" smtClean="0"/>
              <a:t>27/01/2025</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1F4E1CA1-EDF5-4193-8ABF-F51D9E89E7CF}" type="slidenum">
              <a:rPr lang="fr-FR" smtClean="0"/>
              <a:t>‹N°›</a:t>
            </a:fld>
            <a:endParaRPr lang="fr-FR"/>
          </a:p>
        </p:txBody>
      </p:sp>
    </p:spTree>
    <p:extLst>
      <p:ext uri="{BB962C8B-B14F-4D97-AF65-F5344CB8AC3E}">
        <p14:creationId xmlns:p14="http://schemas.microsoft.com/office/powerpoint/2010/main" val="38867857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94E61342-0DF6-444C-8719-B076158F9A23}" type="datetimeFigureOut">
              <a:rPr lang="fr-FR" smtClean="0"/>
              <a:t>27/01/2025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1F4E1CA1-EDF5-4193-8ABF-F51D9E89E7CF}" type="slidenum">
              <a:rPr lang="fr-FR" smtClean="0"/>
              <a:t>‹N°›</a:t>
            </a:fld>
            <a:endParaRPr lang="fr-FR"/>
          </a:p>
        </p:txBody>
      </p:sp>
    </p:spTree>
    <p:extLst>
      <p:ext uri="{BB962C8B-B14F-4D97-AF65-F5344CB8AC3E}">
        <p14:creationId xmlns:p14="http://schemas.microsoft.com/office/powerpoint/2010/main" val="332177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94E61342-0DF6-444C-8719-B076158F9A23}" type="datetimeFigureOut">
              <a:rPr lang="fr-FR" smtClean="0"/>
              <a:t>27/01/2025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1F4E1CA1-EDF5-4193-8ABF-F51D9E89E7CF}" type="slidenum">
              <a:rPr lang="fr-FR" smtClean="0"/>
              <a:t>‹N°›</a:t>
            </a:fld>
            <a:endParaRPr lang="fr-FR"/>
          </a:p>
        </p:txBody>
      </p:sp>
    </p:spTree>
    <p:extLst>
      <p:ext uri="{BB962C8B-B14F-4D97-AF65-F5344CB8AC3E}">
        <p14:creationId xmlns:p14="http://schemas.microsoft.com/office/powerpoint/2010/main" val="16717974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94E61342-0DF6-444C-8719-B076158F9A23}" type="datetimeFigureOut">
              <a:rPr lang="fr-FR" smtClean="0"/>
              <a:t>27/01/2025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1F4E1CA1-EDF5-4193-8ABF-F51D9E89E7CF}" type="slidenum">
              <a:rPr lang="fr-FR" smtClean="0"/>
              <a:t>‹N°›</a:t>
            </a:fld>
            <a:endParaRPr lang="fr-FR"/>
          </a:p>
        </p:txBody>
      </p:sp>
    </p:spTree>
    <p:extLst>
      <p:ext uri="{BB962C8B-B14F-4D97-AF65-F5344CB8AC3E}">
        <p14:creationId xmlns:p14="http://schemas.microsoft.com/office/powerpoint/2010/main" val="14656619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94E61342-0DF6-444C-8719-B076158F9A23}" type="datetimeFigureOut">
              <a:rPr lang="fr-FR" smtClean="0"/>
              <a:t>27/01/2025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1F4E1CA1-EDF5-4193-8ABF-F51D9E89E7CF}" type="slidenum">
              <a:rPr lang="fr-FR" smtClean="0"/>
              <a:t>‹N°›</a:t>
            </a:fld>
            <a:endParaRPr lang="fr-FR"/>
          </a:p>
        </p:txBody>
      </p:sp>
    </p:spTree>
    <p:extLst>
      <p:ext uri="{BB962C8B-B14F-4D97-AF65-F5344CB8AC3E}">
        <p14:creationId xmlns:p14="http://schemas.microsoft.com/office/powerpoint/2010/main" val="39742825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A39685">
            <a:alpha val="53000"/>
          </a:srgbClr>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4E61342-0DF6-444C-8719-B076158F9A23}" type="datetimeFigureOut">
              <a:rPr lang="fr-FR" smtClean="0"/>
              <a:t>27/01/2025</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F4E1CA1-EDF5-4193-8ABF-F51D9E89E7CF}" type="slidenum">
              <a:rPr lang="fr-FR" smtClean="0"/>
              <a:t>‹N°›</a:t>
            </a:fld>
            <a:endParaRPr lang="fr-FR"/>
          </a:p>
        </p:txBody>
      </p:sp>
    </p:spTree>
    <p:extLst>
      <p:ext uri="{BB962C8B-B14F-4D97-AF65-F5344CB8AC3E}">
        <p14:creationId xmlns:p14="http://schemas.microsoft.com/office/powerpoint/2010/main" val="328885457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microsoft.com/office/2007/relationships/hdphoto" Target="../media/hdphoto1.wdp"/><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3.png"/><Relationship Id="rId5" Type="http://schemas.openxmlformats.org/officeDocument/2006/relationships/image" Target="../media/image2.jp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https://www.google.com/maps/place/Parking+autocaravanas/@37.019867,-2.4337613,17z/data=!4m12!1m6!3m5!1s0xd7aa731597279c1:0xa4ffc4b701c2dd7f!2sMini+Hollywood!8m2!3d37.0198627!4d-2.4315726!3m4!1s0x0:0x21f326b67417b91e!8m2!3d37.0205795!4d-2.4339578?hl=fr" TargetMode="Externa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 Id="rId5" Type="http://schemas.openxmlformats.org/officeDocument/2006/relationships/image" Target="../media/image12.jpeg"/><Relationship Id="rId4" Type="http://schemas.openxmlformats.org/officeDocument/2006/relationships/image" Target="../media/image11.jpeg"/></Relationships>
</file>

<file path=ppt/slides/_rels/slide7.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15.jpeg"/><Relationship Id="rId4" Type="http://schemas.openxmlformats.org/officeDocument/2006/relationships/image" Target="../media/image14.jpeg"/></Relationships>
</file>

<file path=ppt/slides/_rels/slide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7.xml"/><Relationship Id="rId4" Type="http://schemas.openxmlformats.org/officeDocument/2006/relationships/image" Target="../media/image20.jpeg"/></Relationships>
</file>

<file path=ppt/slides/_rels/slide1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7.xml"/><Relationship Id="rId5" Type="http://schemas.openxmlformats.org/officeDocument/2006/relationships/image" Target="../media/image26.jpeg"/><Relationship Id="rId4" Type="http://schemas.openxmlformats.org/officeDocument/2006/relationships/image" Target="../media/image25.jpeg"/></Relationships>
</file>

<file path=ppt/slides/_rels/slide1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7.xml"/><Relationship Id="rId5" Type="http://schemas.openxmlformats.org/officeDocument/2006/relationships/image" Target="../media/image35.jpeg"/><Relationship Id="rId4" Type="http://schemas.openxmlformats.org/officeDocument/2006/relationships/image" Target="../media/image34.jpeg"/></Relationships>
</file>

<file path=ppt/slides/_rels/slide20.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7.xml"/><Relationship Id="rId5" Type="http://schemas.openxmlformats.org/officeDocument/2006/relationships/image" Target="../media/image39.jpeg"/><Relationship Id="rId4" Type="http://schemas.openxmlformats.org/officeDocument/2006/relationships/image" Target="../media/image38.jpeg"/></Relationships>
</file>

<file path=ppt/slides/_rels/slide21.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7.xml"/><Relationship Id="rId5" Type="http://schemas.openxmlformats.org/officeDocument/2006/relationships/image" Target="../media/image43.jpg"/><Relationship Id="rId4" Type="http://schemas.openxmlformats.org/officeDocument/2006/relationships/image" Target="../media/image42.jpg"/></Relationships>
</file>

<file path=ppt/slides/_rels/slide22.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7.xml"/><Relationship Id="rId5" Type="http://schemas.openxmlformats.org/officeDocument/2006/relationships/image" Target="../media/image47.jpeg"/><Relationship Id="rId4" Type="http://schemas.openxmlformats.org/officeDocument/2006/relationships/image" Target="../media/image46.jpeg"/></Relationships>
</file>

<file path=ppt/slides/_rels/slide23.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slideLayout" Target="../slideLayouts/slideLayout7.xml"/><Relationship Id="rId5" Type="http://schemas.openxmlformats.org/officeDocument/2006/relationships/image" Target="../media/image51.jpeg"/><Relationship Id="rId4" Type="http://schemas.openxmlformats.org/officeDocument/2006/relationships/image" Target="../media/image50.jpeg"/></Relationships>
</file>

<file path=ppt/slides/_rels/slide24.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8.jpeg"/><Relationship Id="rId1" Type="http://schemas.openxmlformats.org/officeDocument/2006/relationships/slideLayout" Target="../slideLayouts/slideLayout7.xml"/><Relationship Id="rId5" Type="http://schemas.openxmlformats.org/officeDocument/2006/relationships/image" Target="../media/image61.jpeg"/><Relationship Id="rId4" Type="http://schemas.openxmlformats.org/officeDocument/2006/relationships/image" Target="../media/image60.jpeg"/></Relationships>
</file>

<file path=ppt/slides/_rels/slide29.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62.jpeg"/><Relationship Id="rId1" Type="http://schemas.openxmlformats.org/officeDocument/2006/relationships/slideLayout" Target="../slideLayouts/slideLayout7.xml"/><Relationship Id="rId4" Type="http://schemas.openxmlformats.org/officeDocument/2006/relationships/image" Target="../media/image64.jpeg"/></Relationships>
</file>

<file path=ppt/slides/_rels/slide30.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image" Target="../media/image69.jpeg"/><Relationship Id="rId1" Type="http://schemas.openxmlformats.org/officeDocument/2006/relationships/slideLayout" Target="../slideLayouts/slideLayout7.xml"/><Relationship Id="rId4" Type="http://schemas.openxmlformats.org/officeDocument/2006/relationships/image" Target="../media/image71.jpeg"/></Relationships>
</file>

<file path=ppt/slides/_rels/slide34.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78.jpeg"/><Relationship Id="rId2" Type="http://schemas.openxmlformats.org/officeDocument/2006/relationships/image" Target="../media/image77.jpeg"/><Relationship Id="rId1" Type="http://schemas.openxmlformats.org/officeDocument/2006/relationships/slideLayout" Target="../slideLayouts/slideLayout7.xml"/><Relationship Id="rId4" Type="http://schemas.openxmlformats.org/officeDocument/2006/relationships/image" Target="../media/image79.jpeg"/></Relationships>
</file>

<file path=ppt/slides/_rels/slide39.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image" Target="../media/image81.jpeg"/><Relationship Id="rId1" Type="http://schemas.openxmlformats.org/officeDocument/2006/relationships/slideLayout" Target="../slideLayouts/slideLayout7.xml"/><Relationship Id="rId4" Type="http://schemas.openxmlformats.org/officeDocument/2006/relationships/image" Target="../media/image83.jpeg"/></Relationships>
</file>

<file path=ppt/slides/_rels/slide41.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88.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89.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91.png"/><Relationship Id="rId7" Type="http://schemas.openxmlformats.org/officeDocument/2006/relationships/image" Target="../media/image2.jpg"/><Relationship Id="rId2" Type="http://schemas.openxmlformats.org/officeDocument/2006/relationships/image" Target="../media/image90.jpeg"/><Relationship Id="rId1" Type="http://schemas.openxmlformats.org/officeDocument/2006/relationships/slideLayout" Target="../slideLayouts/slideLayout7.xml"/><Relationship Id="rId6" Type="http://schemas.microsoft.com/office/2007/relationships/hdphoto" Target="../media/hdphoto4.wdp"/><Relationship Id="rId5" Type="http://schemas.openxmlformats.org/officeDocument/2006/relationships/image" Target="../media/image92.png"/><Relationship Id="rId4" Type="http://schemas.microsoft.com/office/2007/relationships/hdphoto" Target="../media/hdphoto3.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LE DÉSERT DE TABERNAS EN CAMPING CAR !! - YouTub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204000" cy="6864751"/>
          </a:xfrm>
          <a:prstGeom prst="rect">
            <a:avLst/>
          </a:prstGeom>
          <a:noFill/>
          <a:extLst>
            <a:ext uri="{909E8E84-426E-40DD-AFC4-6F175D3DCCD1}">
              <a14:hiddenFill xmlns:a14="http://schemas.microsoft.com/office/drawing/2010/main">
                <a:solidFill>
                  <a:srgbClr val="FFFFFF"/>
                </a:solidFill>
              </a14:hiddenFill>
            </a:ext>
          </a:extLst>
        </p:spPr>
      </p:pic>
      <p:sp>
        <p:nvSpPr>
          <p:cNvPr id="3" name="ZoneTexte 2"/>
          <p:cNvSpPr txBox="1"/>
          <p:nvPr/>
        </p:nvSpPr>
        <p:spPr>
          <a:xfrm>
            <a:off x="6255657" y="4542975"/>
            <a:ext cx="5936343" cy="1107996"/>
          </a:xfrm>
          <a:prstGeom prst="rect">
            <a:avLst/>
          </a:prstGeom>
          <a:noFill/>
        </p:spPr>
        <p:txBody>
          <a:bodyPr wrap="square" rtlCol="0">
            <a:prstTxWarp prst="textWave1">
              <a:avLst/>
            </a:prstTxWarp>
            <a:spAutoFit/>
          </a:bodyPr>
          <a:lstStyle/>
          <a:p>
            <a:r>
              <a:rPr lang="fr-FR" sz="6600" dirty="0" smtClean="0">
                <a:solidFill>
                  <a:schemeClr val="bg1"/>
                </a:solidFill>
                <a:latin typeface="Hollywood Hills" panose="00000400000000000000" pitchFamily="2" charset="0"/>
              </a:rPr>
              <a:t>DESERT TABERNAS</a:t>
            </a:r>
            <a:endParaRPr lang="fr-FR" sz="6600" dirty="0">
              <a:solidFill>
                <a:schemeClr val="bg1"/>
              </a:solidFill>
              <a:latin typeface="Hollywood Hills" panose="00000400000000000000" pitchFamily="2" charset="0"/>
            </a:endParaRPr>
          </a:p>
        </p:txBody>
      </p:sp>
      <p:pic>
        <p:nvPicPr>
          <p:cNvPr id="4" name="Imag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490663" y="243674"/>
            <a:ext cx="1354974" cy="1260929"/>
          </a:xfrm>
          <a:prstGeom prst="rect">
            <a:avLst/>
          </a:prstGeom>
        </p:spPr>
      </p:pic>
      <p:pic>
        <p:nvPicPr>
          <p:cNvPr id="2" name="Image 1"/>
          <p:cNvPicPr>
            <a:picLocks noChangeAspect="1"/>
          </p:cNvPicPr>
          <p:nvPr/>
        </p:nvPicPr>
        <p:blipFill>
          <a:blip r:embed="rId6">
            <a:biLevel thresh="75000"/>
            <a:extLst>
              <a:ext uri="{BEBA8EAE-BF5A-486C-A8C5-ECC9F3942E4B}">
                <a14:imgProps xmlns:a14="http://schemas.microsoft.com/office/drawing/2010/main">
                  <a14:imgLayer r:embed="rId7">
                    <a14:imgEffect>
                      <a14:sharpenSoften amount="25000"/>
                    </a14:imgEffect>
                  </a14:imgLayer>
                </a14:imgProps>
              </a:ext>
              <a:ext uri="{28A0092B-C50C-407E-A947-70E740481C1C}">
                <a14:useLocalDpi xmlns:a14="http://schemas.microsoft.com/office/drawing/2010/main" val="0"/>
              </a:ext>
            </a:extLst>
          </a:blip>
          <a:stretch>
            <a:fillRect/>
          </a:stretch>
        </p:blipFill>
        <p:spPr>
          <a:xfrm>
            <a:off x="389446" y="74814"/>
            <a:ext cx="3237257" cy="2734106"/>
          </a:xfrm>
          <a:prstGeom prst="rect">
            <a:avLst/>
          </a:prstGeom>
        </p:spPr>
      </p:pic>
      <p:pic>
        <p:nvPicPr>
          <p:cNvPr id="5" name="12 - Ennio Morricone - For a Few Dollars More (From _For a Few Dollars More_)">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6255657" y="741608"/>
            <a:ext cx="609600" cy="609600"/>
          </a:xfrm>
          <a:prstGeom prst="rect">
            <a:avLst/>
          </a:prstGeom>
        </p:spPr>
      </p:pic>
    </p:spTree>
    <p:extLst>
      <p:ext uri="{BB962C8B-B14F-4D97-AF65-F5344CB8AC3E}">
        <p14:creationId xmlns:p14="http://schemas.microsoft.com/office/powerpoint/2010/main" val="327305699"/>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hold" display="0">
                  <p:stCondLst>
                    <p:cond delay="indefinite"/>
                  </p:stCondLst>
                  <p:endCondLst>
                    <p:cond evt="onStopAudio" delay="0">
                      <p:tgtEl>
                        <p:sldTgt/>
                      </p:tgtEl>
                    </p:cond>
                  </p:endCondLst>
                </p:cTn>
                <p:tgtEl>
                  <p:spTgt spid="5"/>
                </p:tgtEl>
              </p:cMediaNode>
            </p:audio>
          </p:childTnLst>
        </p:cTn>
      </p:par>
    </p:tnLst>
  </p:timing>
  <p:extLst>
    <p:ext uri="{E180D4A7-C9FB-4DFB-919C-405C955672EB}">
      <p14:showEvtLst xmlns:p14="http://schemas.microsoft.com/office/powerpoint/2010/main">
        <p14:playEvt time="59" objId="5"/>
      </p14:showEvtLst>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1440" y="116346"/>
            <a:ext cx="12100560" cy="1200329"/>
          </a:xfrm>
          <a:prstGeom prst="rect">
            <a:avLst/>
          </a:prstGeom>
        </p:spPr>
        <p:txBody>
          <a:bodyPr wrap="square">
            <a:spAutoFit/>
          </a:bodyPr>
          <a:lstStyle/>
          <a:p>
            <a:r>
              <a:rPr lang="fr-FR" dirty="0">
                <a:solidFill>
                  <a:srgbClr val="333333"/>
                </a:solidFill>
                <a:latin typeface="Libre Franklin"/>
              </a:rPr>
              <a:t>Après nous être </a:t>
            </a:r>
            <a:r>
              <a:rPr lang="fr-FR" dirty="0" smtClean="0">
                <a:solidFill>
                  <a:srgbClr val="333333"/>
                </a:solidFill>
                <a:latin typeface="Libre Franklin"/>
              </a:rPr>
              <a:t>garés</a:t>
            </a:r>
            <a:r>
              <a:rPr lang="fr-FR" dirty="0">
                <a:solidFill>
                  <a:srgbClr val="222222"/>
                </a:solidFill>
                <a:latin typeface="Libre Franklin"/>
                <a:hlinkClick r:id="rId2"/>
              </a:rPr>
              <a:t> </a:t>
            </a:r>
            <a:r>
              <a:rPr lang="fr-FR" dirty="0" smtClean="0">
                <a:solidFill>
                  <a:srgbClr val="222222"/>
                </a:solidFill>
                <a:latin typeface="Libre Franklin"/>
              </a:rPr>
              <a:t>sur le  parking </a:t>
            </a:r>
            <a:r>
              <a:rPr lang="fr-FR" dirty="0" smtClean="0">
                <a:solidFill>
                  <a:srgbClr val="333333"/>
                </a:solidFill>
                <a:latin typeface="Libre Franklin"/>
              </a:rPr>
              <a:t>du parc </a:t>
            </a:r>
            <a:r>
              <a:rPr lang="fr-FR" dirty="0">
                <a:solidFill>
                  <a:srgbClr val="333333"/>
                </a:solidFill>
                <a:latin typeface="Libre Franklin"/>
              </a:rPr>
              <a:t>à thème Mini Hollywood </a:t>
            </a:r>
            <a:r>
              <a:rPr lang="fr-FR" dirty="0" smtClean="0">
                <a:solidFill>
                  <a:srgbClr val="333333"/>
                </a:solidFill>
                <a:latin typeface="Libre Franklin"/>
              </a:rPr>
              <a:t>,nous </a:t>
            </a:r>
            <a:r>
              <a:rPr lang="fr-FR" dirty="0">
                <a:solidFill>
                  <a:srgbClr val="333333"/>
                </a:solidFill>
                <a:latin typeface="Libre Franklin"/>
              </a:rPr>
              <a:t>suivons le sentier (le long des petites barrières en bois). Celui-ci nous amène rapidement dans le canyon où ont été tournées des scènes de Lawrence d’Arabie. Parc naturel de 280 km², le désert des </a:t>
            </a:r>
            <a:r>
              <a:rPr lang="fr-FR" dirty="0" err="1">
                <a:solidFill>
                  <a:srgbClr val="333333"/>
                </a:solidFill>
                <a:latin typeface="Libre Franklin"/>
              </a:rPr>
              <a:t>Tabernas</a:t>
            </a:r>
            <a:r>
              <a:rPr lang="fr-FR" dirty="0">
                <a:solidFill>
                  <a:srgbClr val="333333"/>
                </a:solidFill>
                <a:latin typeface="Libre Franklin"/>
              </a:rPr>
              <a:t> a en effet </a:t>
            </a:r>
            <a:r>
              <a:rPr lang="fr-FR" b="1" dirty="0">
                <a:solidFill>
                  <a:srgbClr val="333333"/>
                </a:solidFill>
                <a:latin typeface="Libre Franklin"/>
              </a:rPr>
              <a:t>servi de décor à de nombreux films</a:t>
            </a:r>
            <a:r>
              <a:rPr lang="fr-FR" dirty="0">
                <a:solidFill>
                  <a:srgbClr val="333333"/>
                </a:solidFill>
                <a:latin typeface="Libre Franklin"/>
              </a:rPr>
              <a:t>, dont « Le Bon, la Brute et le Truand », grâce à sa ressemblance avec l’Ouest américain.</a:t>
            </a:r>
            <a:endParaRPr lang="fr-FR" dirty="0"/>
          </a:p>
        </p:txBody>
      </p:sp>
      <p:pic>
        <p:nvPicPr>
          <p:cNvPr id="4" name="Imag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82400"/>
            <a:ext cx="12168000" cy="5475600"/>
          </a:xfrm>
          <a:prstGeom prst="rect">
            <a:avLst/>
          </a:prstGeom>
        </p:spPr>
      </p:pic>
    </p:spTree>
    <p:extLst>
      <p:ext uri="{BB962C8B-B14F-4D97-AF65-F5344CB8AC3E}">
        <p14:creationId xmlns:p14="http://schemas.microsoft.com/office/powerpoint/2010/main" val="2506104205"/>
      </p:ext>
    </p:extLst>
  </p:cSld>
  <p:clrMapOvr>
    <a:masterClrMapping/>
  </p:clrMapOvr>
  <mc:AlternateContent xmlns:mc="http://schemas.openxmlformats.org/markup-compatibility/2006" xmlns:p14="http://schemas.microsoft.com/office/powerpoint/2010/main">
    <mc:Choice Requires="p14">
      <p:transition spd="slow" p14:dur="2000" advTm="19000"/>
    </mc:Choice>
    <mc:Fallback xmlns="">
      <p:transition spd="slow" advTm="19000"/>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683100"/>
            <a:ext cx="12204000" cy="5491800"/>
          </a:xfrm>
          <a:prstGeom prst="rect">
            <a:avLst/>
          </a:prstGeom>
        </p:spPr>
      </p:pic>
    </p:spTree>
    <p:extLst>
      <p:ext uri="{BB962C8B-B14F-4D97-AF65-F5344CB8AC3E}">
        <p14:creationId xmlns:p14="http://schemas.microsoft.com/office/powerpoint/2010/main" val="770354624"/>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8189" y="97318"/>
            <a:ext cx="3092335" cy="6740307"/>
          </a:xfrm>
          <a:prstGeom prst="rect">
            <a:avLst/>
          </a:prstGeom>
        </p:spPr>
        <p:txBody>
          <a:bodyPr wrap="square">
            <a:spAutoFit/>
          </a:bodyPr>
          <a:lstStyle/>
          <a:p>
            <a:r>
              <a:rPr lang="fr-FR" sz="1600" dirty="0">
                <a:solidFill>
                  <a:srgbClr val="000000"/>
                </a:solidFill>
                <a:latin typeface="Calibri" panose="020F0502020204030204" pitchFamily="34" charset="0"/>
                <a:cs typeface="Calibri" panose="020F0502020204030204" pitchFamily="34" charset="0"/>
              </a:rPr>
              <a:t>En effet, </a:t>
            </a:r>
            <a:r>
              <a:rPr lang="fr-FR" sz="1600" b="1" dirty="0">
                <a:solidFill>
                  <a:srgbClr val="000000"/>
                </a:solidFill>
                <a:latin typeface="Calibri" panose="020F0502020204030204" pitchFamily="34" charset="0"/>
                <a:cs typeface="Calibri" panose="020F0502020204030204" pitchFamily="34" charset="0"/>
              </a:rPr>
              <a:t>Sergio Leone</a:t>
            </a:r>
            <a:r>
              <a:rPr lang="fr-FR" sz="1600" dirty="0">
                <a:solidFill>
                  <a:srgbClr val="000000"/>
                </a:solidFill>
                <a:latin typeface="Calibri" panose="020F0502020204030204" pitchFamily="34" charset="0"/>
                <a:cs typeface="Calibri" panose="020F0502020204030204" pitchFamily="34" charset="0"/>
              </a:rPr>
              <a:t> est tombé sous le charme de la région et y a trouvé des paysages dignes de l’Arizona. Il y a tourné divers westerns connus sous le nom, très péjoratif, de « westerns spaghetti ». Les plus connus sont </a:t>
            </a:r>
            <a:r>
              <a:rPr lang="fr-FR" sz="1600" b="1" dirty="0">
                <a:solidFill>
                  <a:srgbClr val="000000"/>
                </a:solidFill>
                <a:latin typeface="Calibri" panose="020F0502020204030204" pitchFamily="34" charset="0"/>
                <a:cs typeface="Calibri" panose="020F0502020204030204" pitchFamily="34" charset="0"/>
              </a:rPr>
              <a:t>Pour une poignée </a:t>
            </a:r>
            <a:r>
              <a:rPr lang="fr-FR" sz="1600" b="1" dirty="0" smtClean="0">
                <a:solidFill>
                  <a:srgbClr val="000000"/>
                </a:solidFill>
                <a:latin typeface="Calibri" panose="020F0502020204030204" pitchFamily="34" charset="0"/>
                <a:cs typeface="Calibri" panose="020F0502020204030204" pitchFamily="34" charset="0"/>
              </a:rPr>
              <a:t>de dollars</a:t>
            </a:r>
            <a:r>
              <a:rPr lang="fr-FR" sz="1600" dirty="0">
                <a:solidFill>
                  <a:srgbClr val="000000"/>
                </a:solidFill>
                <a:latin typeface="Calibri" panose="020F0502020204030204" pitchFamily="34" charset="0"/>
                <a:cs typeface="Calibri" panose="020F0502020204030204" pitchFamily="34" charset="0"/>
              </a:rPr>
              <a:t> (1964), </a:t>
            </a:r>
            <a:r>
              <a:rPr lang="fr-FR" sz="1600" b="1" dirty="0">
                <a:solidFill>
                  <a:srgbClr val="000000"/>
                </a:solidFill>
                <a:latin typeface="Calibri" panose="020F0502020204030204" pitchFamily="34" charset="0"/>
                <a:cs typeface="Calibri" panose="020F0502020204030204" pitchFamily="34" charset="0"/>
              </a:rPr>
              <a:t>Pour quelques dollars de plus</a:t>
            </a:r>
            <a:r>
              <a:rPr lang="fr-FR" sz="1600" dirty="0">
                <a:solidFill>
                  <a:srgbClr val="000000"/>
                </a:solidFill>
                <a:latin typeface="Calibri" panose="020F0502020204030204" pitchFamily="34" charset="0"/>
                <a:cs typeface="Calibri" panose="020F0502020204030204" pitchFamily="34" charset="0"/>
              </a:rPr>
              <a:t> (1965) et </a:t>
            </a:r>
            <a:r>
              <a:rPr lang="fr-FR" sz="1600" b="1" dirty="0">
                <a:solidFill>
                  <a:srgbClr val="000000"/>
                </a:solidFill>
                <a:latin typeface="Calibri" panose="020F0502020204030204" pitchFamily="34" charset="0"/>
                <a:cs typeface="Calibri" panose="020F0502020204030204" pitchFamily="34" charset="0"/>
              </a:rPr>
              <a:t>Le bon, la brute et le truand</a:t>
            </a:r>
            <a:r>
              <a:rPr lang="fr-FR" sz="1600" dirty="0">
                <a:solidFill>
                  <a:srgbClr val="000000"/>
                </a:solidFill>
                <a:latin typeface="Calibri" panose="020F0502020204030204" pitchFamily="34" charset="0"/>
                <a:cs typeface="Calibri" panose="020F0502020204030204" pitchFamily="34" charset="0"/>
              </a:rPr>
              <a:t> (1966).</a:t>
            </a:r>
          </a:p>
          <a:p>
            <a:r>
              <a:rPr lang="fr-FR" sz="1600" dirty="0">
                <a:solidFill>
                  <a:srgbClr val="000000"/>
                </a:solidFill>
                <a:latin typeface="Calibri" panose="020F0502020204030204" pitchFamily="34" charset="0"/>
                <a:cs typeface="Calibri" panose="020F0502020204030204" pitchFamily="34" charset="0"/>
              </a:rPr>
              <a:t>D’autres films y ont partiellement ou complètement tourné : </a:t>
            </a:r>
            <a:r>
              <a:rPr lang="fr-FR" sz="1600" b="1" dirty="0">
                <a:solidFill>
                  <a:srgbClr val="000000"/>
                </a:solidFill>
                <a:latin typeface="Calibri" panose="020F0502020204030204" pitchFamily="34" charset="0"/>
                <a:cs typeface="Calibri" panose="020F0502020204030204" pitchFamily="34" charset="0"/>
              </a:rPr>
              <a:t>Lawrence d’Arabie</a:t>
            </a:r>
            <a:r>
              <a:rPr lang="fr-FR" sz="1600" dirty="0">
                <a:solidFill>
                  <a:srgbClr val="000000"/>
                </a:solidFill>
                <a:latin typeface="Calibri" panose="020F0502020204030204" pitchFamily="34" charset="0"/>
                <a:cs typeface="Calibri" panose="020F0502020204030204" pitchFamily="34" charset="0"/>
              </a:rPr>
              <a:t> (1962), </a:t>
            </a:r>
            <a:r>
              <a:rPr lang="fr-FR" sz="1600" b="1" dirty="0" err="1">
                <a:solidFill>
                  <a:srgbClr val="000000"/>
                </a:solidFill>
                <a:latin typeface="Calibri" panose="020F0502020204030204" pitchFamily="34" charset="0"/>
                <a:cs typeface="Calibri" panose="020F0502020204030204" pitchFamily="34" charset="0"/>
              </a:rPr>
              <a:t>Cléopatre</a:t>
            </a:r>
            <a:r>
              <a:rPr lang="fr-FR" sz="1600" dirty="0">
                <a:solidFill>
                  <a:srgbClr val="000000"/>
                </a:solidFill>
                <a:latin typeface="Calibri" panose="020F0502020204030204" pitchFamily="34" charset="0"/>
                <a:cs typeface="Calibri" panose="020F0502020204030204" pitchFamily="34" charset="0"/>
              </a:rPr>
              <a:t> (1963), </a:t>
            </a:r>
            <a:r>
              <a:rPr lang="fr-FR" sz="1600" b="1" dirty="0">
                <a:solidFill>
                  <a:srgbClr val="000000"/>
                </a:solidFill>
                <a:latin typeface="Calibri" panose="020F0502020204030204" pitchFamily="34" charset="0"/>
                <a:cs typeface="Calibri" panose="020F0502020204030204" pitchFamily="34" charset="0"/>
              </a:rPr>
              <a:t>Conan le Barbare</a:t>
            </a:r>
            <a:r>
              <a:rPr lang="fr-FR" sz="1600" dirty="0">
                <a:solidFill>
                  <a:srgbClr val="000000"/>
                </a:solidFill>
                <a:latin typeface="Calibri" panose="020F0502020204030204" pitchFamily="34" charset="0"/>
                <a:cs typeface="Calibri" panose="020F0502020204030204" pitchFamily="34" charset="0"/>
              </a:rPr>
              <a:t> (1982) et </a:t>
            </a:r>
            <a:r>
              <a:rPr lang="fr-FR" sz="1600" b="1" dirty="0">
                <a:solidFill>
                  <a:srgbClr val="000000"/>
                </a:solidFill>
                <a:latin typeface="Calibri" panose="020F0502020204030204" pitchFamily="34" charset="0"/>
                <a:cs typeface="Calibri" panose="020F0502020204030204" pitchFamily="34" charset="0"/>
              </a:rPr>
              <a:t>Indiana Jones et la dernière croisade</a:t>
            </a:r>
            <a:r>
              <a:rPr lang="fr-FR" sz="1600" dirty="0">
                <a:solidFill>
                  <a:srgbClr val="000000"/>
                </a:solidFill>
                <a:latin typeface="Calibri" panose="020F0502020204030204" pitchFamily="34" charset="0"/>
                <a:cs typeface="Calibri" panose="020F0502020204030204" pitchFamily="34" charset="0"/>
              </a:rPr>
              <a:t> (1989).</a:t>
            </a:r>
          </a:p>
          <a:p>
            <a:r>
              <a:rPr lang="fr-FR" sz="1600" dirty="0">
                <a:solidFill>
                  <a:srgbClr val="000000"/>
                </a:solidFill>
                <a:latin typeface="Calibri" panose="020F0502020204030204" pitchFamily="34" charset="0"/>
                <a:cs typeface="Calibri" panose="020F0502020204030204" pitchFamily="34" charset="0"/>
              </a:rPr>
              <a:t>Ainsi Clint Eastwood, le réalisateur Steven Spielberg, James Bond alias Sean </a:t>
            </a:r>
            <a:r>
              <a:rPr lang="fr-FR" sz="1600" dirty="0" err="1">
                <a:solidFill>
                  <a:srgbClr val="000000"/>
                </a:solidFill>
                <a:latin typeface="Calibri" panose="020F0502020204030204" pitchFamily="34" charset="0"/>
                <a:cs typeface="Calibri" panose="020F0502020204030204" pitchFamily="34" charset="0"/>
              </a:rPr>
              <a:t>Connery</a:t>
            </a:r>
            <a:r>
              <a:rPr lang="fr-FR" sz="1600" dirty="0">
                <a:solidFill>
                  <a:srgbClr val="000000"/>
                </a:solidFill>
                <a:latin typeface="Calibri" panose="020F0502020204030204" pitchFamily="34" charset="0"/>
                <a:cs typeface="Calibri" panose="020F0502020204030204" pitchFamily="34" charset="0"/>
              </a:rPr>
              <a:t>, George Lucas (Star </a:t>
            </a:r>
            <a:r>
              <a:rPr lang="fr-FR" sz="1600" dirty="0" err="1">
                <a:solidFill>
                  <a:srgbClr val="000000"/>
                </a:solidFill>
                <a:latin typeface="Calibri" panose="020F0502020204030204" pitchFamily="34" charset="0"/>
                <a:cs typeface="Calibri" panose="020F0502020204030204" pitchFamily="34" charset="0"/>
              </a:rPr>
              <a:t>Wars</a:t>
            </a:r>
            <a:r>
              <a:rPr lang="fr-FR" sz="1600" dirty="0">
                <a:solidFill>
                  <a:srgbClr val="000000"/>
                </a:solidFill>
                <a:latin typeface="Calibri" panose="020F0502020204030204" pitchFamily="34" charset="0"/>
                <a:cs typeface="Calibri" panose="020F0502020204030204" pitchFamily="34" charset="0"/>
              </a:rPr>
              <a:t>), Harrison Ford, Arnold Schwarzenegger (pour Conan le Barbare), Mel Gibson (</a:t>
            </a:r>
            <a:r>
              <a:rPr lang="fr-FR" sz="1600" dirty="0" err="1">
                <a:solidFill>
                  <a:srgbClr val="000000"/>
                </a:solidFill>
                <a:latin typeface="Calibri" panose="020F0502020204030204" pitchFamily="34" charset="0"/>
                <a:cs typeface="Calibri" panose="020F0502020204030204" pitchFamily="34" charset="0"/>
              </a:rPr>
              <a:t>Mad</a:t>
            </a:r>
            <a:r>
              <a:rPr lang="fr-FR" sz="1600" dirty="0">
                <a:solidFill>
                  <a:srgbClr val="000000"/>
                </a:solidFill>
                <a:latin typeface="Calibri" panose="020F0502020204030204" pitchFamily="34" charset="0"/>
                <a:cs typeface="Calibri" panose="020F0502020204030204" pitchFamily="34" charset="0"/>
              </a:rPr>
              <a:t> Max), Brigitte Bardot (Les Pétroleuses) et bien d’autres ont foulé le sol du désert du </a:t>
            </a:r>
            <a:r>
              <a:rPr lang="fr-FR" sz="1600" dirty="0" err="1">
                <a:solidFill>
                  <a:srgbClr val="000000"/>
                </a:solidFill>
                <a:latin typeface="Calibri" panose="020F0502020204030204" pitchFamily="34" charset="0"/>
                <a:cs typeface="Calibri" panose="020F0502020204030204" pitchFamily="34" charset="0"/>
              </a:rPr>
              <a:t>Tabernas</a:t>
            </a:r>
            <a:r>
              <a:rPr lang="fr-FR" sz="1600" dirty="0">
                <a:solidFill>
                  <a:srgbClr val="000000"/>
                </a:solidFill>
                <a:latin typeface="Calibri" panose="020F0502020204030204" pitchFamily="34" charset="0"/>
                <a:cs typeface="Calibri" panose="020F0502020204030204" pitchFamily="34" charset="0"/>
              </a:rPr>
              <a:t> !</a:t>
            </a:r>
            <a:endParaRPr lang="fr-FR" sz="1600" b="0" i="0" dirty="0">
              <a:solidFill>
                <a:srgbClr val="000000"/>
              </a:solidFill>
              <a:effectLst/>
              <a:latin typeface="Calibri" panose="020F0502020204030204" pitchFamily="34" charset="0"/>
              <a:cs typeface="Calibri" panose="020F0502020204030204" pitchFamily="34" charset="0"/>
            </a:endParaRPr>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48000" y="0"/>
            <a:ext cx="9144000" cy="6858000"/>
          </a:xfrm>
          <a:prstGeom prst="rect">
            <a:avLst/>
          </a:prstGeom>
        </p:spPr>
      </p:pic>
    </p:spTree>
    <p:extLst>
      <p:ext uri="{BB962C8B-B14F-4D97-AF65-F5344CB8AC3E}">
        <p14:creationId xmlns:p14="http://schemas.microsoft.com/office/powerpoint/2010/main" val="1302473247"/>
      </p:ext>
    </p:extLst>
  </p:cSld>
  <p:clrMapOvr>
    <a:masterClrMapping/>
  </p:clrMapOvr>
  <mc:AlternateContent xmlns:mc="http://schemas.openxmlformats.org/markup-compatibility/2006" xmlns:p14="http://schemas.microsoft.com/office/powerpoint/2010/main">
    <mc:Choice Requires="p14">
      <p:transition spd="slow" p14:dur="2000" advTm="25386"/>
    </mc:Choice>
    <mc:Fallback xmlns="">
      <p:transition spd="slow" advTm="25386"/>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474345"/>
            <a:ext cx="2859578" cy="4801314"/>
          </a:xfrm>
          <a:prstGeom prst="rect">
            <a:avLst/>
          </a:prstGeom>
        </p:spPr>
        <p:txBody>
          <a:bodyPr wrap="square">
            <a:spAutoFit/>
          </a:bodyPr>
          <a:lstStyle/>
          <a:p>
            <a:r>
              <a:rPr lang="fr-FR" dirty="0"/>
              <a:t>Le désert de </a:t>
            </a:r>
            <a:r>
              <a:rPr lang="fr-FR" dirty="0" err="1"/>
              <a:t>Tabernas</a:t>
            </a:r>
            <a:r>
              <a:rPr lang="fr-FR" dirty="0"/>
              <a:t> est un lieu unique en Europe qui mérite d’être visité pour son paysage étonnant et hors du temps. Il s’étend sur une superficie de 290 km2 et est situé dans la province d’Almeria, en Andalousie. Le désert de </a:t>
            </a:r>
            <a:r>
              <a:rPr lang="fr-FR" dirty="0" err="1"/>
              <a:t>Tabernas</a:t>
            </a:r>
            <a:r>
              <a:rPr lang="fr-FR" dirty="0"/>
              <a:t> est classé comme parc naturel depuis 1989. Il est considéré comme la seule et unique zone désertique proprement dite de tout le continent européen. Sa visite permet de découvrir un paysage étonnant</a:t>
            </a:r>
            <a:r>
              <a:rPr lang="fr-FR" dirty="0" smtClean="0"/>
              <a:t>,</a:t>
            </a:r>
            <a:endParaRPr lang="fr-FR" dirty="0"/>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48000" y="0"/>
            <a:ext cx="9144000" cy="6858000"/>
          </a:xfrm>
          <a:prstGeom prst="rect">
            <a:avLst/>
          </a:prstGeom>
        </p:spPr>
      </p:pic>
    </p:spTree>
    <p:extLst>
      <p:ext uri="{BB962C8B-B14F-4D97-AF65-F5344CB8AC3E}">
        <p14:creationId xmlns:p14="http://schemas.microsoft.com/office/powerpoint/2010/main" val="2863037423"/>
      </p:ext>
    </p:extLst>
  </p:cSld>
  <p:clrMapOvr>
    <a:masterClrMapping/>
  </p:clrMapOvr>
  <mc:AlternateContent xmlns:mc="http://schemas.openxmlformats.org/markup-compatibility/2006" xmlns:p14="http://schemas.microsoft.com/office/powerpoint/2010/main">
    <mc:Choice Requires="p14">
      <p:transition spd="slow" p14:dur="2000" advTm="17396"/>
    </mc:Choice>
    <mc:Fallback xmlns="">
      <p:transition spd="slow" advTm="17396"/>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673331"/>
            <a:ext cx="6084000" cy="2737800"/>
          </a:xfrm>
          <a:prstGeom prst="rect">
            <a:avLst/>
          </a:prstGeom>
        </p:spPr>
      </p:pic>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08000" y="673331"/>
            <a:ext cx="6084000" cy="2737800"/>
          </a:xfrm>
          <a:prstGeom prst="rect">
            <a:avLst/>
          </a:prstGeom>
        </p:spPr>
      </p:pic>
      <p:pic>
        <p:nvPicPr>
          <p:cNvPr id="4" name="Imag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3749040"/>
            <a:ext cx="6084000" cy="2737800"/>
          </a:xfrm>
          <a:prstGeom prst="rect">
            <a:avLst/>
          </a:prstGeom>
        </p:spPr>
      </p:pic>
      <p:pic>
        <p:nvPicPr>
          <p:cNvPr id="5" name="Image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108000" y="3749040"/>
            <a:ext cx="6084000" cy="2737800"/>
          </a:xfrm>
          <a:prstGeom prst="rect">
            <a:avLst/>
          </a:prstGeom>
        </p:spPr>
      </p:pic>
    </p:spTree>
    <p:extLst>
      <p:ext uri="{BB962C8B-B14F-4D97-AF65-F5344CB8AC3E}">
        <p14:creationId xmlns:p14="http://schemas.microsoft.com/office/powerpoint/2010/main" val="387857747"/>
      </p:ext>
    </p:extLst>
  </p:cSld>
  <p:clrMapOvr>
    <a:masterClrMapping/>
  </p:clrMapOvr>
  <mc:AlternateContent xmlns:mc="http://schemas.openxmlformats.org/markup-compatibility/2006" xmlns:p14="http://schemas.microsoft.com/office/powerpoint/2010/main">
    <mc:Choice Requires="p14">
      <p:transition spd="slow" p14:dur="2000" advTm="12000"/>
    </mc:Choice>
    <mc:Fallback xmlns="">
      <p:transition spd="slow" advTm="12000"/>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3435" y="566678"/>
            <a:ext cx="3103418" cy="369332"/>
          </a:xfrm>
          <a:prstGeom prst="rect">
            <a:avLst/>
          </a:prstGeom>
        </p:spPr>
        <p:txBody>
          <a:bodyPr wrap="square">
            <a:spAutoFit/>
          </a:bodyPr>
          <a:lstStyle/>
          <a:p>
            <a:r>
              <a:rPr lang="fr-FR" dirty="0">
                <a:solidFill>
                  <a:srgbClr val="333333"/>
                </a:solidFill>
                <a:latin typeface="Libre Franklin"/>
              </a:rPr>
              <a:t> </a:t>
            </a:r>
            <a:endParaRPr lang="fr-FR" dirty="0"/>
          </a:p>
        </p:txBody>
      </p:sp>
      <p:pic>
        <p:nvPicPr>
          <p:cNvPr id="3" name="Image 2"/>
          <p:cNvPicPr>
            <a:picLocks noChangeAspect="1"/>
          </p:cNvPicPr>
          <p:nvPr/>
        </p:nvPicPr>
        <p:blipFill>
          <a:blip r:embed="rId2">
            <a:extLst>
              <a:ext uri="{BEBA8EAE-BF5A-486C-A8C5-ECC9F3942E4B}">
                <a14:imgProps xmlns:a14="http://schemas.microsoft.com/office/drawing/2010/main">
                  <a14:imgLayer r:embed="rId3">
                    <a14:imgEffect>
                      <a14:brightnessContrast bright="20000" contrast="-20000"/>
                    </a14:imgEffect>
                  </a14:imgLayer>
                </a14:imgProps>
              </a:ext>
              <a:ext uri="{28A0092B-C50C-407E-A947-70E740481C1C}">
                <a14:useLocalDpi xmlns:a14="http://schemas.microsoft.com/office/drawing/2010/main" val="0"/>
              </a:ext>
            </a:extLst>
          </a:blip>
          <a:stretch>
            <a:fillRect/>
          </a:stretch>
        </p:blipFill>
        <p:spPr>
          <a:xfrm>
            <a:off x="4473981" y="-15924"/>
            <a:ext cx="4572000" cy="6889848"/>
          </a:xfrm>
          <a:prstGeom prst="rect">
            <a:avLst/>
          </a:prstGeom>
        </p:spPr>
      </p:pic>
      <p:pic>
        <p:nvPicPr>
          <p:cNvPr id="4" name="Imag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7219950" y="1885950"/>
            <a:ext cx="6858000" cy="3086100"/>
          </a:xfrm>
          <a:prstGeom prst="rect">
            <a:avLst/>
          </a:prstGeom>
        </p:spPr>
      </p:pic>
      <p:pic>
        <p:nvPicPr>
          <p:cNvPr id="5" name="Image 4"/>
          <p:cNvPicPr>
            <a:picLocks noChangeAspect="1"/>
          </p:cNvPicPr>
          <p:nvPr/>
        </p:nvPicPr>
        <p:blipFill rotWithShape="1">
          <a:blip r:embed="rId5" cstate="print">
            <a:extLst>
              <a:ext uri="{28A0092B-C50C-407E-A947-70E740481C1C}">
                <a14:useLocalDpi xmlns:a14="http://schemas.microsoft.com/office/drawing/2010/main" val="0"/>
              </a:ext>
            </a:extLst>
          </a:blip>
          <a:srcRect/>
          <a:stretch/>
        </p:blipFill>
        <p:spPr>
          <a:xfrm>
            <a:off x="33253" y="0"/>
            <a:ext cx="4326774" cy="6858000"/>
          </a:xfrm>
          <a:prstGeom prst="rect">
            <a:avLst/>
          </a:prstGeom>
        </p:spPr>
      </p:pic>
      <p:sp>
        <p:nvSpPr>
          <p:cNvPr id="6" name="Rectangle 5"/>
          <p:cNvSpPr/>
          <p:nvPr/>
        </p:nvSpPr>
        <p:spPr>
          <a:xfrm>
            <a:off x="4552950" y="197346"/>
            <a:ext cx="6096000" cy="1477328"/>
          </a:xfrm>
          <a:prstGeom prst="rect">
            <a:avLst/>
          </a:prstGeom>
        </p:spPr>
        <p:txBody>
          <a:bodyPr>
            <a:spAutoFit/>
          </a:bodyPr>
          <a:lstStyle/>
          <a:p>
            <a:r>
              <a:rPr lang="fr-FR" b="1" dirty="0"/>
              <a:t>Le signe « Texas Hollywood </a:t>
            </a:r>
            <a:r>
              <a:rPr lang="fr-FR" dirty="0">
                <a:solidFill>
                  <a:srgbClr val="333333"/>
                </a:solidFill>
                <a:latin typeface="Libre Franklin"/>
              </a:rPr>
              <a:t>Juste à proximité du signe, vous pouvez visiter Fort Bravo, il s’agit d’anciens décors de cinéma, désormais utilisés comme parc à thème. On voit d’ailleurs très bien les tipis du camp, installés derrière le signe Texas Hollywood.</a:t>
            </a:r>
            <a:endParaRPr lang="fr-FR" dirty="0"/>
          </a:p>
        </p:txBody>
      </p:sp>
    </p:spTree>
    <p:extLst>
      <p:ext uri="{BB962C8B-B14F-4D97-AF65-F5344CB8AC3E}">
        <p14:creationId xmlns:p14="http://schemas.microsoft.com/office/powerpoint/2010/main" val="1752671128"/>
      </p:ext>
    </p:extLst>
  </p:cSld>
  <p:clrMapOvr>
    <a:masterClrMapping/>
  </p:clrMapOvr>
  <mc:AlternateContent xmlns:mc="http://schemas.openxmlformats.org/markup-compatibility/2006" xmlns:p14="http://schemas.microsoft.com/office/powerpoint/2010/main">
    <mc:Choice Requires="p14">
      <p:transition spd="slow" p14:dur="2000" advTm="20000"/>
    </mc:Choice>
    <mc:Fallback xmlns="">
      <p:transition spd="slow" advTm="20000"/>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204000" cy="6858000"/>
          </a:xfrm>
          <a:prstGeom prst="rect">
            <a:avLst/>
          </a:prstGeom>
        </p:spPr>
      </p:pic>
    </p:spTree>
    <p:extLst>
      <p:ext uri="{BB962C8B-B14F-4D97-AF65-F5344CB8AC3E}">
        <p14:creationId xmlns:p14="http://schemas.microsoft.com/office/powerpoint/2010/main" val="2863981558"/>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204000" cy="6858000"/>
          </a:xfrm>
          <a:prstGeom prst="rect">
            <a:avLst/>
          </a:prstGeom>
        </p:spPr>
      </p:pic>
    </p:spTree>
    <p:extLst>
      <p:ext uri="{BB962C8B-B14F-4D97-AF65-F5344CB8AC3E}">
        <p14:creationId xmlns:p14="http://schemas.microsoft.com/office/powerpoint/2010/main" val="3956624679"/>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6255" y="0"/>
            <a:ext cx="7488000" cy="3369600"/>
          </a:xfrm>
          <a:prstGeom prst="rect">
            <a:avLst/>
          </a:prstGeom>
        </p:spPr>
      </p:pic>
      <p:pic>
        <p:nvPicPr>
          <p:cNvPr id="5" name="Imag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30684" y="3488400"/>
            <a:ext cx="7488000" cy="3369600"/>
          </a:xfrm>
          <a:prstGeom prst="rect">
            <a:avLst/>
          </a:prstGeom>
        </p:spPr>
      </p:pic>
      <p:pic>
        <p:nvPicPr>
          <p:cNvPr id="6" name="Imag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02255" y="3703570"/>
            <a:ext cx="3708000" cy="2939260"/>
          </a:xfrm>
          <a:prstGeom prst="rect">
            <a:avLst/>
          </a:prstGeom>
        </p:spPr>
      </p:pic>
      <p:sp>
        <p:nvSpPr>
          <p:cNvPr id="7" name="Rectangle 6"/>
          <p:cNvSpPr/>
          <p:nvPr/>
        </p:nvSpPr>
        <p:spPr>
          <a:xfrm>
            <a:off x="8598718" y="1315468"/>
            <a:ext cx="2575770" cy="369332"/>
          </a:xfrm>
          <a:prstGeom prst="rect">
            <a:avLst/>
          </a:prstGeom>
        </p:spPr>
        <p:txBody>
          <a:bodyPr wrap="none">
            <a:spAutoFit/>
          </a:bodyPr>
          <a:lstStyle/>
          <a:p>
            <a:r>
              <a:rPr lang="fr-FR" dirty="0" smtClean="0"/>
              <a:t>véhicules </a:t>
            </a:r>
            <a:r>
              <a:rPr lang="fr-FR" dirty="0"/>
              <a:t>du film star </a:t>
            </a:r>
            <a:r>
              <a:rPr lang="fr-FR" dirty="0" err="1" smtClean="0"/>
              <a:t>war</a:t>
            </a:r>
            <a:endParaRPr lang="fr-FR" dirty="0"/>
          </a:p>
        </p:txBody>
      </p:sp>
    </p:spTree>
    <p:extLst>
      <p:ext uri="{BB962C8B-B14F-4D97-AF65-F5344CB8AC3E}">
        <p14:creationId xmlns:p14="http://schemas.microsoft.com/office/powerpoint/2010/main" val="1610710018"/>
      </p:ext>
    </p:extLst>
  </p:cSld>
  <p:clrMapOvr>
    <a:masterClrMapping/>
  </p:clrMapOvr>
  <mc:AlternateContent xmlns:mc="http://schemas.openxmlformats.org/markup-compatibility/2006" xmlns:p14="http://schemas.microsoft.com/office/powerpoint/2010/main">
    <mc:Choice Requires="p14">
      <p:transition spd="slow" p14:dur="2000" advTm="5780"/>
    </mc:Choice>
    <mc:Fallback xmlns="">
      <p:transition spd="slow" advTm="5780"/>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Tabernas, scène de nombreux westerns en espagn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20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0507952"/>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204000" cy="6858000"/>
          </a:xfrm>
          <a:prstGeom prst="rect">
            <a:avLst/>
          </a:prstGeom>
        </p:spPr>
      </p:pic>
    </p:spTree>
    <p:extLst>
      <p:ext uri="{BB962C8B-B14F-4D97-AF65-F5344CB8AC3E}">
        <p14:creationId xmlns:p14="http://schemas.microsoft.com/office/powerpoint/2010/main" val="1269251652"/>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7219950" y="1885950"/>
            <a:ext cx="6858000" cy="3086100"/>
          </a:xfrm>
          <a:prstGeom prst="rect">
            <a:avLst/>
          </a:prstGeom>
        </p:spPr>
      </p:pic>
      <p:pic>
        <p:nvPicPr>
          <p:cNvPr id="4" name="Imag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4031343" y="1885950"/>
            <a:ext cx="6858000" cy="3086100"/>
          </a:xfrm>
          <a:prstGeom prst="rect">
            <a:avLst/>
          </a:prstGeom>
        </p:spPr>
      </p:pic>
      <p:pic>
        <p:nvPicPr>
          <p:cNvPr id="5" name="Imag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958850" y="2002064"/>
            <a:ext cx="6858000" cy="2853872"/>
          </a:xfrm>
          <a:prstGeom prst="rect">
            <a:avLst/>
          </a:prstGeom>
        </p:spPr>
      </p:pic>
      <p:pic>
        <p:nvPicPr>
          <p:cNvPr id="6" name="Imag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2006601" y="2006600"/>
            <a:ext cx="6858000" cy="2844800"/>
          </a:xfrm>
          <a:prstGeom prst="rect">
            <a:avLst/>
          </a:prstGeom>
        </p:spPr>
      </p:pic>
    </p:spTree>
    <p:extLst>
      <p:ext uri="{BB962C8B-B14F-4D97-AF65-F5344CB8AC3E}">
        <p14:creationId xmlns:p14="http://schemas.microsoft.com/office/powerpoint/2010/main" val="499559171"/>
      </p:ext>
    </p:extLst>
  </p:cSld>
  <p:clrMapOvr>
    <a:masterClrMapping/>
  </p:clrMapOvr>
  <mc:AlternateContent xmlns:mc="http://schemas.openxmlformats.org/markup-compatibility/2006" xmlns:p14="http://schemas.microsoft.com/office/powerpoint/2010/main">
    <mc:Choice Requires="p14">
      <p:transition spd="slow" p14:dur="2000" advTm="8000"/>
    </mc:Choice>
    <mc:Fallback xmlns="">
      <p:transition spd="slow" advTm="8000"/>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68000" cy="6858000"/>
          </a:xfrm>
          <a:prstGeom prst="rect">
            <a:avLst/>
          </a:prstGeom>
        </p:spPr>
      </p:pic>
    </p:spTree>
    <p:extLst>
      <p:ext uri="{BB962C8B-B14F-4D97-AF65-F5344CB8AC3E}">
        <p14:creationId xmlns:p14="http://schemas.microsoft.com/office/powerpoint/2010/main" val="532855143"/>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000" y="843873"/>
            <a:ext cx="12192000" cy="4847771"/>
          </a:xfrm>
          <a:prstGeom prst="rect">
            <a:avLst/>
          </a:prstGeom>
        </p:spPr>
      </p:pic>
    </p:spTree>
    <p:extLst>
      <p:ext uri="{BB962C8B-B14F-4D97-AF65-F5344CB8AC3E}">
        <p14:creationId xmlns:p14="http://schemas.microsoft.com/office/powerpoint/2010/main" val="2610202494"/>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092200"/>
            <a:ext cx="12192000" cy="4526280"/>
          </a:xfrm>
          <a:prstGeom prst="rect">
            <a:avLst/>
          </a:prstGeom>
        </p:spPr>
      </p:pic>
    </p:spTree>
    <p:extLst>
      <p:ext uri="{BB962C8B-B14F-4D97-AF65-F5344CB8AC3E}">
        <p14:creationId xmlns:p14="http://schemas.microsoft.com/office/powerpoint/2010/main" val="4089607780"/>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204000" cy="6864750"/>
          </a:xfrm>
          <a:prstGeom prst="rect">
            <a:avLst/>
          </a:prstGeom>
          <a:ln>
            <a:noFill/>
          </a:ln>
          <a:effectLst>
            <a:softEdge rad="112500"/>
          </a:effectLst>
        </p:spPr>
      </p:pic>
    </p:spTree>
    <p:extLst>
      <p:ext uri="{BB962C8B-B14F-4D97-AF65-F5344CB8AC3E}">
        <p14:creationId xmlns:p14="http://schemas.microsoft.com/office/powerpoint/2010/main" val="3734104113"/>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204000" cy="6864750"/>
          </a:xfrm>
          <a:prstGeom prst="rect">
            <a:avLst/>
          </a:prstGeom>
        </p:spPr>
      </p:pic>
    </p:spTree>
    <p:extLst>
      <p:ext uri="{BB962C8B-B14F-4D97-AF65-F5344CB8AC3E}">
        <p14:creationId xmlns:p14="http://schemas.microsoft.com/office/powerpoint/2010/main" val="341751235"/>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9753" y="108064"/>
            <a:ext cx="5832000" cy="3280500"/>
          </a:xfrm>
          <a:prstGeom prst="rect">
            <a:avLst/>
          </a:prstGeom>
          <a:ln>
            <a:noFill/>
          </a:ln>
          <a:effectLst>
            <a:softEdge rad="112500"/>
          </a:effectLst>
        </p:spPr>
      </p:pic>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61313" y="108064"/>
            <a:ext cx="5832000" cy="3280500"/>
          </a:xfrm>
          <a:prstGeom prst="rect">
            <a:avLst/>
          </a:prstGeom>
          <a:ln>
            <a:noFill/>
          </a:ln>
          <a:effectLst>
            <a:softEdge rad="112500"/>
          </a:effectLst>
        </p:spPr>
      </p:pic>
      <p:pic>
        <p:nvPicPr>
          <p:cNvPr id="4" name="Imag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9753" y="3485426"/>
            <a:ext cx="5832000" cy="3280500"/>
          </a:xfrm>
          <a:prstGeom prst="rect">
            <a:avLst/>
          </a:prstGeom>
          <a:ln>
            <a:noFill/>
          </a:ln>
          <a:effectLst>
            <a:softEdge rad="112500"/>
          </a:effectLst>
        </p:spPr>
      </p:pic>
      <p:pic>
        <p:nvPicPr>
          <p:cNvPr id="5" name="Image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161313" y="3485426"/>
            <a:ext cx="5832000" cy="3280500"/>
          </a:xfrm>
          <a:prstGeom prst="rect">
            <a:avLst/>
          </a:prstGeom>
          <a:ln>
            <a:noFill/>
          </a:ln>
          <a:effectLst>
            <a:softEdge rad="112500"/>
          </a:effectLst>
        </p:spPr>
      </p:pic>
    </p:spTree>
    <p:extLst>
      <p:ext uri="{BB962C8B-B14F-4D97-AF65-F5344CB8AC3E}">
        <p14:creationId xmlns:p14="http://schemas.microsoft.com/office/powerpoint/2010/main" val="2099825861"/>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583" y="0"/>
            <a:ext cx="3086100" cy="6858000"/>
          </a:xfrm>
          <a:prstGeom prst="rect">
            <a:avLst/>
          </a:prstGeom>
        </p:spPr>
      </p:pic>
      <p:pic>
        <p:nvPicPr>
          <p:cNvPr id="4" name="Imag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42272" y="0"/>
            <a:ext cx="3072384" cy="6858000"/>
          </a:xfrm>
          <a:prstGeom prst="rect">
            <a:avLst/>
          </a:prstGeom>
        </p:spPr>
      </p:pic>
      <p:pic>
        <p:nvPicPr>
          <p:cNvPr id="6" name="Imag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40000" y="287866"/>
            <a:ext cx="5652000" cy="2921001"/>
          </a:xfrm>
          <a:prstGeom prst="rect">
            <a:avLst/>
          </a:prstGeom>
        </p:spPr>
      </p:pic>
      <p:pic>
        <p:nvPicPr>
          <p:cNvPr id="7" name="Imag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40000" y="3454400"/>
            <a:ext cx="5652000" cy="3098800"/>
          </a:xfrm>
          <a:prstGeom prst="rect">
            <a:avLst/>
          </a:prstGeom>
        </p:spPr>
      </p:pic>
      <p:sp>
        <p:nvSpPr>
          <p:cNvPr id="8" name="Rectangle 7"/>
          <p:cNvSpPr/>
          <p:nvPr/>
        </p:nvSpPr>
        <p:spPr>
          <a:xfrm>
            <a:off x="130584" y="4793456"/>
            <a:ext cx="3086100" cy="2031325"/>
          </a:xfrm>
          <a:prstGeom prst="rect">
            <a:avLst/>
          </a:prstGeom>
        </p:spPr>
        <p:txBody>
          <a:bodyPr wrap="square">
            <a:spAutoFit/>
          </a:bodyPr>
          <a:lstStyle/>
          <a:p>
            <a:r>
              <a:rPr lang="fr-FR" dirty="0">
                <a:solidFill>
                  <a:srgbClr val="030303"/>
                </a:solidFill>
                <a:latin typeface="Calibri" panose="020F0502020204030204" pitchFamily="34" charset="0"/>
                <a:cs typeface="Calibri" panose="020F0502020204030204" pitchFamily="34" charset="0"/>
              </a:rPr>
              <a:t>Le musée</a:t>
            </a:r>
          </a:p>
          <a:p>
            <a:pPr algn="just"/>
            <a:r>
              <a:rPr lang="fr-FR" dirty="0">
                <a:solidFill>
                  <a:srgbClr val="464646"/>
                </a:solidFill>
                <a:latin typeface="Calibri" panose="020F0502020204030204" pitchFamily="34" charset="0"/>
                <a:cs typeface="Calibri" panose="020F0502020204030204" pitchFamily="34" charset="0"/>
              </a:rPr>
              <a:t>Vous trouverez un hangar </a:t>
            </a:r>
            <a:r>
              <a:rPr lang="fr-FR" dirty="0" smtClean="0">
                <a:solidFill>
                  <a:srgbClr val="464646"/>
                </a:solidFill>
                <a:latin typeface="Calibri" panose="020F0502020204030204" pitchFamily="34" charset="0"/>
                <a:cs typeface="Calibri" panose="020F0502020204030204" pitchFamily="34" charset="0"/>
              </a:rPr>
              <a:t>où </a:t>
            </a:r>
            <a:r>
              <a:rPr lang="fr-FR" dirty="0">
                <a:solidFill>
                  <a:srgbClr val="464646"/>
                </a:solidFill>
                <a:latin typeface="Calibri" panose="020F0502020204030204" pitchFamily="34" charset="0"/>
                <a:cs typeface="Calibri" panose="020F0502020204030204" pitchFamily="34" charset="0"/>
              </a:rPr>
              <a:t>sont exposées toutes les selles selon les pays et les années, c’est très intéressant. Il y a aussi </a:t>
            </a:r>
            <a:r>
              <a:rPr lang="fr-FR" dirty="0" smtClean="0">
                <a:solidFill>
                  <a:srgbClr val="464646"/>
                </a:solidFill>
                <a:latin typeface="Calibri" panose="020F0502020204030204" pitchFamily="34" charset="0"/>
                <a:cs typeface="Calibri" panose="020F0502020204030204" pitchFamily="34" charset="0"/>
              </a:rPr>
              <a:t>quelques calèches </a:t>
            </a:r>
            <a:r>
              <a:rPr lang="fr-FR" dirty="0">
                <a:solidFill>
                  <a:srgbClr val="464646"/>
                </a:solidFill>
                <a:latin typeface="Calibri" panose="020F0502020204030204" pitchFamily="34" charset="0"/>
                <a:cs typeface="Calibri" panose="020F0502020204030204" pitchFamily="34" charset="0"/>
              </a:rPr>
              <a:t>anciennes.</a:t>
            </a:r>
            <a:endParaRPr lang="fr-FR" b="0" i="0" dirty="0">
              <a:solidFill>
                <a:srgbClr val="464646"/>
              </a:solidFill>
              <a:effectLst/>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91616086"/>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74073" y="449042"/>
            <a:ext cx="5904000" cy="2656800"/>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03787">
            <a:off x="6717863" y="365760"/>
            <a:ext cx="4248000" cy="3186000"/>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68809">
            <a:off x="625240" y="2951206"/>
            <a:ext cx="4572000" cy="3429000"/>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5" name="Imag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243710" y="3474578"/>
            <a:ext cx="4932000" cy="3014685"/>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3016501776"/>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8028000" cy="3612600"/>
          </a:xfrm>
          <a:prstGeom prst="rect">
            <a:avLst/>
          </a:prstGeom>
        </p:spPr>
      </p:pic>
      <p:pic>
        <p:nvPicPr>
          <p:cNvPr id="2" name="Imag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64000" y="3245400"/>
            <a:ext cx="8028000" cy="3612600"/>
          </a:xfrm>
          <a:prstGeom prst="rect">
            <a:avLst/>
          </a:prstGeom>
        </p:spPr>
      </p:pic>
      <p:pic>
        <p:nvPicPr>
          <p:cNvPr id="4" name="Imag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3807000"/>
            <a:ext cx="4068000" cy="3051000"/>
          </a:xfrm>
          <a:prstGeom prst="rect">
            <a:avLst/>
          </a:prstGeom>
        </p:spPr>
      </p:pic>
      <p:pic>
        <p:nvPicPr>
          <p:cNvPr id="6" name="Image 5"/>
          <p:cNvPicPr>
            <a:picLocks noChangeAspect="1"/>
          </p:cNvPicPr>
          <p:nvPr/>
        </p:nvPicPr>
        <p:blipFill rotWithShape="1">
          <a:blip r:embed="rId5" cstate="print">
            <a:extLst>
              <a:ext uri="{28A0092B-C50C-407E-A947-70E740481C1C}">
                <a14:useLocalDpi xmlns:a14="http://schemas.microsoft.com/office/drawing/2010/main" val="0"/>
              </a:ext>
            </a:extLst>
          </a:blip>
          <a:srcRect/>
          <a:stretch/>
        </p:blipFill>
        <p:spPr>
          <a:xfrm>
            <a:off x="8124000" y="308159"/>
            <a:ext cx="4068000" cy="2629082"/>
          </a:xfrm>
          <a:prstGeom prst="rect">
            <a:avLst/>
          </a:prstGeom>
        </p:spPr>
      </p:pic>
    </p:spTree>
    <p:extLst>
      <p:ext uri="{BB962C8B-B14F-4D97-AF65-F5344CB8AC3E}">
        <p14:creationId xmlns:p14="http://schemas.microsoft.com/office/powerpoint/2010/main" val="1802255682"/>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4248000" cy="3186000"/>
          </a:xfrm>
          <a:prstGeom prst="rect">
            <a:avLst/>
          </a:prstGeom>
        </p:spPr>
      </p:pic>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325389" y="27000"/>
            <a:ext cx="4212000" cy="3159000"/>
          </a:xfrm>
          <a:prstGeom prst="rect">
            <a:avLst/>
          </a:prstGeom>
        </p:spPr>
      </p:pic>
      <p:pic>
        <p:nvPicPr>
          <p:cNvPr id="6" name="Imag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 y="3245302"/>
            <a:ext cx="8537389" cy="3612698"/>
          </a:xfrm>
          <a:prstGeom prst="rect">
            <a:avLst/>
          </a:prstGeom>
        </p:spPr>
      </p:pic>
      <p:pic>
        <p:nvPicPr>
          <p:cNvPr id="8" name="Image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807612" y="0"/>
            <a:ext cx="3072384" cy="6858000"/>
          </a:xfrm>
          <a:prstGeom prst="rect">
            <a:avLst/>
          </a:prstGeom>
        </p:spPr>
      </p:pic>
    </p:spTree>
    <p:extLst>
      <p:ext uri="{BB962C8B-B14F-4D97-AF65-F5344CB8AC3E}">
        <p14:creationId xmlns:p14="http://schemas.microsoft.com/office/powerpoint/2010/main" val="4132638531"/>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64962" y="108065"/>
            <a:ext cx="7283427" cy="1200329"/>
          </a:xfrm>
          <a:prstGeom prst="rect">
            <a:avLst/>
          </a:prstGeom>
        </p:spPr>
        <p:txBody>
          <a:bodyPr wrap="square">
            <a:spAutoFit/>
          </a:bodyPr>
          <a:lstStyle/>
          <a:p>
            <a:r>
              <a:rPr lang="fr-FR" dirty="0">
                <a:solidFill>
                  <a:srgbClr val="41474C"/>
                </a:solidFill>
                <a:latin typeface="Poppins"/>
              </a:rPr>
              <a:t>Le </a:t>
            </a:r>
            <a:r>
              <a:rPr lang="fr-FR" b="1" dirty="0">
                <a:solidFill>
                  <a:srgbClr val="41474C"/>
                </a:solidFill>
                <a:latin typeface="Poppins"/>
              </a:rPr>
              <a:t>monument principal à voir à </a:t>
            </a:r>
            <a:r>
              <a:rPr lang="fr-FR" b="1" dirty="0" err="1">
                <a:solidFill>
                  <a:srgbClr val="41474C"/>
                </a:solidFill>
                <a:latin typeface="Poppins"/>
              </a:rPr>
              <a:t>Tabernas</a:t>
            </a:r>
            <a:r>
              <a:rPr lang="fr-FR" dirty="0">
                <a:solidFill>
                  <a:srgbClr val="41474C"/>
                </a:solidFill>
                <a:latin typeface="Poppins"/>
              </a:rPr>
              <a:t> est son château-forteresse de style nasride. Dressé sur un promontoire au sud de la commune, </a:t>
            </a:r>
            <a:r>
              <a:rPr lang="fr-FR" b="1" dirty="0">
                <a:solidFill>
                  <a:srgbClr val="41474C"/>
                </a:solidFill>
                <a:latin typeface="Poppins"/>
              </a:rPr>
              <a:t>l’</a:t>
            </a:r>
            <a:r>
              <a:rPr lang="fr-FR" b="1" dirty="0" err="1">
                <a:solidFill>
                  <a:srgbClr val="41474C"/>
                </a:solidFill>
                <a:latin typeface="Poppins"/>
              </a:rPr>
              <a:t>Alcazaba</a:t>
            </a:r>
            <a:r>
              <a:rPr lang="fr-FR" b="1" dirty="0">
                <a:solidFill>
                  <a:srgbClr val="41474C"/>
                </a:solidFill>
                <a:latin typeface="Poppins"/>
              </a:rPr>
              <a:t> de </a:t>
            </a:r>
            <a:r>
              <a:rPr lang="fr-FR" b="1" dirty="0" err="1">
                <a:solidFill>
                  <a:srgbClr val="41474C"/>
                </a:solidFill>
                <a:latin typeface="Poppins"/>
              </a:rPr>
              <a:t>Tabernas</a:t>
            </a:r>
            <a:r>
              <a:rPr lang="fr-FR" dirty="0">
                <a:solidFill>
                  <a:srgbClr val="41474C"/>
                </a:solidFill>
                <a:latin typeface="Poppins"/>
              </a:rPr>
              <a:t> date du 11ᵉ siècle. Vous pourrez apercevoir encore huit de ses tours et l’imposant portail d’entrée.</a:t>
            </a:r>
            <a:endParaRPr lang="fr-FR" dirty="0"/>
          </a:p>
        </p:txBody>
      </p:sp>
      <p:pic>
        <p:nvPicPr>
          <p:cNvPr id="4" name="Imag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371600"/>
            <a:ext cx="12192000" cy="5486400"/>
          </a:xfrm>
          <a:prstGeom prst="rect">
            <a:avLst/>
          </a:prstGeom>
        </p:spPr>
      </p:pic>
      <p:pic>
        <p:nvPicPr>
          <p:cNvPr id="2" name="Image 1"/>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7448389" y="108065"/>
            <a:ext cx="2772000" cy="1735765"/>
          </a:xfrm>
          <a:prstGeom prst="rect">
            <a:avLst/>
          </a:prstGeom>
        </p:spPr>
      </p:pic>
      <p:sp>
        <p:nvSpPr>
          <p:cNvPr id="5" name="Flèche vers le bas 4"/>
          <p:cNvSpPr/>
          <p:nvPr/>
        </p:nvSpPr>
        <p:spPr>
          <a:xfrm>
            <a:off x="8711738" y="1920240"/>
            <a:ext cx="157942" cy="274320"/>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1171087786"/>
      </p:ext>
    </p:extLst>
  </p:cSld>
  <p:clrMapOvr>
    <a:masterClrMapping/>
  </p:clrMapOvr>
  <mc:AlternateContent xmlns:mc="http://schemas.openxmlformats.org/markup-compatibility/2006" xmlns:p14="http://schemas.microsoft.com/office/powerpoint/2010/main">
    <mc:Choice Requires="p14">
      <p:transition spd="slow" p14:dur="2000" advTm="19000"/>
    </mc:Choice>
    <mc:Fallback xmlns="">
      <p:transition spd="slow" advTm="19000"/>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33600" y="2331720"/>
            <a:ext cx="10058400" cy="4526280"/>
          </a:xfrm>
          <a:prstGeom prst="rect">
            <a:avLst/>
          </a:prstGeom>
        </p:spPr>
      </p:pic>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521" y="142949"/>
            <a:ext cx="4716000" cy="2601936"/>
          </a:xfrm>
          <a:prstGeom prst="rect">
            <a:avLst/>
          </a:prstGeom>
        </p:spPr>
      </p:pic>
    </p:spTree>
    <p:extLst>
      <p:ext uri="{BB962C8B-B14F-4D97-AF65-F5344CB8AC3E}">
        <p14:creationId xmlns:p14="http://schemas.microsoft.com/office/powerpoint/2010/main" val="435855757"/>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683100"/>
            <a:ext cx="12204000" cy="5491800"/>
          </a:xfrm>
          <a:prstGeom prst="rect">
            <a:avLst/>
          </a:prstGeom>
        </p:spPr>
      </p:pic>
    </p:spTree>
    <p:extLst>
      <p:ext uri="{BB962C8B-B14F-4D97-AF65-F5344CB8AC3E}">
        <p14:creationId xmlns:p14="http://schemas.microsoft.com/office/powerpoint/2010/main" val="2072506341"/>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683100"/>
            <a:ext cx="12204000" cy="5491800"/>
          </a:xfrm>
          <a:prstGeom prst="rect">
            <a:avLst/>
          </a:prstGeom>
        </p:spPr>
      </p:pic>
    </p:spTree>
    <p:extLst>
      <p:ext uri="{BB962C8B-B14F-4D97-AF65-F5344CB8AC3E}">
        <p14:creationId xmlns:p14="http://schemas.microsoft.com/office/powerpoint/2010/main" val="3568971877"/>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5940000" cy="3150524"/>
          </a:xfrm>
          <a:prstGeom prst="rect">
            <a:avLst/>
          </a:prstGeom>
        </p:spPr>
      </p:pic>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119616" y="0"/>
            <a:ext cx="3072384" cy="6858000"/>
          </a:xfrm>
          <a:prstGeom prst="rect">
            <a:avLst/>
          </a:prstGeom>
        </p:spPr>
      </p:pic>
      <p:pic>
        <p:nvPicPr>
          <p:cNvPr id="4" name="Imag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993616" y="0"/>
            <a:ext cx="3072384" cy="6858000"/>
          </a:xfrm>
          <a:prstGeom prst="rect">
            <a:avLst/>
          </a:prstGeom>
        </p:spPr>
      </p:pic>
      <p:pic>
        <p:nvPicPr>
          <p:cNvPr id="5" name="Image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8495" y="3571180"/>
            <a:ext cx="5940000" cy="3286820"/>
          </a:xfrm>
          <a:prstGeom prst="rect">
            <a:avLst/>
          </a:prstGeom>
        </p:spPr>
      </p:pic>
    </p:spTree>
    <p:extLst>
      <p:ext uri="{BB962C8B-B14F-4D97-AF65-F5344CB8AC3E}">
        <p14:creationId xmlns:p14="http://schemas.microsoft.com/office/powerpoint/2010/main" val="1713723094"/>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119616" y="0"/>
            <a:ext cx="3072384" cy="6858000"/>
          </a:xfrm>
          <a:prstGeom prst="rect">
            <a:avLst/>
          </a:prstGeom>
        </p:spPr>
      </p:pic>
      <p:pic>
        <p:nvPicPr>
          <p:cNvPr id="4" name="Image 3"/>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0" y="1"/>
            <a:ext cx="9072000" cy="3416530"/>
          </a:xfrm>
          <a:prstGeom prst="rect">
            <a:avLst/>
          </a:prstGeom>
        </p:spPr>
      </p:pic>
      <p:pic>
        <p:nvPicPr>
          <p:cNvPr id="5" name="Image 4"/>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0" y="3491348"/>
            <a:ext cx="9072000" cy="3358343"/>
          </a:xfrm>
          <a:prstGeom prst="rect">
            <a:avLst/>
          </a:prstGeom>
        </p:spPr>
      </p:pic>
    </p:spTree>
    <p:extLst>
      <p:ext uri="{BB962C8B-B14F-4D97-AF65-F5344CB8AC3E}">
        <p14:creationId xmlns:p14="http://schemas.microsoft.com/office/powerpoint/2010/main" val="787673648"/>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259801373"/>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0" y="0"/>
            <a:ext cx="12192000" cy="6858000"/>
          </a:xfrm>
          <a:prstGeom prst="rect">
            <a:avLst/>
          </a:prstGeom>
        </p:spPr>
      </p:pic>
    </p:spTree>
    <p:extLst>
      <p:ext uri="{BB962C8B-B14F-4D97-AF65-F5344CB8AC3E}">
        <p14:creationId xmlns:p14="http://schemas.microsoft.com/office/powerpoint/2010/main" val="2694639456"/>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053000"/>
            <a:ext cx="5796000" cy="4752000"/>
          </a:xfrm>
          <a:prstGeom prst="rect">
            <a:avLst/>
          </a:prstGeom>
        </p:spPr>
      </p:pic>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56000" y="1053000"/>
            <a:ext cx="6336000" cy="4752000"/>
          </a:xfrm>
          <a:prstGeom prst="rect">
            <a:avLst/>
          </a:prstGeom>
        </p:spPr>
      </p:pic>
    </p:spTree>
    <p:extLst>
      <p:ext uri="{BB962C8B-B14F-4D97-AF65-F5344CB8AC3E}">
        <p14:creationId xmlns:p14="http://schemas.microsoft.com/office/powerpoint/2010/main" val="4104295846"/>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2109" y="241070"/>
            <a:ext cx="5004000" cy="2568632"/>
          </a:xfrm>
          <a:prstGeom prst="rect">
            <a:avLst/>
          </a:prstGeom>
        </p:spPr>
      </p:pic>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00000" y="739456"/>
            <a:ext cx="7092000" cy="5319000"/>
          </a:xfrm>
          <a:prstGeom prst="rect">
            <a:avLst/>
          </a:prstGeom>
        </p:spPr>
      </p:pic>
      <p:pic>
        <p:nvPicPr>
          <p:cNvPr id="5" name="Imag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4116" y="2933443"/>
            <a:ext cx="5004000" cy="3753000"/>
          </a:xfrm>
          <a:prstGeom prst="rect">
            <a:avLst/>
          </a:prstGeom>
        </p:spPr>
      </p:pic>
    </p:spTree>
    <p:extLst>
      <p:ext uri="{BB962C8B-B14F-4D97-AF65-F5344CB8AC3E}">
        <p14:creationId xmlns:p14="http://schemas.microsoft.com/office/powerpoint/2010/main" val="1971198450"/>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0" y="0"/>
            <a:ext cx="12192000" cy="6858000"/>
          </a:xfrm>
          <a:prstGeom prst="rect">
            <a:avLst/>
          </a:prstGeom>
        </p:spPr>
      </p:pic>
    </p:spTree>
    <p:extLst>
      <p:ext uri="{BB962C8B-B14F-4D97-AF65-F5344CB8AC3E}">
        <p14:creationId xmlns:p14="http://schemas.microsoft.com/office/powerpoint/2010/main" val="3502276153"/>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0" y="1051560"/>
            <a:ext cx="8886305" cy="4526280"/>
          </a:xfrm>
          <a:prstGeom prst="rect">
            <a:avLst/>
          </a:prstGeom>
        </p:spPr>
      </p:pic>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119616" y="0"/>
            <a:ext cx="3072384" cy="6858000"/>
          </a:xfrm>
          <a:prstGeom prst="rect">
            <a:avLst/>
          </a:prstGeom>
        </p:spPr>
      </p:pic>
    </p:spTree>
    <p:extLst>
      <p:ext uri="{BB962C8B-B14F-4D97-AF65-F5344CB8AC3E}">
        <p14:creationId xmlns:p14="http://schemas.microsoft.com/office/powerpoint/2010/main" val="3374812702"/>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68000" cy="6858000"/>
          </a:xfrm>
          <a:prstGeom prst="rect">
            <a:avLst/>
          </a:prstGeom>
        </p:spPr>
      </p:pic>
    </p:spTree>
    <p:extLst>
      <p:ext uri="{BB962C8B-B14F-4D97-AF65-F5344CB8AC3E}">
        <p14:creationId xmlns:p14="http://schemas.microsoft.com/office/powerpoint/2010/main" val="1004201422"/>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835448190"/>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5940000" cy="4455000"/>
          </a:xfrm>
          <a:prstGeom prst="rect">
            <a:avLst/>
          </a:prstGeom>
        </p:spPr>
      </p:pic>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37668" y="0"/>
            <a:ext cx="5940000" cy="4455000"/>
          </a:xfrm>
          <a:prstGeom prst="rect">
            <a:avLst/>
          </a:prstGeom>
        </p:spPr>
      </p:pic>
      <p:pic>
        <p:nvPicPr>
          <p:cNvPr id="4" name="Image 3"/>
          <p:cNvPicPr>
            <a:picLocks noChangeAspect="1"/>
          </p:cNvPicPr>
          <p:nvPr/>
        </p:nvPicPr>
        <p:blipFill rotWithShape="1">
          <a:blip r:embed="rId4" cstate="print">
            <a:extLst>
              <a:ext uri="{28A0092B-C50C-407E-A947-70E740481C1C}">
                <a14:useLocalDpi xmlns:a14="http://schemas.microsoft.com/office/drawing/2010/main" val="0"/>
              </a:ext>
            </a:extLst>
          </a:blip>
          <a:srcRect t="17053" b="9050"/>
          <a:stretch/>
        </p:blipFill>
        <p:spPr>
          <a:xfrm>
            <a:off x="3244834" y="3705537"/>
            <a:ext cx="5688000" cy="3152463"/>
          </a:xfrm>
          <a:prstGeom prst="rect">
            <a:avLst/>
          </a:prstGeom>
        </p:spPr>
      </p:pic>
    </p:spTree>
    <p:extLst>
      <p:ext uri="{BB962C8B-B14F-4D97-AF65-F5344CB8AC3E}">
        <p14:creationId xmlns:p14="http://schemas.microsoft.com/office/powerpoint/2010/main" val="1055762185"/>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68000" cy="6858000"/>
          </a:xfrm>
          <a:prstGeom prst="rect">
            <a:avLst/>
          </a:prstGeom>
        </p:spPr>
      </p:pic>
    </p:spTree>
    <p:extLst>
      <p:ext uri="{BB962C8B-B14F-4D97-AF65-F5344CB8AC3E}">
        <p14:creationId xmlns:p14="http://schemas.microsoft.com/office/powerpoint/2010/main" val="419770022"/>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2972" y="0"/>
            <a:ext cx="2664000" cy="6858000"/>
          </a:xfrm>
          <a:prstGeom prst="rect">
            <a:avLst/>
          </a:prstGeom>
        </p:spPr>
      </p:pic>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824237" y="0"/>
            <a:ext cx="3072384" cy="6858000"/>
          </a:xfrm>
          <a:prstGeom prst="rect">
            <a:avLst/>
          </a:prstGeom>
        </p:spPr>
      </p:pic>
      <p:pic>
        <p:nvPicPr>
          <p:cNvPr id="6" name="Imag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066604" y="1296000"/>
            <a:ext cx="5688000" cy="4266000"/>
          </a:xfrm>
          <a:prstGeom prst="rect">
            <a:avLst/>
          </a:prstGeom>
        </p:spPr>
      </p:pic>
    </p:spTree>
    <p:extLst>
      <p:ext uri="{BB962C8B-B14F-4D97-AF65-F5344CB8AC3E}">
        <p14:creationId xmlns:p14="http://schemas.microsoft.com/office/powerpoint/2010/main" val="294853662"/>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76017987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249285487"/>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624019413"/>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765687767"/>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013955887"/>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00" y="33881"/>
            <a:ext cx="12204000" cy="6790239"/>
          </a:xfrm>
          <a:prstGeom prst="rect">
            <a:avLst/>
          </a:prstGeom>
        </p:spPr>
      </p:pic>
    </p:spTree>
    <p:extLst>
      <p:ext uri="{BB962C8B-B14F-4D97-AF65-F5344CB8AC3E}">
        <p14:creationId xmlns:p14="http://schemas.microsoft.com/office/powerpoint/2010/main" val="3991484502"/>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76"/>
            <a:ext cx="12192000" cy="6855477"/>
          </a:xfrm>
          <a:prstGeom prst="rect">
            <a:avLst/>
          </a:prstGeom>
        </p:spPr>
      </p:pic>
      <p:pic>
        <p:nvPicPr>
          <p:cNvPr id="4" name="Image 3"/>
          <p:cNvPicPr>
            <a:picLocks noChangeAspect="1"/>
          </p:cNvPicPr>
          <p:nvPr/>
        </p:nvPicPr>
        <p:blipFill>
          <a:blip r:embed="rId3" cstate="print">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946543" y="1197031"/>
            <a:ext cx="4654851" cy="4654851"/>
          </a:xfrm>
          <a:prstGeom prst="rect">
            <a:avLst/>
          </a:prstGeom>
        </p:spPr>
      </p:pic>
      <p:sp>
        <p:nvSpPr>
          <p:cNvPr id="5" name="ZoneTexte 4"/>
          <p:cNvSpPr txBox="1"/>
          <p:nvPr/>
        </p:nvSpPr>
        <p:spPr>
          <a:xfrm>
            <a:off x="4430684" y="1487978"/>
            <a:ext cx="5012574" cy="769441"/>
          </a:xfrm>
          <a:prstGeom prst="rect">
            <a:avLst/>
          </a:prstGeom>
          <a:noFill/>
        </p:spPr>
        <p:txBody>
          <a:bodyPr wrap="square" rtlCol="0">
            <a:spAutoFit/>
          </a:bodyPr>
          <a:lstStyle/>
          <a:p>
            <a:r>
              <a:rPr lang="fr-FR" sz="4400" dirty="0" smtClean="0">
                <a:latin typeface="Abilene" panose="00000400000000000000" pitchFamily="2" charset="0"/>
              </a:rPr>
              <a:t>« A BIENTÔT !!!! »</a:t>
            </a:r>
            <a:endParaRPr lang="fr-FR" sz="4400" dirty="0">
              <a:latin typeface="Abilene" panose="00000400000000000000" pitchFamily="2" charset="0"/>
            </a:endParaRPr>
          </a:p>
        </p:txBody>
      </p:sp>
      <p:sp>
        <p:nvSpPr>
          <p:cNvPr id="6" name="ZoneTexte 5"/>
          <p:cNvSpPr txBox="1"/>
          <p:nvPr/>
        </p:nvSpPr>
        <p:spPr>
          <a:xfrm>
            <a:off x="4763194" y="2909455"/>
            <a:ext cx="3649286" cy="923330"/>
          </a:xfrm>
          <a:prstGeom prst="rect">
            <a:avLst/>
          </a:prstGeom>
          <a:noFill/>
        </p:spPr>
        <p:txBody>
          <a:bodyPr wrap="square" rtlCol="0">
            <a:spAutoFit/>
          </a:bodyPr>
          <a:lstStyle/>
          <a:p>
            <a:r>
              <a:rPr lang="fr-FR" dirty="0" smtClean="0"/>
              <a:t>Commentaires du NET: Photos Perso</a:t>
            </a:r>
          </a:p>
          <a:p>
            <a:endParaRPr lang="fr-FR" dirty="0" smtClean="0"/>
          </a:p>
          <a:p>
            <a:r>
              <a:rPr lang="fr-FR" dirty="0" smtClean="0"/>
              <a:t>Panasonic </a:t>
            </a:r>
            <a:r>
              <a:rPr lang="fr-FR" dirty="0" err="1" smtClean="0"/>
              <a:t>Lumix</a:t>
            </a:r>
            <a:r>
              <a:rPr lang="fr-FR" dirty="0" smtClean="0"/>
              <a:t> DMC-FZ200</a:t>
            </a:r>
            <a:endParaRPr lang="fr-FR" dirty="0"/>
          </a:p>
        </p:txBody>
      </p:sp>
      <p:sp>
        <p:nvSpPr>
          <p:cNvPr id="7" name="ZoneTexte 6"/>
          <p:cNvSpPr txBox="1"/>
          <p:nvPr/>
        </p:nvSpPr>
        <p:spPr>
          <a:xfrm>
            <a:off x="5328458" y="3882863"/>
            <a:ext cx="1878676" cy="369332"/>
          </a:xfrm>
          <a:prstGeom prst="rect">
            <a:avLst/>
          </a:prstGeom>
          <a:noFill/>
        </p:spPr>
        <p:txBody>
          <a:bodyPr wrap="square" rtlCol="0">
            <a:spAutoFit/>
          </a:bodyPr>
          <a:lstStyle/>
          <a:p>
            <a:r>
              <a:rPr lang="fr-FR" dirty="0" smtClean="0"/>
              <a:t>Novembre 2021</a:t>
            </a:r>
            <a:endParaRPr lang="fr-FR" dirty="0"/>
          </a:p>
        </p:txBody>
      </p:sp>
      <p:pic>
        <p:nvPicPr>
          <p:cNvPr id="8" name="Image 7" descr="Todas las cámaras bridge de Panasonic"/>
          <p:cNvPicPr>
            <a:picLocks noChangeAspect="1"/>
          </p:cNvPicPr>
          <p:nvPr/>
        </p:nvPicPr>
        <p:blipFill>
          <a:blip r:embed="rId5" cstate="print">
            <a:extLst>
              <a:ext uri="{BEBA8EAE-BF5A-486C-A8C5-ECC9F3942E4B}">
                <a14:imgProps xmlns:a14="http://schemas.microsoft.com/office/drawing/2010/main">
                  <a14:imgLayer r:embed="rId6">
                    <a14:imgEffect>
                      <a14:backgroundRemoval t="670" b="96875" l="2500" r="90000"/>
                    </a14:imgEffect>
                  </a14:imgLayer>
                </a14:imgProps>
              </a:ext>
              <a:ext uri="{28A0092B-C50C-407E-A947-70E740481C1C}">
                <a14:useLocalDpi xmlns:a14="http://schemas.microsoft.com/office/drawing/2010/main" val="0"/>
              </a:ext>
            </a:extLst>
          </a:blip>
          <a:stretch>
            <a:fillRect/>
          </a:stretch>
        </p:blipFill>
        <p:spPr>
          <a:xfrm>
            <a:off x="7456985" y="3217026"/>
            <a:ext cx="1029873" cy="768972"/>
          </a:xfrm>
          <a:prstGeom prst="rect">
            <a:avLst/>
          </a:prstGeom>
        </p:spPr>
      </p:pic>
      <p:pic>
        <p:nvPicPr>
          <p:cNvPr id="9" name="Image 8"/>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790605" y="4067529"/>
            <a:ext cx="1354974" cy="1260929"/>
          </a:xfrm>
          <a:prstGeom prst="rect">
            <a:avLst/>
          </a:prstGeom>
        </p:spPr>
      </p:pic>
    </p:spTree>
    <p:extLst>
      <p:ext uri="{BB962C8B-B14F-4D97-AF65-F5344CB8AC3E}">
        <p14:creationId xmlns:p14="http://schemas.microsoft.com/office/powerpoint/2010/main" val="2282430253"/>
      </p:ext>
    </p:extLst>
  </p:cSld>
  <p:clrMapOvr>
    <a:masterClrMapping/>
  </p:clrMapOvr>
  <mc:AlternateContent xmlns:mc="http://schemas.openxmlformats.org/markup-compatibility/2006">
    <mc:Choice xmlns:p14="http://schemas.microsoft.com/office/powerpoint/2010/main" Requires="p14">
      <p:transition spd="slow" p14:dur="2000" advTm="6000"/>
    </mc:Choice>
    <mc:Fallback>
      <p:transition spd="slow" advTm="6000"/>
    </mc:Fallback>
  </mc:AlternateContent>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351</TotalTime>
  <Words>507</Words>
  <Application>Microsoft Office PowerPoint</Application>
  <PresentationFormat>Grand écran</PresentationFormat>
  <Paragraphs>17</Paragraphs>
  <Slides>47</Slides>
  <Notes>0</Notes>
  <HiddenSlides>0</HiddenSlides>
  <MMClips>1</MMClips>
  <ScaleCrop>false</ScaleCrop>
  <HeadingPairs>
    <vt:vector size="6" baseType="variant">
      <vt:variant>
        <vt:lpstr>Polices utilisées</vt:lpstr>
      </vt:variant>
      <vt:variant>
        <vt:i4>7</vt:i4>
      </vt:variant>
      <vt:variant>
        <vt:lpstr>Thème</vt:lpstr>
      </vt:variant>
      <vt:variant>
        <vt:i4>1</vt:i4>
      </vt:variant>
      <vt:variant>
        <vt:lpstr>Titres des diapositives</vt:lpstr>
      </vt:variant>
      <vt:variant>
        <vt:i4>47</vt:i4>
      </vt:variant>
    </vt:vector>
  </HeadingPairs>
  <TitlesOfParts>
    <vt:vector size="55" baseType="lpstr">
      <vt:lpstr>Abilene</vt:lpstr>
      <vt:lpstr>Arial</vt:lpstr>
      <vt:lpstr>Calibri</vt:lpstr>
      <vt:lpstr>Calibri Light</vt:lpstr>
      <vt:lpstr>Hollywood Hills</vt:lpstr>
      <vt:lpstr>Libre Franklin</vt:lpstr>
      <vt:lpstr>Poppins</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PC</dc:creator>
  <cp:lastModifiedBy>Admin</cp:lastModifiedBy>
  <cp:revision>18</cp:revision>
  <dcterms:created xsi:type="dcterms:W3CDTF">2023-12-07T20:01:51Z</dcterms:created>
  <dcterms:modified xsi:type="dcterms:W3CDTF">2025-01-27T10:38:03Z</dcterms:modified>
</cp:coreProperties>
</file>