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1" r:id="rId17"/>
    <p:sldId id="274" r:id="rId18"/>
    <p:sldId id="286" r:id="rId19"/>
    <p:sldId id="273" r:id="rId20"/>
    <p:sldId id="262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856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A26081-0C0A-DE2A-E550-E943039623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9A61C2A-18CA-ED8F-1688-2A1A0D5B2B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51D6BE-7A15-19EB-2282-409492133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8FAD3-FD0A-48E8-9842-3F415167A21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D915C4-854C-8504-0B00-DB8FC7B16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33EB78-D6FC-DA54-6E6E-50D4303CE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5220-D8EC-4EDD-AE26-0492769C24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26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21A5D7-224B-00D3-2486-9EA2EB1B3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940163B-D139-9CEC-A880-14BA5EB4FC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9F8C178-5593-FA7D-2D13-580EC1BDC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8FAD3-FD0A-48E8-9842-3F415167A21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20E674-4F42-F4A7-1934-941EDD805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6FD088-30B9-C9D9-74F2-AF42D0F95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5220-D8EC-4EDD-AE26-0492769C24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28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2C65F2-0AC4-3AA0-CAD7-CC50C37C5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CACF7A2-485C-E309-9840-C5EE0187D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37119C-DA94-4EAB-1EF0-B750795E3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8FAD3-FD0A-48E8-9842-3F415167A21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AFA030-A72A-208E-547F-FFF7E45BC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BEC8CB-5FCC-94D6-2A37-C83876D83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5220-D8EC-4EDD-AE26-0492769C24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78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503AB4-5814-F1EA-E0A3-25E984254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72FBB9A-540C-9F75-BC6B-E4BA2AF6C9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55E4706-CC9C-014B-8085-243538B798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BEA0F40-5CC0-133A-B76E-194274432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8FAD3-FD0A-48E8-9842-3F415167A21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11362FC-3771-90B7-DECA-01780197D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8D8C616-2137-45D6-D0FD-D9083C24A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5220-D8EC-4EDD-AE26-0492769C24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82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DA46FD-E3C3-2347-58A0-1D0306A45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CF13DF9-D964-725A-F0ED-D42F9B5556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13CDB2A-1C64-E706-7103-F7DF8D68BF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6AF2287-98A4-855D-3372-7BE0B84ED3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99FEBEF-5484-6501-BF46-F61795B41B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D8FDEAF-2AB8-2059-7722-2B25C3F74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8FAD3-FD0A-48E8-9842-3F415167A21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D88E2F-0D65-54CC-4890-164F2A1B8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DFB7A4E-07DC-7ADB-F997-9CFBFCC0C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5220-D8EC-4EDD-AE26-0492769C24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73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FDF5A2-3EFB-24DE-E546-58587B081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A6DF646-87C1-F2DB-1037-75AD4A9DA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8FAD3-FD0A-48E8-9842-3F415167A21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AEBCE8C-E48A-72DE-F436-837DAA730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E899F8-C7BE-0ACA-9240-00D6CD28B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5220-D8EC-4EDD-AE26-0492769C24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32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39AE90E-5772-5583-0A3C-493F1DC43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8FAD3-FD0A-48E8-9842-3F415167A21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66FAD09-EB44-E6B1-BC75-3FC035B02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A899C20-51D6-BCB7-68AB-605FA6D73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5220-D8EC-4EDD-AE26-0492769C24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948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BB51E9-0494-2187-D1D2-5DE082FB7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A6B4991-5C22-411A-BE50-78D1AF487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A1B9CD2-E0F9-057F-4D98-672BACDEE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E912153-4036-99A8-D69C-9AF259F1C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8FAD3-FD0A-48E8-9842-3F415167A21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6A8E641-2738-AE84-8355-FAE6152B1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5877485-F6EE-1EC8-B169-CB543CDCA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5220-D8EC-4EDD-AE26-0492769C24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819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3C0E64-01C5-B24A-84F8-B6ECA6722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DB4E1F0-7179-6F8C-DAC6-90868A5D6F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CE1C139-6C15-D500-A869-1E10CD185C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8DB106F-C7C9-5A96-1C77-3849F446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8FAD3-FD0A-48E8-9842-3F415167A21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8B19B5E-56EB-F10A-652A-99D5AE154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DB6952F-CFB4-B0E8-791A-D73B9FE9D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5220-D8EC-4EDD-AE26-0492769C24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32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E616D9-E17A-081F-A1F2-DBA9F51C4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C93912E-41FD-21E2-1C81-41CD92F093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4F7815-7AA3-1A58-68D1-0D6F23A1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8FAD3-FD0A-48E8-9842-3F415167A21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FAC78F-2E69-FA9F-2731-86257166D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B513A6-5034-31EC-2F63-343480704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5220-D8EC-4EDD-AE26-0492769C24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38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42404AC-56A5-5BD1-5AA3-70365E16BE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10160AB-694D-2DD9-17FD-2FE22AFD4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B04FAD-A247-2E3E-538D-FC448699F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8FAD3-FD0A-48E8-9842-3F415167A21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9DA721-E018-01B3-8C1C-EB8203ADF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8FD3AA-F8E6-DCE0-253B-E5FE80C51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5220-D8EC-4EDD-AE26-0492769C24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26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96553D2-954A-F8E0-85E6-437F2F9E5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A0EF7D-F95E-740A-C5B8-992583BBB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95EEF0-F298-BEE6-A05E-A211DD398B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38FAD3-FD0A-48E8-9842-3F415167A21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F9CE0E-C2ED-9652-DB13-A9AD9918A1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21FE37-0A10-E1C4-32A1-883F515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4A5220-D8EC-4EDD-AE26-0492769C24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679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D32B4447-3B71-5357-34EF-B87BEA539D6C}"/>
              </a:ext>
            </a:extLst>
          </p:cNvPr>
          <p:cNvSpPr txBox="1"/>
          <p:nvPr/>
        </p:nvSpPr>
        <p:spPr>
          <a:xfrm>
            <a:off x="3479471" y="93507"/>
            <a:ext cx="9108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De  Concarneau - Finistère</a:t>
            </a:r>
          </a:p>
        </p:txBody>
      </p:sp>
      <p:pic>
        <p:nvPicPr>
          <p:cNvPr id="8" name="Image 7" descr="Une image contenant Photographie aérienne, aérien, Vue plongeante, plein air&#10;&#10;Description générée automatiquement">
            <a:extLst>
              <a:ext uri="{FF2B5EF4-FFF2-40B4-BE49-F238E27FC236}">
                <a16:creationId xmlns:a16="http://schemas.microsoft.com/office/drawing/2014/main" id="{0273132D-CA90-70A8-E376-052FAD5C20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8126" y="555172"/>
            <a:ext cx="7956000" cy="5967000"/>
          </a:xfrm>
          <a:prstGeom prst="rect">
            <a:avLst/>
          </a:prstGeom>
          <a:ln w="57150">
            <a:solidFill>
              <a:srgbClr val="FFFF00"/>
            </a:solidFill>
            <a:prstDash val="sysDash"/>
          </a:ln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281576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ndAc>
          <p:stSnd loop="1">
            <p:snd r:embed="rId2" name="Hymne à la BRETAGNE (Alain BARRIERE).wav"/>
          </p:stSnd>
        </p:sndAc>
      </p:transition>
    </mc:Choice>
    <mc:Fallback xmlns="">
      <p:transition spd="slow" advClick="0" advTm="8000">
        <p:sndAc>
          <p:stSnd loop="1">
            <p:snd r:embed="rId4" name="Hymne à la BRETAGNE (Alain BARRIER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9EE9B3-1D05-EE59-8BA1-722DC7A32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nuage&#10;&#10;Description générée automatiquement">
            <a:extLst>
              <a:ext uri="{FF2B5EF4-FFF2-40B4-BE49-F238E27FC236}">
                <a16:creationId xmlns:a16="http://schemas.microsoft.com/office/drawing/2014/main" id="{8171515B-C0A7-9142-AC09-5ECB01AFC8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884185"/>
            <a:ext cx="11520000" cy="48539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15CD35-906D-CFDC-1672-F535F3F12CA4}"/>
              </a:ext>
            </a:extLst>
          </p:cNvPr>
          <p:cNvSpPr txBox="1"/>
          <p:nvPr/>
        </p:nvSpPr>
        <p:spPr>
          <a:xfrm>
            <a:off x="3111335" y="5507348"/>
            <a:ext cx="8478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« Ville close » vue du Passage-Lanriec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86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E8FBC4-3CBE-8915-5132-E38EDE31D1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ciel, nuage&#10;&#10;Description générée automatiquement">
            <a:extLst>
              <a:ext uri="{FF2B5EF4-FFF2-40B4-BE49-F238E27FC236}">
                <a16:creationId xmlns:a16="http://schemas.microsoft.com/office/drawing/2014/main" id="{EED1F85A-9AD0-0650-F03E-FA78536DD4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00" y="2299655"/>
            <a:ext cx="11700000" cy="205359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491FEEA-DF41-CF69-D748-BD567C9D7822}"/>
              </a:ext>
            </a:extLst>
          </p:cNvPr>
          <p:cNvSpPr txBox="1"/>
          <p:nvPr/>
        </p:nvSpPr>
        <p:spPr>
          <a:xfrm>
            <a:off x="3381499" y="4353246"/>
            <a:ext cx="60979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Concarneau vue du Passage-Lanriec.</a:t>
            </a:r>
          </a:p>
        </p:txBody>
      </p:sp>
    </p:spTree>
    <p:extLst>
      <p:ext uri="{BB962C8B-B14F-4D97-AF65-F5344CB8AC3E}">
        <p14:creationId xmlns:p14="http://schemas.microsoft.com/office/powerpoint/2010/main" val="800142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0DEDA1-AF3B-6D5E-45AD-AABA7B1D4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plante&#10;&#10;Description générée automatiquement">
            <a:extLst>
              <a:ext uri="{FF2B5EF4-FFF2-40B4-BE49-F238E27FC236}">
                <a16:creationId xmlns:a16="http://schemas.microsoft.com/office/drawing/2014/main" id="{60E9DC53-FC95-805B-6120-EE8EAB48EE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7761" y="261257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1F5C60-F2EF-C66E-14AE-01CA066C81C2}"/>
              </a:ext>
            </a:extLst>
          </p:cNvPr>
          <p:cNvSpPr txBox="1"/>
          <p:nvPr/>
        </p:nvSpPr>
        <p:spPr>
          <a:xfrm>
            <a:off x="3669475" y="6135078"/>
            <a:ext cx="8312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L'Anse Saint-Laurent à marée haute.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1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75165D-216C-61A4-1E36-A45FF8758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Description générée automatiquement">
            <a:extLst>
              <a:ext uri="{FF2B5EF4-FFF2-40B4-BE49-F238E27FC236}">
                <a16:creationId xmlns:a16="http://schemas.microsoft.com/office/drawing/2014/main" id="{8366E7AC-81EC-939F-D704-E91849F865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1621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A68D9E-9AE5-DE9D-003F-4887E09292CC}"/>
              </a:ext>
            </a:extLst>
          </p:cNvPr>
          <p:cNvSpPr txBox="1"/>
          <p:nvPr/>
        </p:nvSpPr>
        <p:spPr>
          <a:xfrm>
            <a:off x="2170379" y="6258167"/>
            <a:ext cx="8787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Anse Saint-Laurent au soleil couchant et à marée basse.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66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F91B77-1A7A-3132-3603-CEBF3990E5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lac&#10;&#10;Description générée automatiquement">
            <a:extLst>
              <a:ext uri="{FF2B5EF4-FFF2-40B4-BE49-F238E27FC236}">
                <a16:creationId xmlns:a16="http://schemas.microsoft.com/office/drawing/2014/main" id="{FAABD935-CD67-0912-75E3-664442A2FB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198" y="138168"/>
            <a:ext cx="8185604" cy="612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B3FB28-1850-1936-A2A8-63BA972350BA}"/>
              </a:ext>
            </a:extLst>
          </p:cNvPr>
          <p:cNvSpPr txBox="1"/>
          <p:nvPr/>
        </p:nvSpPr>
        <p:spPr>
          <a:xfrm>
            <a:off x="1412938" y="6258167"/>
            <a:ext cx="10996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Pointe de Stang Bihan vue de la rive gauche de l'Anse Saint-Jean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8093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F7D6EB-E513-3868-4928-B2065D3FA4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embarcation&#10;&#10;Description générée automatiquement">
            <a:extLst>
              <a:ext uri="{FF2B5EF4-FFF2-40B4-BE49-F238E27FC236}">
                <a16:creationId xmlns:a16="http://schemas.microsoft.com/office/drawing/2014/main" id="{38697472-9D31-52A4-1393-73CDC2F25C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713" y="369000"/>
            <a:ext cx="8272004" cy="61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F717B8-9AE1-1546-C3F4-76AFDAEEBF4D}"/>
              </a:ext>
            </a:extLst>
          </p:cNvPr>
          <p:cNvSpPr txBox="1"/>
          <p:nvPr/>
        </p:nvSpPr>
        <p:spPr>
          <a:xfrm>
            <a:off x="8961340" y="3657600"/>
            <a:ext cx="28071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L'Anse de </a:t>
            </a:r>
            <a:r>
              <a:rPr lang="fr-FR" sz="2400" b="1" dirty="0" err="1">
                <a:solidFill>
                  <a:schemeClr val="bg1"/>
                </a:solidFill>
              </a:rPr>
              <a:t>Kersaux</a:t>
            </a:r>
            <a:r>
              <a:rPr lang="fr-FR" sz="2400" b="1" dirty="0">
                <a:solidFill>
                  <a:schemeClr val="bg1"/>
                </a:solidFill>
              </a:rPr>
              <a:t> à marée basse.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2746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947A2F-3AAD-78D6-42A5-E9E90063B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eau&#10;&#10;Description générée automatiquement">
            <a:extLst>
              <a:ext uri="{FF2B5EF4-FFF2-40B4-BE49-F238E27FC236}">
                <a16:creationId xmlns:a16="http://schemas.microsoft.com/office/drawing/2014/main" id="{99F029BD-2B04-4F07-072E-6366CB858A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609" y="3429000"/>
            <a:ext cx="4716000" cy="314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B46BAF9D-C058-AA13-A238-82C376A908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7391" y="246413"/>
            <a:ext cx="4914000" cy="327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4B056C9-7AB7-EFDA-5EB5-63BB0D024C6C}"/>
              </a:ext>
            </a:extLst>
          </p:cNvPr>
          <p:cNvSpPr txBox="1"/>
          <p:nvPr/>
        </p:nvSpPr>
        <p:spPr>
          <a:xfrm>
            <a:off x="1907969" y="2397458"/>
            <a:ext cx="5854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Visiter Concarneau à Suivre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7E3B5E6-CD29-5DC5-505F-640397A84CCE}"/>
              </a:ext>
            </a:extLst>
          </p:cNvPr>
          <p:cNvSpPr txBox="1"/>
          <p:nvPr/>
        </p:nvSpPr>
        <p:spPr>
          <a:xfrm>
            <a:off x="8083049" y="3261293"/>
            <a:ext cx="45997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Tour du Gouverneur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68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85C35C-59CC-9D33-429C-5E340B0133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orloge&#10;&#10;Description générée automatiquement">
            <a:extLst>
              <a:ext uri="{FF2B5EF4-FFF2-40B4-BE49-F238E27FC236}">
                <a16:creationId xmlns:a16="http://schemas.microsoft.com/office/drawing/2014/main" id="{24B5FE7D-EC3D-1E71-00EA-56C7A9FEA1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363" y="481694"/>
            <a:ext cx="4680000" cy="31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1490D1-C03E-D10C-E31C-73C3BDC0C8B4}"/>
              </a:ext>
            </a:extLst>
          </p:cNvPr>
          <p:cNvSpPr txBox="1"/>
          <p:nvPr/>
        </p:nvSpPr>
        <p:spPr>
          <a:xfrm>
            <a:off x="1728355" y="3601694"/>
            <a:ext cx="4807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Tour du Major</a:t>
            </a:r>
          </a:p>
        </p:txBody>
      </p:sp>
      <p:pic>
        <p:nvPicPr>
          <p:cNvPr id="6" name="Image 5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80937590-8614-D66B-8220-51C4D677EB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0637" y="3429000"/>
            <a:ext cx="4392000" cy="292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4B74EBD-5CA8-29A9-A7CA-976963517CA8}"/>
              </a:ext>
            </a:extLst>
          </p:cNvPr>
          <p:cNvSpPr txBox="1"/>
          <p:nvPr/>
        </p:nvSpPr>
        <p:spPr>
          <a:xfrm>
            <a:off x="8783177" y="2598003"/>
            <a:ext cx="41134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Beffroi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59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20BA3E-8875-FCA3-E3A9-97BC5AA094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bâtiment, habits&#10;&#10;Description générée automatiquement">
            <a:extLst>
              <a:ext uri="{FF2B5EF4-FFF2-40B4-BE49-F238E27FC236}">
                <a16:creationId xmlns:a16="http://schemas.microsoft.com/office/drawing/2014/main" id="{0CF311EB-8153-229C-EF0F-0C59BF8441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109" y="3429000"/>
            <a:ext cx="4680000" cy="3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F2E5CD-48C3-DE89-5DE6-488EB5DC06F1}"/>
              </a:ext>
            </a:extLst>
          </p:cNvPr>
          <p:cNvSpPr txBox="1"/>
          <p:nvPr/>
        </p:nvSpPr>
        <p:spPr>
          <a:xfrm>
            <a:off x="1806287" y="1637172"/>
            <a:ext cx="52726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Rue Vauban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4952074-95DA-AD62-69F6-60FAEEC237C8}"/>
              </a:ext>
            </a:extLst>
          </p:cNvPr>
          <p:cNvSpPr txBox="1"/>
          <p:nvPr/>
        </p:nvSpPr>
        <p:spPr>
          <a:xfrm>
            <a:off x="144977" y="2228671"/>
            <a:ext cx="61370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C’est la rue principale qui va de l’entrée de la ville close jusqu’à la place Saint-Guénolé. </a:t>
            </a:r>
          </a:p>
        </p:txBody>
      </p:sp>
      <p:pic>
        <p:nvPicPr>
          <p:cNvPr id="7" name="Image 6" descr="Une image contenant bâtiment, nuage, ciel, fenêtre&#10;&#10;Description générée automatiquement">
            <a:extLst>
              <a:ext uri="{FF2B5EF4-FFF2-40B4-BE49-F238E27FC236}">
                <a16:creationId xmlns:a16="http://schemas.microsoft.com/office/drawing/2014/main" id="{6BD55529-B586-E707-9108-05243AE98B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8931" y="285000"/>
            <a:ext cx="4716000" cy="314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D0AD630-16DD-8E0D-B6DB-F1E30F9233C1}"/>
              </a:ext>
            </a:extLst>
          </p:cNvPr>
          <p:cNvSpPr txBox="1"/>
          <p:nvPr/>
        </p:nvSpPr>
        <p:spPr>
          <a:xfrm>
            <a:off x="8134597" y="3429000"/>
            <a:ext cx="500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Résidence Vauban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37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11A1D9-DE6C-5680-9061-861DC94646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62D99D21-08DE-B6FD-3803-D714BAD90F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362" y="498257"/>
            <a:ext cx="4590000" cy="3060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F46F8E-DB00-3E61-C249-3695080E4D73}"/>
              </a:ext>
            </a:extLst>
          </p:cNvPr>
          <p:cNvSpPr txBox="1"/>
          <p:nvPr/>
        </p:nvSpPr>
        <p:spPr>
          <a:xfrm>
            <a:off x="973777" y="3669475"/>
            <a:ext cx="5882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Place Saint-Guénolé</a:t>
            </a:r>
            <a:endParaRPr lang="fr-FR" sz="2400" b="1" dirty="0"/>
          </a:p>
        </p:txBody>
      </p:sp>
      <p:pic>
        <p:nvPicPr>
          <p:cNvPr id="6" name="Image 5" descr="Une image contenant plein air, ciel, nuage, église&#10;&#10;Description générée automatiquement">
            <a:extLst>
              <a:ext uri="{FF2B5EF4-FFF2-40B4-BE49-F238E27FC236}">
                <a16:creationId xmlns:a16="http://schemas.microsoft.com/office/drawing/2014/main" id="{5B418514-1B2F-854A-5483-DDA71D9154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2638" y="3238994"/>
            <a:ext cx="4680000" cy="312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47A4842-28D1-0D26-2DFA-8155E973A556}"/>
              </a:ext>
            </a:extLst>
          </p:cNvPr>
          <p:cNvSpPr txBox="1"/>
          <p:nvPr/>
        </p:nvSpPr>
        <p:spPr>
          <a:xfrm>
            <a:off x="7730837" y="2648197"/>
            <a:ext cx="5569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Saint-Guénolé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0300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7F03BE-A197-398D-CD5C-4534434FA3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herbe&#10;&#10;Description générée automatiquement">
            <a:extLst>
              <a:ext uri="{FF2B5EF4-FFF2-40B4-BE49-F238E27FC236}">
                <a16:creationId xmlns:a16="http://schemas.microsoft.com/office/drawing/2014/main" id="{EFF45B41-97B2-36F1-2EDA-B4B5FBFE50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742" y="3310247"/>
            <a:ext cx="4608000" cy="3072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3FCE8E-F99D-F841-21E2-C4ADC295C7CF}"/>
              </a:ext>
            </a:extLst>
          </p:cNvPr>
          <p:cNvSpPr txBox="1"/>
          <p:nvPr/>
        </p:nvSpPr>
        <p:spPr>
          <a:xfrm>
            <a:off x="1983179" y="2624447"/>
            <a:ext cx="5070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Poudrière</a:t>
            </a:r>
            <a:endParaRPr lang="fr-FR" sz="2400" b="1" dirty="0"/>
          </a:p>
        </p:txBody>
      </p:sp>
      <p:pic>
        <p:nvPicPr>
          <p:cNvPr id="6" name="Image 5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D1C243C4-C400-1F5F-ADE4-A93E695ADF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8258" y="570881"/>
            <a:ext cx="4590000" cy="3060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124400-2E8D-C623-633E-9108E9B46CEC}"/>
              </a:ext>
            </a:extLst>
          </p:cNvPr>
          <p:cNvSpPr txBox="1"/>
          <p:nvPr/>
        </p:nvSpPr>
        <p:spPr>
          <a:xfrm>
            <a:off x="6329546" y="3902518"/>
            <a:ext cx="6246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Remparts de la ville close de Concarneau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1899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E5558C-CE3E-FB76-74F9-7EA5D24EA1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5882E312-DDE5-F9E3-321F-67F350CDCE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361" y="703130"/>
            <a:ext cx="4356000" cy="290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5887BE-939F-125F-7C81-6F71A0C71D89}"/>
              </a:ext>
            </a:extLst>
          </p:cNvPr>
          <p:cNvSpPr txBox="1"/>
          <p:nvPr/>
        </p:nvSpPr>
        <p:spPr>
          <a:xfrm>
            <a:off x="1417122" y="3924433"/>
            <a:ext cx="4678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de l’hôpital</a:t>
            </a:r>
          </a:p>
        </p:txBody>
      </p:sp>
      <p:pic>
        <p:nvPicPr>
          <p:cNvPr id="6" name="Image 5" descr="Une image contenant plein air, transport, ciel, embarcation&#10;&#10;Description générée automatiquement">
            <a:extLst>
              <a:ext uri="{FF2B5EF4-FFF2-40B4-BE49-F238E27FC236}">
                <a16:creationId xmlns:a16="http://schemas.microsoft.com/office/drawing/2014/main" id="{A1518B00-02C3-4506-10AD-C10460F058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9641" y="3034902"/>
            <a:ext cx="4608000" cy="307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FA100B1-559B-38A6-0B83-7CA143978E52}"/>
              </a:ext>
            </a:extLst>
          </p:cNvPr>
          <p:cNvSpPr txBox="1"/>
          <p:nvPr/>
        </p:nvSpPr>
        <p:spPr>
          <a:xfrm>
            <a:off x="7018318" y="2403997"/>
            <a:ext cx="5510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de la pêche de Concarneau</a:t>
            </a:r>
          </a:p>
        </p:txBody>
      </p:sp>
    </p:spTree>
    <p:extLst>
      <p:ext uri="{BB962C8B-B14F-4D97-AF65-F5344CB8AC3E}">
        <p14:creationId xmlns:p14="http://schemas.microsoft.com/office/powerpoint/2010/main" val="54373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AB717C-E643-1593-4B3A-908697CCA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0A7B02D1-E6B7-3272-FF41-ED5AC7C688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110" y="3515096"/>
            <a:ext cx="4572000" cy="304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846EE1-DACE-F7B3-BD53-E849689FB24B}"/>
              </a:ext>
            </a:extLst>
          </p:cNvPr>
          <p:cNvSpPr txBox="1"/>
          <p:nvPr/>
        </p:nvSpPr>
        <p:spPr>
          <a:xfrm>
            <a:off x="1581892" y="2967335"/>
            <a:ext cx="49139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Concarneau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639B8EB8-7DCA-CE21-C802-91DDE78AD3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5799" y="285008"/>
            <a:ext cx="4500000" cy="30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BF93A59-EFE3-47C5-0CEA-63C9C739A204}"/>
              </a:ext>
            </a:extLst>
          </p:cNvPr>
          <p:cNvSpPr txBox="1"/>
          <p:nvPr/>
        </p:nvSpPr>
        <p:spPr>
          <a:xfrm>
            <a:off x="8775865" y="3342160"/>
            <a:ext cx="5225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Concarneau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09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65FF11-71FF-2382-0DF5-1FD3E5EE7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9A6CED36-CB1A-FE30-89EC-F50F6F3504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758" y="208488"/>
            <a:ext cx="7668000" cy="3029362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ciel, lac&#10;&#10;Description générée automatiquement">
            <a:extLst>
              <a:ext uri="{FF2B5EF4-FFF2-40B4-BE49-F238E27FC236}">
                <a16:creationId xmlns:a16="http://schemas.microsoft.com/office/drawing/2014/main" id="{B4A6A6F8-4268-CA87-3A07-83B73D89FB7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8758" y="3620150"/>
            <a:ext cx="7596000" cy="3000918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0DCA92D-10F9-056B-77A1-FA04566E0914}"/>
              </a:ext>
            </a:extLst>
          </p:cNvPr>
          <p:cNvSpPr txBox="1"/>
          <p:nvPr/>
        </p:nvSpPr>
        <p:spPr>
          <a:xfrm>
            <a:off x="8142514" y="1163782"/>
            <a:ext cx="3835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Ville Close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138F4C5-29EB-E2F5-87C1-7036A51624CC}"/>
              </a:ext>
            </a:extLst>
          </p:cNvPr>
          <p:cNvSpPr txBox="1"/>
          <p:nvPr/>
        </p:nvSpPr>
        <p:spPr>
          <a:xfrm>
            <a:off x="1316430" y="4658944"/>
            <a:ext cx="2826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Bac De Passage</a:t>
            </a:r>
          </a:p>
        </p:txBody>
      </p:sp>
    </p:spTree>
    <p:extLst>
      <p:ext uri="{BB962C8B-B14F-4D97-AF65-F5344CB8AC3E}">
        <p14:creationId xmlns:p14="http://schemas.microsoft.com/office/powerpoint/2010/main" val="256645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EF7E7A-25B6-1DAF-4FA2-1777FFEDD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cène, vélo&#10;&#10;Description générée automatiquement">
            <a:extLst>
              <a:ext uri="{FF2B5EF4-FFF2-40B4-BE49-F238E27FC236}">
                <a16:creationId xmlns:a16="http://schemas.microsoft.com/office/drawing/2014/main" id="{9B4D16B3-6ECF-DAF5-D954-78EF013A9A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887" y="354341"/>
            <a:ext cx="7452000" cy="294403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D217B0-8137-063D-7E1C-2A5C4FC30142}"/>
              </a:ext>
            </a:extLst>
          </p:cNvPr>
          <p:cNvSpPr txBox="1"/>
          <p:nvPr/>
        </p:nvSpPr>
        <p:spPr>
          <a:xfrm>
            <a:off x="8167746" y="911431"/>
            <a:ext cx="7101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Rue Commerçante </a:t>
            </a:r>
          </a:p>
        </p:txBody>
      </p:sp>
      <p:pic>
        <p:nvPicPr>
          <p:cNvPr id="6" name="Image 5" descr="Une image contenant plein air, ciel, bâtiment, pierre&#10;&#10;Description générée automatiquement">
            <a:extLst>
              <a:ext uri="{FF2B5EF4-FFF2-40B4-BE49-F238E27FC236}">
                <a16:creationId xmlns:a16="http://schemas.microsoft.com/office/drawing/2014/main" id="{CE46E9F3-07E3-47F0-ED59-EFA004AA84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4468" y="3559630"/>
            <a:ext cx="7524000" cy="2972474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50151FC-A2CF-A39F-122E-5A2E7266E0F9}"/>
              </a:ext>
            </a:extLst>
          </p:cNvPr>
          <p:cNvSpPr txBox="1"/>
          <p:nvPr/>
        </p:nvSpPr>
        <p:spPr>
          <a:xfrm>
            <a:off x="803188" y="4695567"/>
            <a:ext cx="36081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Balade Sur Les Fortifications  De La Ville Rose</a:t>
            </a:r>
          </a:p>
        </p:txBody>
      </p:sp>
    </p:spTree>
    <p:extLst>
      <p:ext uri="{BB962C8B-B14F-4D97-AF65-F5344CB8AC3E}">
        <p14:creationId xmlns:p14="http://schemas.microsoft.com/office/powerpoint/2010/main" val="302761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A09630-BE66-4112-8C83-F631246859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personnes, sol&#10;&#10;Description générée automatiquement">
            <a:extLst>
              <a:ext uri="{FF2B5EF4-FFF2-40B4-BE49-F238E27FC236}">
                <a16:creationId xmlns:a16="http://schemas.microsoft.com/office/drawing/2014/main" id="{D40076A2-0E6A-9040-1FF6-10E0BA6582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6862" y="285008"/>
            <a:ext cx="9098276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9C068A-D5C2-27FA-EBDF-0DC7B9455850}"/>
              </a:ext>
            </a:extLst>
          </p:cNvPr>
          <p:cNvSpPr txBox="1"/>
          <p:nvPr/>
        </p:nvSpPr>
        <p:spPr>
          <a:xfrm>
            <a:off x="356260" y="5870756"/>
            <a:ext cx="116971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Alfred Guillou : Les sardinières de Concarneau (1896, musée des beaux-arts de Quimper).</a:t>
            </a:r>
          </a:p>
        </p:txBody>
      </p:sp>
    </p:spTree>
    <p:extLst>
      <p:ext uri="{BB962C8B-B14F-4D97-AF65-F5344CB8AC3E}">
        <p14:creationId xmlns:p14="http://schemas.microsoft.com/office/powerpoint/2010/main" val="186875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C40B9A6A-73A5-6FCB-4429-96F9F0A76522}"/>
              </a:ext>
            </a:extLst>
          </p:cNvPr>
          <p:cNvSpPr txBox="1"/>
          <p:nvPr/>
        </p:nvSpPr>
        <p:spPr>
          <a:xfrm>
            <a:off x="4206670" y="461665"/>
            <a:ext cx="3990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plage des Sables Blancs</a:t>
            </a:r>
          </a:p>
        </p:txBody>
      </p:sp>
      <p:pic>
        <p:nvPicPr>
          <p:cNvPr id="8" name="Image 7" descr="Une image contenant plein air, ciel, nature, rive&#10;&#10;Description générée automatiquement">
            <a:extLst>
              <a:ext uri="{FF2B5EF4-FFF2-40B4-BE49-F238E27FC236}">
                <a16:creationId xmlns:a16="http://schemas.microsoft.com/office/drawing/2014/main" id="{57D704E3-3B5F-987A-7DC4-5FC03DCBF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6945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88AD85-2312-9EAF-6EE5-725866B0F3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rive, arbre, ciel&#10;&#10;Description générée automatiquement">
            <a:extLst>
              <a:ext uri="{FF2B5EF4-FFF2-40B4-BE49-F238E27FC236}">
                <a16:creationId xmlns:a16="http://schemas.microsoft.com/office/drawing/2014/main" id="{9B4D19C3-71AD-A299-E320-DE70DED32C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716" y="357000"/>
            <a:ext cx="4608000" cy="30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 10" descr="Une image contenant plein air, ciel, nuage, rive&#10;&#10;Description générée automatiquement">
            <a:extLst>
              <a:ext uri="{FF2B5EF4-FFF2-40B4-BE49-F238E27FC236}">
                <a16:creationId xmlns:a16="http://schemas.microsoft.com/office/drawing/2014/main" id="{CAADC27A-F9EB-660F-3D13-BAF26D00DD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7833" y="3179045"/>
            <a:ext cx="4471451" cy="33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74D8D9D5-6463-E497-A68D-814DEE546D63}"/>
              </a:ext>
            </a:extLst>
          </p:cNvPr>
          <p:cNvSpPr txBox="1"/>
          <p:nvPr/>
        </p:nvSpPr>
        <p:spPr>
          <a:xfrm>
            <a:off x="5774724" y="2052901"/>
            <a:ext cx="5553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plage des sables blancs.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21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F52BEB-F160-99B7-9557-508DBA383F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rive&#10;&#10;Description générée automatiquement">
            <a:extLst>
              <a:ext uri="{FF2B5EF4-FFF2-40B4-BE49-F238E27FC236}">
                <a16:creationId xmlns:a16="http://schemas.microsoft.com/office/drawing/2014/main" id="{55B4631C-4DCF-4B51-1035-3B2FBA54E6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4000" y="415637"/>
            <a:ext cx="7524000" cy="5643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EB6620-F6D0-4B6A-19C9-CF34564D3790}"/>
              </a:ext>
            </a:extLst>
          </p:cNvPr>
          <p:cNvSpPr txBox="1"/>
          <p:nvPr/>
        </p:nvSpPr>
        <p:spPr>
          <a:xfrm>
            <a:off x="4032000" y="6196484"/>
            <a:ext cx="816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plage des Sables Blancs.</a:t>
            </a:r>
          </a:p>
        </p:txBody>
      </p:sp>
    </p:spTree>
    <p:extLst>
      <p:ext uri="{BB962C8B-B14F-4D97-AF65-F5344CB8AC3E}">
        <p14:creationId xmlns:p14="http://schemas.microsoft.com/office/powerpoint/2010/main" val="35499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83B11-384E-4F54-91A8-51FC48BF14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bateau, véhicule&#10;&#10;Description générée automatiquement">
            <a:extLst>
              <a:ext uri="{FF2B5EF4-FFF2-40B4-BE49-F238E27FC236}">
                <a16:creationId xmlns:a16="http://schemas.microsoft.com/office/drawing/2014/main" id="{FD4D9168-D401-7822-074F-5FD21D36E1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727" y="369000"/>
            <a:ext cx="8596545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19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AAA63-9772-938F-C1F4-4ECCB203F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mbarcation, transport, peinture, plein air&#10;&#10;Description générée automatiquement">
            <a:extLst>
              <a:ext uri="{FF2B5EF4-FFF2-40B4-BE49-F238E27FC236}">
                <a16:creationId xmlns:a16="http://schemas.microsoft.com/office/drawing/2014/main" id="{F9561239-71D0-D225-6C4F-1C6B39A810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7347" y="189000"/>
            <a:ext cx="5077377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1F191C-3C98-D493-A4C9-FCFB09730B72}"/>
              </a:ext>
            </a:extLst>
          </p:cNvPr>
          <p:cNvSpPr txBox="1"/>
          <p:nvPr/>
        </p:nvSpPr>
        <p:spPr>
          <a:xfrm>
            <a:off x="225630" y="3016332"/>
            <a:ext cx="30638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Alfred Guillou : Arrivée du pardon de sainte Anne de Fouesnant à Concarneau (1887).</a:t>
            </a:r>
          </a:p>
        </p:txBody>
      </p:sp>
    </p:spTree>
    <p:extLst>
      <p:ext uri="{BB962C8B-B14F-4D97-AF65-F5344CB8AC3E}">
        <p14:creationId xmlns:p14="http://schemas.microsoft.com/office/powerpoint/2010/main" val="422072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474184-1175-5023-37C6-E6C19A1BA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peinture&#10;&#10;Description générée automatiquement">
            <a:extLst>
              <a:ext uri="{FF2B5EF4-FFF2-40B4-BE49-F238E27FC236}">
                <a16:creationId xmlns:a16="http://schemas.microsoft.com/office/drawing/2014/main" id="{9BA71D1E-AD03-0785-4885-42EFA9177D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771" y="369000"/>
            <a:ext cx="8891699" cy="612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C15459-4ADF-9F08-9079-64222412FC1B}"/>
              </a:ext>
            </a:extLst>
          </p:cNvPr>
          <p:cNvSpPr txBox="1"/>
          <p:nvPr/>
        </p:nvSpPr>
        <p:spPr>
          <a:xfrm>
            <a:off x="8811491" y="5128944"/>
            <a:ext cx="30717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Alfred Guillou : Le port de Concarneau (v. 1890).</a:t>
            </a:r>
          </a:p>
        </p:txBody>
      </p:sp>
    </p:spTree>
    <p:extLst>
      <p:ext uri="{BB962C8B-B14F-4D97-AF65-F5344CB8AC3E}">
        <p14:creationId xmlns:p14="http://schemas.microsoft.com/office/powerpoint/2010/main" val="269087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B409EA-2358-1AEA-7B91-713C911D53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ature&#10;&#10;Description générée automatiquement">
            <a:extLst>
              <a:ext uri="{FF2B5EF4-FFF2-40B4-BE49-F238E27FC236}">
                <a16:creationId xmlns:a16="http://schemas.microsoft.com/office/drawing/2014/main" id="{8B60BB9B-4594-68D2-47F2-1578CED0E7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701" y="266126"/>
            <a:ext cx="1145259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2890CD-47A8-AF39-94F7-8709ADCA85E0}"/>
              </a:ext>
            </a:extLst>
          </p:cNvPr>
          <p:cNvSpPr txBox="1"/>
          <p:nvPr/>
        </p:nvSpPr>
        <p:spPr>
          <a:xfrm>
            <a:off x="4293342" y="6014189"/>
            <a:ext cx="7528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Concarneau vu de la mer</a:t>
            </a:r>
          </a:p>
        </p:txBody>
      </p:sp>
    </p:spTree>
    <p:extLst>
      <p:ext uri="{BB962C8B-B14F-4D97-AF65-F5344CB8AC3E}">
        <p14:creationId xmlns:p14="http://schemas.microsoft.com/office/powerpoint/2010/main" val="148981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089890-09F3-1FE7-AB2F-C93CB2B345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cène&#10;&#10;Description générée automatiquement">
            <a:extLst>
              <a:ext uri="{FF2B5EF4-FFF2-40B4-BE49-F238E27FC236}">
                <a16:creationId xmlns:a16="http://schemas.microsoft.com/office/drawing/2014/main" id="{4171DA33-E626-4F00-89AD-745710CA85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8" y="3429000"/>
            <a:ext cx="4080000" cy="306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62ECD2-EC8C-9BA6-5511-1403618107E7}"/>
              </a:ext>
            </a:extLst>
          </p:cNvPr>
          <p:cNvSpPr txBox="1"/>
          <p:nvPr/>
        </p:nvSpPr>
        <p:spPr>
          <a:xfrm>
            <a:off x="475013" y="2861953"/>
            <a:ext cx="3800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Marché à Concarneau</a:t>
            </a:r>
          </a:p>
        </p:txBody>
      </p:sp>
      <p:pic>
        <p:nvPicPr>
          <p:cNvPr id="6" name="Image 5" descr="Une image contenant scène, plein air, bâtiment, ciel&#10;&#10;Description générée automatiquement">
            <a:extLst>
              <a:ext uri="{FF2B5EF4-FFF2-40B4-BE49-F238E27FC236}">
                <a16:creationId xmlns:a16="http://schemas.microsoft.com/office/drawing/2014/main" id="{163C53E6-8A7C-320A-836B-F457B9AC4A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1597" y="316791"/>
            <a:ext cx="4464000" cy="297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8488B54-69A8-1969-DD4C-CF00EF386330}"/>
              </a:ext>
            </a:extLst>
          </p:cNvPr>
          <p:cNvSpPr txBox="1"/>
          <p:nvPr/>
        </p:nvSpPr>
        <p:spPr>
          <a:xfrm>
            <a:off x="713843" y="362543"/>
            <a:ext cx="61276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Concarneau [kɔ̃.kaʁ.no] (en breton Konk-Kerne) est une commune du département du Finistère dans la région Bretagne en France.</a:t>
            </a:r>
          </a:p>
        </p:txBody>
      </p:sp>
    </p:spTree>
    <p:extLst>
      <p:ext uri="{BB962C8B-B14F-4D97-AF65-F5344CB8AC3E}">
        <p14:creationId xmlns:p14="http://schemas.microsoft.com/office/powerpoint/2010/main" val="316344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4184FB-60EA-7C84-C828-14701DE73C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plat, Snack, Cuisine&#10;&#10;Description générée automatiquement">
            <a:extLst>
              <a:ext uri="{FF2B5EF4-FFF2-40B4-BE49-F238E27FC236}">
                <a16:creationId xmlns:a16="http://schemas.microsoft.com/office/drawing/2014/main" id="{4BB236C2-B749-CF7C-7BF2-A9588F6634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 4" descr="Une image contenant magasin, intérieur, meubles, Magasin&#10;&#10;Description générée automatiquement">
            <a:extLst>
              <a:ext uri="{FF2B5EF4-FFF2-40B4-BE49-F238E27FC236}">
                <a16:creationId xmlns:a16="http://schemas.microsoft.com/office/drawing/2014/main" id="{F23F8A92-D091-63CE-E498-D1D353584F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369000"/>
            <a:ext cx="1088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C085B3D-9DDC-7382-34A2-1B4E1F0B78FD}"/>
              </a:ext>
            </a:extLst>
          </p:cNvPr>
          <p:cNvSpPr txBox="1"/>
          <p:nvPr/>
        </p:nvSpPr>
        <p:spPr>
          <a:xfrm>
            <a:off x="2325052" y="6119065"/>
            <a:ext cx="8785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Intérieur D’Un Magasin De Concarneau ( Produit Breton )</a:t>
            </a:r>
          </a:p>
        </p:txBody>
      </p:sp>
    </p:spTree>
    <p:extLst>
      <p:ext uri="{BB962C8B-B14F-4D97-AF65-F5344CB8AC3E}">
        <p14:creationId xmlns:p14="http://schemas.microsoft.com/office/powerpoint/2010/main" val="91932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F7C187-28BC-F046-CCC3-DF25A4242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able, meubles, ciel&#10;&#10;Description générée automatiquement">
            <a:extLst>
              <a:ext uri="{FF2B5EF4-FFF2-40B4-BE49-F238E27FC236}">
                <a16:creationId xmlns:a16="http://schemas.microsoft.com/office/drawing/2014/main" id="{2E0CB932-422F-8D14-C170-B2716C5E5C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273689"/>
            <a:ext cx="10880000" cy="612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7907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74961C-4F43-9C50-A885-36CB17CA1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cène, marché&#10;&#10;Description générée automatiquement">
            <a:extLst>
              <a:ext uri="{FF2B5EF4-FFF2-40B4-BE49-F238E27FC236}">
                <a16:creationId xmlns:a16="http://schemas.microsoft.com/office/drawing/2014/main" id="{3901A102-F696-2371-C0CE-0686D68DF0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470" y="285008"/>
            <a:ext cx="4032000" cy="302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roduits de boulangerie, Snack, pâtisserie, boulangerie&#10;&#10;Description générée automatiquement">
            <a:extLst>
              <a:ext uri="{FF2B5EF4-FFF2-40B4-BE49-F238E27FC236}">
                <a16:creationId xmlns:a16="http://schemas.microsoft.com/office/drawing/2014/main" id="{12366743-C47D-2394-6B70-419FED2CDB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4857" y="177008"/>
            <a:ext cx="4287148" cy="313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 10" descr="Une image contenant texte, produits de boulangerie, nourriture, Snack&#10;&#10;Description générée automatiquement">
            <a:extLst>
              <a:ext uri="{FF2B5EF4-FFF2-40B4-BE49-F238E27FC236}">
                <a16:creationId xmlns:a16="http://schemas.microsoft.com/office/drawing/2014/main" id="{90B32CEE-A901-3EA2-5C23-18F8C5F42BC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0455" y="3656992"/>
            <a:ext cx="5184000" cy="291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143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356F17-77FF-6F7D-E110-B6392E09D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roduits de boulangerie, Snack, dessert&#10;&#10;Description générée automatiquement">
            <a:extLst>
              <a:ext uri="{FF2B5EF4-FFF2-40B4-BE49-F238E27FC236}">
                <a16:creationId xmlns:a16="http://schemas.microsoft.com/office/drawing/2014/main" id="{88D9E355-4889-2FDE-7022-861FF6A543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496" y="1112192"/>
            <a:ext cx="6967733" cy="52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08BFD7-9C0C-9FBF-5416-98CD620C6102}"/>
              </a:ext>
            </a:extLst>
          </p:cNvPr>
          <p:cNvSpPr txBox="1"/>
          <p:nvPr/>
        </p:nvSpPr>
        <p:spPr>
          <a:xfrm>
            <a:off x="465496" y="340898"/>
            <a:ext cx="79303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D399FEF-427B-8018-CD37-04750E3D7557}"/>
              </a:ext>
            </a:extLst>
          </p:cNvPr>
          <p:cNvSpPr txBox="1"/>
          <p:nvPr/>
        </p:nvSpPr>
        <p:spPr>
          <a:xfrm>
            <a:off x="7873340" y="1301868"/>
            <a:ext cx="41088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La Ville Close De Concarneau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F4509C2-F6C7-06F5-AEF3-814DC218938C}"/>
              </a:ext>
            </a:extLst>
          </p:cNvPr>
          <p:cNvSpPr txBox="1"/>
          <p:nvPr/>
        </p:nvSpPr>
        <p:spPr>
          <a:xfrm>
            <a:off x="7950529" y="3063058"/>
            <a:ext cx="39544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225254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257</Words>
  <Application>Microsoft Office PowerPoint</Application>
  <PresentationFormat>Grand écran</PresentationFormat>
  <Paragraphs>45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2025-02-02T05:25:47Z</dcterms:created>
  <dcterms:modified xsi:type="dcterms:W3CDTF">2025-02-02T08:28:09Z</dcterms:modified>
</cp:coreProperties>
</file>