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5" r:id="rId20"/>
    <p:sldId id="273" r:id="rId21"/>
    <p:sldId id="276" r:id="rId22"/>
    <p:sldId id="277" r:id="rId23"/>
    <p:sldId id="279" r:id="rId24"/>
    <p:sldId id="280" r:id="rId25"/>
    <p:sldId id="278" r:id="rId26"/>
    <p:sldId id="281" r:id="rId27"/>
    <p:sldId id="282" r:id="rId28"/>
    <p:sldId id="283" r:id="rId29"/>
    <p:sldId id="284" r:id="rId30"/>
    <p:sldId id="287" r:id="rId31"/>
    <p:sldId id="285" r:id="rId32"/>
    <p:sldId id="286" r:id="rId33"/>
    <p:sldId id="288" r:id="rId3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3" autoAdjust="0"/>
    <p:restoredTop sz="94660"/>
  </p:normalViewPr>
  <p:slideViewPr>
    <p:cSldViewPr snapToGrid="0">
      <p:cViewPr varScale="1">
        <p:scale>
          <a:sx n="81" d="100"/>
          <a:sy n="81" d="100"/>
        </p:scale>
        <p:origin x="690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59C29C-BC3D-9EFB-8AD4-D33EF63014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A55632C-34B7-43E6-F43C-3917DAA3C4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502AD36-2A77-85C2-0807-86CE9B94C7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CAB29-DCD5-47F1-B1D1-2177E4BED72B}" type="datetimeFigureOut">
              <a:rPr lang="fr-FR" smtClean="0"/>
              <a:t>30/01/2025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781921C-CA7A-EF66-FF53-078808BCFC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801160-BC6A-0758-308C-241BA272FD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E7822-3913-4318-AF44-140E2E29EE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2531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198C76-5916-65D1-ABAB-F970B51F85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8B15B5A-3111-6B53-16CF-542F73309A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0847F65-DD47-2A55-2384-B5CF77D20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CAB29-DCD5-47F1-B1D1-2177E4BED72B}" type="datetimeFigureOut">
              <a:rPr lang="fr-FR" smtClean="0"/>
              <a:t>30/01/2025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3CFE279-E4E0-79EF-9D14-2C435A48BC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80DBDD2-8FD0-E27C-7558-6EBD1D26DE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E7822-3913-4318-AF44-140E2E29EE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50740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81C78E-1CDE-1C46-90D9-9AD7161F64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86AFF29-E93D-E949-BD28-71DC4E1353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309B682-890B-74C9-359E-7877D90FB4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CAB29-DCD5-47F1-B1D1-2177E4BED72B}" type="datetimeFigureOut">
              <a:rPr lang="fr-FR" smtClean="0"/>
              <a:t>30/01/2025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38CC7-5515-626A-479A-7851247AF8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7421281-BD10-DD63-3134-83645A4653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E7822-3913-4318-AF44-140E2E29EE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53907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2C6B47-220D-DE9D-FAA6-99FA11AD8D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95DC45B-33F7-7EDB-7722-8DAABE6583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4BC859E-D527-D472-B230-3E8B6D7725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BDDBC6E-E6CF-F7BB-29C6-0721C183F6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CAB29-DCD5-47F1-B1D1-2177E4BED72B}" type="datetimeFigureOut">
              <a:rPr lang="fr-FR" smtClean="0"/>
              <a:t>30/01/2025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90532DE-C818-0F98-40E2-6E94D6306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D72E566-1F25-1669-BCE7-653F10B11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E7822-3913-4318-AF44-140E2E29EE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7142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2D6890-AFC3-C520-AE8D-EE10442585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66F9FFA-4DC9-19DB-BB3F-DE9EA50C97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942219E-AD2D-ADC4-B4B6-8EECA6D807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1C9F6EC-022E-88C3-240F-52E4696471E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6C3EB97-3860-654C-DC41-C8B2C53860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9C32252-6F8D-3584-198B-AB3A4EEC71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CAB29-DCD5-47F1-B1D1-2177E4BED72B}" type="datetimeFigureOut">
              <a:rPr lang="fr-FR" smtClean="0"/>
              <a:t>30/01/2025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B26DC7B-B30D-B348-9A80-8F9122CD0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2B6C40A-6FAF-7040-A224-14D5606DA3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E7822-3913-4318-AF44-140E2E29EE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4895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EA2E2A-0E9E-3E51-E472-E513B85CF4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2DCB4F1-E544-8CF5-0C1E-3E778B69A8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CAB29-DCD5-47F1-B1D1-2177E4BED72B}" type="datetimeFigureOut">
              <a:rPr lang="fr-FR" smtClean="0"/>
              <a:t>30/01/2025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52019D2-BA1A-1A87-B9E6-6C29144873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A749FF9-E66F-EED9-57B0-31830C6FA5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E7822-3913-4318-AF44-140E2E29EE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53447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52FE336-7F29-1163-28D4-3F4A9C1A46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CAB29-DCD5-47F1-B1D1-2177E4BED72B}" type="datetimeFigureOut">
              <a:rPr lang="fr-FR" smtClean="0"/>
              <a:t>30/01/2025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5569009-663F-E85F-6884-EAB9408992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92177D6-CC40-8F92-7A45-11A73B3DA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E7822-3913-4318-AF44-140E2E29EE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718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D6C1E2-41B6-2979-002E-C78E418BF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E19ECDF-1910-C306-BA5C-0D4AB17F05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DE03E34-6FE4-15BD-7EA0-AD2C701D70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D279D0F-A25A-28A6-EBCE-4FE8247D7D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CAB29-DCD5-47F1-B1D1-2177E4BED72B}" type="datetimeFigureOut">
              <a:rPr lang="fr-FR" smtClean="0"/>
              <a:t>30/01/2025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A92F56D-39C9-7A62-9AEA-B049CA44B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E8B3670-3456-A8B3-DF46-F34B5CFC7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E7822-3913-4318-AF44-140E2E29EE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0704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78421D-8771-341A-1E25-1E61BC3773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FF2FD52-40A1-AD00-12C6-F1DDA67127E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F57EE76-8B02-153F-268B-478C04BD73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4582A77-29DA-780E-D2F8-9F2F73B33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CAB29-DCD5-47F1-B1D1-2177E4BED72B}" type="datetimeFigureOut">
              <a:rPr lang="fr-FR" smtClean="0"/>
              <a:t>30/01/2025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D338E88-C056-DF05-AB6A-03051658A3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CC4B9F2-C49D-10DF-36E4-8022ABEA2D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E7822-3913-4318-AF44-140E2E29EE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0560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76B7AD-817B-D0C5-DBEB-4BF26CBCCF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394430E-33D5-CAAA-2986-8983246D22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521532B-6C52-C7EB-56B7-A01EDAB7D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CAB29-DCD5-47F1-B1D1-2177E4BED72B}" type="datetimeFigureOut">
              <a:rPr lang="fr-FR" smtClean="0"/>
              <a:t>30/01/2025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6FF7E8-F5B3-420F-5BB6-8D78F60EA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2C8526A-4DE9-3748-D8CB-91ABA626A7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E7822-3913-4318-AF44-140E2E29EE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7855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2AE99F0-F54C-179A-D5CE-D001DB680FD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C9BE9F3-6137-AA10-C291-AD8385E836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4C918C6-43EF-FF93-D5EB-01A1F1B947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CAB29-DCD5-47F1-B1D1-2177E4BED72B}" type="datetimeFigureOut">
              <a:rPr lang="fr-FR" smtClean="0"/>
              <a:t>30/01/2025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39641FF-B88B-62C3-0F2E-08D30B102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7F35F8B-45DA-1A09-EFD4-6121364F8F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EE7822-3913-4318-AF44-140E2E29EE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661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3F28C42-1BCE-4B64-C772-59100A0381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9470A1C-B058-5C50-7C0D-C57E1AFF46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801CC4D-841A-FBEB-6CE7-E149E96CBCF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E5CAB29-DCD5-47F1-B1D1-2177E4BED72B}" type="datetimeFigureOut">
              <a:rPr lang="fr-FR" smtClean="0"/>
              <a:t>30/01/2025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9D89F21-21E7-AF17-DA70-9453DCC7AD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2C0D20C-E3EB-22ED-6EEA-F84FABC45C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7EE7822-3913-4318-AF44-140E2E29EE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4593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lieu de culte, bâtiment&#10;&#10;Description générée automatiquement">
            <a:extLst>
              <a:ext uri="{FF2B5EF4-FFF2-40B4-BE49-F238E27FC236}">
                <a16:creationId xmlns:a16="http://schemas.microsoft.com/office/drawing/2014/main" id="{12C0D76D-C790-D3BC-A8EA-CBDAC19EFE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0360" y="691303"/>
            <a:ext cx="6626801" cy="5688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8E8C77-B008-1EA9-B2D4-D5801198BA84}"/>
              </a:ext>
            </a:extLst>
          </p:cNvPr>
          <p:cNvSpPr txBox="1"/>
          <p:nvPr/>
        </p:nvSpPr>
        <p:spPr>
          <a:xfrm>
            <a:off x="9524010" y="3158836"/>
            <a:ext cx="266799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L'église paroissiale de Plouhinec (Morbihan)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2A21477-5539-C6AA-800A-16C642A50DA7}"/>
              </a:ext>
            </a:extLst>
          </p:cNvPr>
          <p:cNvSpPr txBox="1"/>
          <p:nvPr/>
        </p:nvSpPr>
        <p:spPr>
          <a:xfrm>
            <a:off x="2920465" y="39310"/>
            <a:ext cx="72236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Port Du Vieux Passage à Plouhinec</a:t>
            </a:r>
          </a:p>
        </p:txBody>
      </p:sp>
    </p:spTree>
    <p:extLst>
      <p:ext uri="{BB962C8B-B14F-4D97-AF65-F5344CB8AC3E}">
        <p14:creationId xmlns:p14="http://schemas.microsoft.com/office/powerpoint/2010/main" val="10796997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  <p:sndAc>
          <p:stSnd loop="1">
            <p:snd r:embed="rId2" name="Pour la dernière fois.wav"/>
          </p:stSnd>
        </p:sndAc>
      </p:transition>
    </mc:Choice>
    <mc:Fallback>
      <p:transition spd="slow" advClick="0" advTm="8000">
        <p:fade/>
        <p:sndAc>
          <p:stSnd loop="1">
            <p:snd r:embed="rId2" name="Pour la dernière foi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D83BCB1-0BFA-7409-8B3C-43269BE06E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rte, texte, atlas&#10;&#10;Description générée automatiquement">
            <a:extLst>
              <a:ext uri="{FF2B5EF4-FFF2-40B4-BE49-F238E27FC236}">
                <a16:creationId xmlns:a16="http://schemas.microsoft.com/office/drawing/2014/main" id="{472D3C28-DAA9-B0AB-6A82-AB109B1742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1648" y="548047"/>
            <a:ext cx="7200000" cy="5761905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D61A92-19E6-6433-C944-22B7D63193B5}"/>
              </a:ext>
            </a:extLst>
          </p:cNvPr>
          <p:cNvSpPr txBox="1"/>
          <p:nvPr/>
        </p:nvSpPr>
        <p:spPr>
          <a:xfrm>
            <a:off x="451262" y="2643973"/>
            <a:ext cx="275507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Carte en couleurs de la commune de Plouhinec et des communes voisines.</a:t>
            </a:r>
          </a:p>
        </p:txBody>
      </p:sp>
    </p:spTree>
    <p:extLst>
      <p:ext uri="{BB962C8B-B14F-4D97-AF65-F5344CB8AC3E}">
        <p14:creationId xmlns:p14="http://schemas.microsoft.com/office/powerpoint/2010/main" val="28111754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439538-E2A2-19AD-82DB-A18FB82126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rive&#10;&#10;Description générée automatiquement">
            <a:extLst>
              <a:ext uri="{FF2B5EF4-FFF2-40B4-BE49-F238E27FC236}">
                <a16:creationId xmlns:a16="http://schemas.microsoft.com/office/drawing/2014/main" id="{A7DE0A4A-B22C-32C3-519B-A361DA2C69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000" y="1974787"/>
            <a:ext cx="11304000" cy="2908425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9167C3-7B22-6ED0-3B21-BD4DE636423E}"/>
              </a:ext>
            </a:extLst>
          </p:cNvPr>
          <p:cNvSpPr txBox="1"/>
          <p:nvPr/>
        </p:nvSpPr>
        <p:spPr>
          <a:xfrm>
            <a:off x="356260" y="4728162"/>
            <a:ext cx="118357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>
                <a:solidFill>
                  <a:schemeClr val="bg1"/>
                </a:solidFill>
              </a:rPr>
              <a:t>Rivière d'Étel : vue depuis le Mané-</a:t>
            </a:r>
            <a:r>
              <a:rPr lang="fr-FR" sz="2400" b="1" dirty="0" err="1">
                <a:solidFill>
                  <a:schemeClr val="bg1"/>
                </a:solidFill>
              </a:rPr>
              <a:t>Véchen</a:t>
            </a:r>
            <a:r>
              <a:rPr lang="fr-FR" sz="2400" b="1" dirty="0">
                <a:solidFill>
                  <a:schemeClr val="bg1"/>
                </a:solidFill>
              </a:rPr>
              <a:t> ; au centre de la photographie l'oppidum de Mané-</a:t>
            </a:r>
            <a:r>
              <a:rPr lang="fr-FR" sz="2400" b="1" dirty="0" err="1">
                <a:solidFill>
                  <a:schemeClr val="bg1"/>
                </a:solidFill>
              </a:rPr>
              <a:t>Coh</a:t>
            </a:r>
            <a:r>
              <a:rPr lang="fr-FR" sz="2400" b="1" dirty="0">
                <a:solidFill>
                  <a:schemeClr val="bg1"/>
                </a:solidFill>
              </a:rPr>
              <a:t>-Castel, un éperon barré.</a:t>
            </a:r>
          </a:p>
        </p:txBody>
      </p:sp>
    </p:spTree>
    <p:extLst>
      <p:ext uri="{BB962C8B-B14F-4D97-AF65-F5344CB8AC3E}">
        <p14:creationId xmlns:p14="http://schemas.microsoft.com/office/powerpoint/2010/main" val="10921517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2008C2A-64C5-C3E5-C530-F55741A0E6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lante, arbre&#10;&#10;Description générée automatiquement">
            <a:extLst>
              <a:ext uri="{FF2B5EF4-FFF2-40B4-BE49-F238E27FC236}">
                <a16:creationId xmlns:a16="http://schemas.microsoft.com/office/drawing/2014/main" id="{42481A69-049C-0837-B5D4-127F20E2EA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6033" y="369000"/>
            <a:ext cx="8219933" cy="61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7ED732-D083-06C6-F49A-65C866BA6AF5}"/>
              </a:ext>
            </a:extLst>
          </p:cNvPr>
          <p:cNvSpPr txBox="1"/>
          <p:nvPr/>
        </p:nvSpPr>
        <p:spPr>
          <a:xfrm>
            <a:off x="3503221" y="6079461"/>
            <a:ext cx="6258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Les alignements du Gueldro.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1221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C9A1181-7334-C472-601E-54908D4D11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mégalithe, herbe&#10;&#10;Description générée automatiquement">
            <a:extLst>
              <a:ext uri="{FF2B5EF4-FFF2-40B4-BE49-F238E27FC236}">
                <a16:creationId xmlns:a16="http://schemas.microsoft.com/office/drawing/2014/main" id="{8C2B428D-83D7-4EFA-A5B8-A934481848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7645" y="369000"/>
            <a:ext cx="4592870" cy="612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AFBE80-D44D-ADC7-EBC3-EEA4FE0E4D7A}"/>
              </a:ext>
            </a:extLst>
          </p:cNvPr>
          <p:cNvSpPr txBox="1"/>
          <p:nvPr/>
        </p:nvSpPr>
        <p:spPr>
          <a:xfrm>
            <a:off x="4536374" y="5750336"/>
            <a:ext cx="352697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menhir de </a:t>
            </a:r>
            <a:r>
              <a:rPr lang="fr-FR" sz="2400" b="1" dirty="0" err="1">
                <a:solidFill>
                  <a:schemeClr val="bg1"/>
                </a:solidFill>
              </a:rPr>
              <a:t>Nestadio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712063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947C66-298A-EDF7-C51B-0FFF614ABA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plante&#10;&#10;Description générée automatiquement">
            <a:extLst>
              <a:ext uri="{FF2B5EF4-FFF2-40B4-BE49-F238E27FC236}">
                <a16:creationId xmlns:a16="http://schemas.microsoft.com/office/drawing/2014/main" id="{95F08722-148C-BD71-4353-91FC674E8B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000" y="1259531"/>
            <a:ext cx="11412000" cy="4338938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BD594A-64DA-0E21-12EF-0421D46527F5}"/>
              </a:ext>
            </a:extLst>
          </p:cNvPr>
          <p:cNvSpPr txBox="1"/>
          <p:nvPr/>
        </p:nvSpPr>
        <p:spPr>
          <a:xfrm>
            <a:off x="1197335" y="5598469"/>
            <a:ext cx="1060466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/>
              <a:t>Le site archéologique de Mané-</a:t>
            </a:r>
            <a:r>
              <a:rPr lang="fr-FR" sz="2400" b="1" dirty="0" err="1"/>
              <a:t>Vechen</a:t>
            </a:r>
            <a:r>
              <a:rPr lang="fr-FR" sz="2400" b="1" dirty="0"/>
              <a:t> (rive droite de la Rivière d'Étel).</a:t>
            </a:r>
          </a:p>
        </p:txBody>
      </p:sp>
    </p:spTree>
    <p:extLst>
      <p:ext uri="{BB962C8B-B14F-4D97-AF65-F5344CB8AC3E}">
        <p14:creationId xmlns:p14="http://schemas.microsoft.com/office/powerpoint/2010/main" val="26508287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A297000-5E83-EC1F-B74F-706FF966DB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texte, menu&#10;&#10;Description générée automatiquement">
            <a:extLst>
              <a:ext uri="{FF2B5EF4-FFF2-40B4-BE49-F238E27FC236}">
                <a16:creationId xmlns:a16="http://schemas.microsoft.com/office/drawing/2014/main" id="{4EFDA473-9412-3EEB-AFB7-6816FB79B6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2372" y="369000"/>
            <a:ext cx="9215989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601E43E-CD8D-987C-6DE8-C6F9499D9398}"/>
              </a:ext>
            </a:extLst>
          </p:cNvPr>
          <p:cNvSpPr txBox="1"/>
          <p:nvPr/>
        </p:nvSpPr>
        <p:spPr>
          <a:xfrm>
            <a:off x="427512" y="726177"/>
            <a:ext cx="211380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Affiche bilingue allemand et français de l'exécution de Louis </a:t>
            </a:r>
            <a:r>
              <a:rPr lang="fr-FR" sz="2400" b="1" dirty="0" err="1">
                <a:solidFill>
                  <a:schemeClr val="bg1"/>
                </a:solidFill>
              </a:rPr>
              <a:t>Larboulette</a:t>
            </a:r>
            <a:r>
              <a:rPr lang="fr-FR" sz="2400" b="1" dirty="0">
                <a:solidFill>
                  <a:schemeClr val="bg1"/>
                </a:solidFill>
              </a:rPr>
              <a:t> le 22 mai 1941 à Vannes (Musée de la Résistance de Saint-Marcel).</a:t>
            </a:r>
          </a:p>
        </p:txBody>
      </p:sp>
    </p:spTree>
    <p:extLst>
      <p:ext uri="{BB962C8B-B14F-4D97-AF65-F5344CB8AC3E}">
        <p14:creationId xmlns:p14="http://schemas.microsoft.com/office/powerpoint/2010/main" val="26207502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AC78674-835A-17A7-AB97-12E100EA0F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propriété&#10;&#10;Description générée automatiquement">
            <a:extLst>
              <a:ext uri="{FF2B5EF4-FFF2-40B4-BE49-F238E27FC236}">
                <a16:creationId xmlns:a16="http://schemas.microsoft.com/office/drawing/2014/main" id="{0E209194-CE7E-91C2-C5C8-38AFA4A60F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974" y="369000"/>
            <a:ext cx="8160000" cy="6120000"/>
          </a:xfrm>
          <a:prstGeom prst="rect">
            <a:avLst/>
          </a:prstGeom>
          <a:ln w="127000" cap="sq">
            <a:solidFill>
              <a:schemeClr val="accent2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34CFD4-11D8-378D-4EED-2D26B2934B36}"/>
              </a:ext>
            </a:extLst>
          </p:cNvPr>
          <p:cNvSpPr txBox="1"/>
          <p:nvPr/>
        </p:nvSpPr>
        <p:spPr>
          <a:xfrm>
            <a:off x="9068789" y="2042555"/>
            <a:ext cx="306383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Affiche bilingue allemand et français de l'exécution de Louis </a:t>
            </a:r>
            <a:r>
              <a:rPr lang="fr-FR" sz="2400" b="1" dirty="0" err="1">
                <a:solidFill>
                  <a:schemeClr val="bg1"/>
                </a:solidFill>
              </a:rPr>
              <a:t>Larboulette</a:t>
            </a:r>
            <a:r>
              <a:rPr lang="fr-FR" sz="2400" b="1" dirty="0">
                <a:solidFill>
                  <a:schemeClr val="bg1"/>
                </a:solidFill>
              </a:rPr>
              <a:t> le 22 mai 1941 à Vannes (Musée de la Résistance de Saint-Marcel).</a:t>
            </a:r>
          </a:p>
        </p:txBody>
      </p:sp>
    </p:spTree>
    <p:extLst>
      <p:ext uri="{BB962C8B-B14F-4D97-AF65-F5344CB8AC3E}">
        <p14:creationId xmlns:p14="http://schemas.microsoft.com/office/powerpoint/2010/main" val="203960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A79076A-9E79-5E69-4E41-DB2C94F7C6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eau&#10;&#10;Description générée automatiquement">
            <a:extLst>
              <a:ext uri="{FF2B5EF4-FFF2-40B4-BE49-F238E27FC236}">
                <a16:creationId xmlns:a16="http://schemas.microsoft.com/office/drawing/2014/main" id="{53507062-4776-AE91-6BAB-BBF365AF09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000" y="935800"/>
            <a:ext cx="11448000" cy="470440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B93F71-5006-7358-69B7-C9E768CE8858}"/>
              </a:ext>
            </a:extLst>
          </p:cNvPr>
          <p:cNvSpPr txBox="1"/>
          <p:nvPr/>
        </p:nvSpPr>
        <p:spPr>
          <a:xfrm>
            <a:off x="3333007" y="5336926"/>
            <a:ext cx="92508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site archéologique de Mané-</a:t>
            </a:r>
            <a:r>
              <a:rPr lang="fr-FR" sz="2400" b="1" dirty="0" err="1">
                <a:solidFill>
                  <a:schemeClr val="bg1"/>
                </a:solidFill>
              </a:rPr>
              <a:t>Vechen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15726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4EE018A-7F15-6F2E-36AE-EF2AEA8D86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6DEA7687-B8A1-5C91-5CEC-8FD10F2548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0" y="189000"/>
            <a:ext cx="4320000" cy="64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650C65-55C2-42B4-E6BD-4AA5AF551909}"/>
              </a:ext>
            </a:extLst>
          </p:cNvPr>
          <p:cNvSpPr txBox="1"/>
          <p:nvPr/>
        </p:nvSpPr>
        <p:spPr>
          <a:xfrm>
            <a:off x="4282713" y="5468671"/>
            <a:ext cx="33745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L'église paroissiale Notre-Dame-de-Grâce.</a:t>
            </a:r>
          </a:p>
        </p:txBody>
      </p:sp>
    </p:spTree>
    <p:extLst>
      <p:ext uri="{BB962C8B-B14F-4D97-AF65-F5344CB8AC3E}">
        <p14:creationId xmlns:p14="http://schemas.microsoft.com/office/powerpoint/2010/main" val="7178170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96E2F0E-C780-2481-022D-B96D8FC482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4BA6679E-CABE-C049-8AE4-CDAC300135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8587" y="369000"/>
            <a:ext cx="9483766" cy="612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FFFC07-B579-49DF-8976-CB0C4E1C4A96}"/>
              </a:ext>
            </a:extLst>
          </p:cNvPr>
          <p:cNvSpPr txBox="1"/>
          <p:nvPr/>
        </p:nvSpPr>
        <p:spPr>
          <a:xfrm>
            <a:off x="141029" y="1591293"/>
            <a:ext cx="213755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La chapelle Saint-Guillaume (rive droite de la Rivière d'Étel, en amont du Pont </a:t>
            </a:r>
            <a:r>
              <a:rPr lang="fr-FR" sz="2400" b="1" dirty="0" err="1">
                <a:solidFill>
                  <a:schemeClr val="bg1"/>
                </a:solidFill>
              </a:rPr>
              <a:t>Lorois</a:t>
            </a:r>
            <a:r>
              <a:rPr lang="fr-FR" sz="2400" b="1" dirty="0">
                <a:solidFill>
                  <a:schemeClr val="bg1"/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7436650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C2A102-BE1F-8272-FE2A-FF8435D647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plante&#10;&#10;Description générée automatiquement">
            <a:extLst>
              <a:ext uri="{FF2B5EF4-FFF2-40B4-BE49-F238E27FC236}">
                <a16:creationId xmlns:a16="http://schemas.microsoft.com/office/drawing/2014/main" id="{1267CDA7-47D6-978B-28C0-DD58AAC97B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6422" y="196919"/>
            <a:ext cx="4824000" cy="6464161"/>
          </a:xfrm>
          <a:prstGeom prst="ellipse">
            <a:avLst/>
          </a:prstGeom>
          <a:ln w="63500" cap="rnd">
            <a:solidFill>
              <a:srgbClr val="0070C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505841-A545-8033-2BAD-0CD15ABEDAAA}"/>
              </a:ext>
            </a:extLst>
          </p:cNvPr>
          <p:cNvSpPr txBox="1"/>
          <p:nvPr/>
        </p:nvSpPr>
        <p:spPr>
          <a:xfrm>
            <a:off x="8420422" y="3811841"/>
            <a:ext cx="34557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Croix des Apôtres (1842).</a:t>
            </a:r>
          </a:p>
        </p:txBody>
      </p:sp>
    </p:spTree>
    <p:extLst>
      <p:ext uri="{BB962C8B-B14F-4D97-AF65-F5344CB8AC3E}">
        <p14:creationId xmlns:p14="http://schemas.microsoft.com/office/powerpoint/2010/main" val="2759660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CBA2345-10C0-3AA5-E81A-D4C94E401C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nuage&#10;&#10;Description générée automatiquement">
            <a:extLst>
              <a:ext uri="{FF2B5EF4-FFF2-40B4-BE49-F238E27FC236}">
                <a16:creationId xmlns:a16="http://schemas.microsoft.com/office/drawing/2014/main" id="{48EECF85-1384-AA3D-0483-A94FEB1E6B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4000" y="765000"/>
            <a:ext cx="7104000" cy="5328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3C1C21-AF1D-BDB2-164F-CB0B4065C104}"/>
              </a:ext>
            </a:extLst>
          </p:cNvPr>
          <p:cNvSpPr txBox="1"/>
          <p:nvPr/>
        </p:nvSpPr>
        <p:spPr>
          <a:xfrm>
            <a:off x="4904509" y="5665488"/>
            <a:ext cx="52963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Le Pont-Lorois.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597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4048EF-3F92-833B-BDC8-D278B5FBD2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rive&#10;&#10;Description générée automatiquement">
            <a:extLst>
              <a:ext uri="{FF2B5EF4-FFF2-40B4-BE49-F238E27FC236}">
                <a16:creationId xmlns:a16="http://schemas.microsoft.com/office/drawing/2014/main" id="{EDAF6936-5D9F-2B59-F566-1E1F6F86D7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8000" y="243000"/>
            <a:ext cx="8496000" cy="6372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572B7F-3FDD-0CFC-360B-E505E64C591B}"/>
              </a:ext>
            </a:extLst>
          </p:cNvPr>
          <p:cNvSpPr txBox="1"/>
          <p:nvPr/>
        </p:nvSpPr>
        <p:spPr>
          <a:xfrm>
            <a:off x="4785756" y="445479"/>
            <a:ext cx="32775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plage de </a:t>
            </a:r>
            <a:r>
              <a:rPr lang="fr-FR" sz="2400" b="1" dirty="0" err="1">
                <a:solidFill>
                  <a:schemeClr val="bg1"/>
                </a:solidFill>
              </a:rPr>
              <a:t>Linès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006211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5C4C557-D712-7FE2-CD78-4294835FC9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nuage, ciel&#10;&#10;Description générée automatiquement">
            <a:extLst>
              <a:ext uri="{FF2B5EF4-FFF2-40B4-BE49-F238E27FC236}">
                <a16:creationId xmlns:a16="http://schemas.microsoft.com/office/drawing/2014/main" id="{E8CDD823-36B6-9097-01C4-ACDE27E36D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000" y="732238"/>
            <a:ext cx="11052000" cy="5169113"/>
          </a:xfrm>
          <a:prstGeom prst="rect">
            <a:avLst/>
          </a:prstGeom>
          <a:ln w="127000" cap="rnd">
            <a:solidFill>
              <a:srgbClr val="FFC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523943-4135-C578-FF2A-5529CE3D96A6}"/>
              </a:ext>
            </a:extLst>
          </p:cNvPr>
          <p:cNvSpPr txBox="1"/>
          <p:nvPr/>
        </p:nvSpPr>
        <p:spPr>
          <a:xfrm>
            <a:off x="130628" y="5525597"/>
            <a:ext cx="120613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dirty="0"/>
          </a:p>
          <a:p>
            <a:r>
              <a:rPr lang="fr-FR" sz="2400" b="1" dirty="0"/>
              <a:t>Le moulin de </a:t>
            </a:r>
            <a:r>
              <a:rPr lang="fr-FR" sz="2400" b="1" dirty="0" err="1"/>
              <a:t>Berringue</a:t>
            </a:r>
            <a:r>
              <a:rPr lang="fr-FR" sz="2400" b="1" dirty="0"/>
              <a:t> et sa digue vus depuis le sentier piétonnier longeant le chenal de </a:t>
            </a:r>
            <a:r>
              <a:rPr lang="fr-FR" sz="2400" b="1" dirty="0" err="1"/>
              <a:t>Berringue</a:t>
            </a:r>
            <a:r>
              <a:rPr lang="fr-FR" sz="2400" b="1" dirty="0"/>
              <a:t> à marée basse.</a:t>
            </a:r>
          </a:p>
        </p:txBody>
      </p:sp>
    </p:spTree>
    <p:extLst>
      <p:ext uri="{BB962C8B-B14F-4D97-AF65-F5344CB8AC3E}">
        <p14:creationId xmlns:p14="http://schemas.microsoft.com/office/powerpoint/2010/main" val="25453339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77C0EE2-01E8-90D1-0B75-CACBCBD7EC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lac&#10;&#10;Description générée automatiquement">
            <a:extLst>
              <a:ext uri="{FF2B5EF4-FFF2-40B4-BE49-F238E27FC236}">
                <a16:creationId xmlns:a16="http://schemas.microsoft.com/office/drawing/2014/main" id="{C8127F93-2E62-CB31-C27A-2BD662F344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229" y="1431000"/>
            <a:ext cx="10745542" cy="3996000"/>
          </a:xfrm>
          <a:prstGeom prst="ellipse">
            <a:avLst/>
          </a:prstGeom>
          <a:ln w="63500" cap="rnd">
            <a:solidFill>
              <a:srgbClr val="C0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FB2B9E-BBB2-3EA5-AE6D-8D696EA137E2}"/>
              </a:ext>
            </a:extLst>
          </p:cNvPr>
          <p:cNvSpPr txBox="1"/>
          <p:nvPr/>
        </p:nvSpPr>
        <p:spPr>
          <a:xfrm>
            <a:off x="603661" y="4785756"/>
            <a:ext cx="121741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L'îlot d'Er </a:t>
            </a:r>
            <a:r>
              <a:rPr lang="fr-FR" sz="2400" b="1" dirty="0" err="1">
                <a:solidFill>
                  <a:schemeClr val="bg1"/>
                </a:solidFill>
              </a:rPr>
              <a:t>Vugale</a:t>
            </a:r>
            <a:r>
              <a:rPr lang="fr-FR" sz="2400" b="1" dirty="0">
                <a:solidFill>
                  <a:schemeClr val="bg1"/>
                </a:solidFill>
              </a:rPr>
              <a:t> et, derrière, l'île de </a:t>
            </a:r>
            <a:r>
              <a:rPr lang="fr-FR" sz="2400" b="1" dirty="0" err="1">
                <a:solidFill>
                  <a:schemeClr val="bg1"/>
                </a:solidFill>
              </a:rPr>
              <a:t>Fandouillec</a:t>
            </a:r>
            <a:r>
              <a:rPr lang="fr-FR" sz="2400" b="1" dirty="0">
                <a:solidFill>
                  <a:schemeClr val="bg1"/>
                </a:solidFill>
              </a:rPr>
              <a:t> (dans la ria d'Étel) vus à marée montante.</a:t>
            </a:r>
          </a:p>
        </p:txBody>
      </p:sp>
    </p:spTree>
    <p:extLst>
      <p:ext uri="{BB962C8B-B14F-4D97-AF65-F5344CB8AC3E}">
        <p14:creationId xmlns:p14="http://schemas.microsoft.com/office/powerpoint/2010/main" val="3908077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9BCDAF5-FBA6-0D4C-8FA6-76929C6469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herbe&#10;&#10;Description générée automatiquement">
            <a:extLst>
              <a:ext uri="{FF2B5EF4-FFF2-40B4-BE49-F238E27FC236}">
                <a16:creationId xmlns:a16="http://schemas.microsoft.com/office/drawing/2014/main" id="{E89E2658-29BA-8C0A-7228-135204543B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4886" y="369000"/>
            <a:ext cx="8219932" cy="61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03B9D3-D08D-60A5-1371-2B24D1F8001D}"/>
              </a:ext>
            </a:extLst>
          </p:cNvPr>
          <p:cNvSpPr txBox="1"/>
          <p:nvPr/>
        </p:nvSpPr>
        <p:spPr>
          <a:xfrm>
            <a:off x="9467780" y="2959878"/>
            <a:ext cx="25619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fond de l'anse de Pont er </a:t>
            </a:r>
            <a:r>
              <a:rPr lang="fr-FR" sz="2400" b="1" dirty="0" err="1">
                <a:solidFill>
                  <a:schemeClr val="bg1"/>
                </a:solidFill>
              </a:rPr>
              <a:t>Hah</a:t>
            </a:r>
            <a:r>
              <a:rPr lang="fr-FR" sz="2400" b="1" dirty="0">
                <a:solidFill>
                  <a:schemeClr val="bg1"/>
                </a:solidFill>
              </a:rPr>
              <a:t> à marée basse.</a:t>
            </a:r>
          </a:p>
        </p:txBody>
      </p:sp>
    </p:spTree>
    <p:extLst>
      <p:ext uri="{BB962C8B-B14F-4D97-AF65-F5344CB8AC3E}">
        <p14:creationId xmlns:p14="http://schemas.microsoft.com/office/powerpoint/2010/main" val="22897097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01DCB3-8365-10AE-7A95-08F2366993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nuage&#10;&#10;Description générée automatiquement">
            <a:extLst>
              <a:ext uri="{FF2B5EF4-FFF2-40B4-BE49-F238E27FC236}">
                <a16:creationId xmlns:a16="http://schemas.microsoft.com/office/drawing/2014/main" id="{B837F635-8301-4C15-FFD0-B42482C919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6000" y="611714"/>
            <a:ext cx="7560000" cy="563457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92D05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607F44-B9A0-F028-47F1-76EA479F0FD2}"/>
              </a:ext>
            </a:extLst>
          </p:cNvPr>
          <p:cNvSpPr txBox="1"/>
          <p:nvPr/>
        </p:nvSpPr>
        <p:spPr>
          <a:xfrm>
            <a:off x="320633" y="3230089"/>
            <a:ext cx="2197247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Anse de </a:t>
            </a:r>
            <a:r>
              <a:rPr lang="fr-FR" sz="2400" b="1" dirty="0" err="1">
                <a:solidFill>
                  <a:srgbClr val="FFFF00"/>
                </a:solidFill>
              </a:rPr>
              <a:t>Nestadio</a:t>
            </a:r>
            <a:r>
              <a:rPr lang="fr-FR" sz="2400" b="1" dirty="0">
                <a:solidFill>
                  <a:srgbClr val="FFFF00"/>
                </a:solidFill>
              </a:rPr>
              <a:t> et îlot de </a:t>
            </a:r>
            <a:r>
              <a:rPr lang="fr-FR" sz="2400" b="1" dirty="0" err="1">
                <a:solidFill>
                  <a:srgbClr val="FFFF00"/>
                </a:solidFill>
              </a:rPr>
              <a:t>Logodonec</a:t>
            </a:r>
            <a:r>
              <a:rPr lang="fr-FR" sz="2400" b="1" dirty="0">
                <a:solidFill>
                  <a:srgbClr val="FFFF00"/>
                </a:solidFill>
              </a:rPr>
              <a:t> à marée haute vus depuis la pointe de </a:t>
            </a:r>
            <a:r>
              <a:rPr lang="fr-FR" sz="2400" b="1" dirty="0" err="1">
                <a:solidFill>
                  <a:srgbClr val="FFFF00"/>
                </a:solidFill>
              </a:rPr>
              <a:t>Boèntèn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985239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BBE301C-4273-4AB6-D094-2E49633B5F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lac&#10;&#10;Description générée automatiquement">
            <a:extLst>
              <a:ext uri="{FF2B5EF4-FFF2-40B4-BE49-F238E27FC236}">
                <a16:creationId xmlns:a16="http://schemas.microsoft.com/office/drawing/2014/main" id="{1DB9E2AA-81D6-18C7-726F-73AF974EBB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000" y="1936350"/>
            <a:ext cx="11556000" cy="2985300"/>
          </a:xfrm>
          <a:prstGeom prst="ellipse">
            <a:avLst/>
          </a:prstGeom>
          <a:ln w="190500" cap="rnd">
            <a:solidFill>
              <a:srgbClr val="92D05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1B0066-91B0-020E-AE3D-8784C69DF795}"/>
              </a:ext>
            </a:extLst>
          </p:cNvPr>
          <p:cNvSpPr txBox="1"/>
          <p:nvPr/>
        </p:nvSpPr>
        <p:spPr>
          <a:xfrm>
            <a:off x="130628" y="4921650"/>
            <a:ext cx="1224345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/>
              <a:t>L'îlot de </a:t>
            </a:r>
            <a:r>
              <a:rPr lang="fr-FR" sz="2400" b="1" dirty="0" err="1"/>
              <a:t>Miniavec</a:t>
            </a:r>
            <a:r>
              <a:rPr lang="fr-FR" sz="2400" b="1" dirty="0"/>
              <a:t> vu depuis la pointe de </a:t>
            </a:r>
            <a:r>
              <a:rPr lang="fr-FR" sz="2400" b="1" dirty="0" err="1"/>
              <a:t>Jéadeù</a:t>
            </a:r>
            <a:r>
              <a:rPr lang="fr-FR" sz="2400" b="1" dirty="0"/>
              <a:t> ; à l'arrière-plan Saint-Cado (en Belz).</a:t>
            </a:r>
          </a:p>
        </p:txBody>
      </p:sp>
    </p:spTree>
    <p:extLst>
      <p:ext uri="{BB962C8B-B14F-4D97-AF65-F5344CB8AC3E}">
        <p14:creationId xmlns:p14="http://schemas.microsoft.com/office/powerpoint/2010/main" val="2587455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BF8C7A0-9E6B-F851-3705-3D5E9CB576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eau&#10;&#10;Description générée automatiquement">
            <a:extLst>
              <a:ext uri="{FF2B5EF4-FFF2-40B4-BE49-F238E27FC236}">
                <a16:creationId xmlns:a16="http://schemas.microsoft.com/office/drawing/2014/main" id="{30342054-5FD3-4CF7-984F-5B2BFC2805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733" y="729000"/>
            <a:ext cx="10856534" cy="5400000"/>
          </a:xfrm>
          <a:prstGeom prst="roundRect">
            <a:avLst>
              <a:gd name="adj" fmla="val 16667"/>
            </a:avLst>
          </a:prstGeom>
          <a:ln w="44450">
            <a:solidFill>
              <a:srgbClr val="FFFF00"/>
            </a:solidFill>
            <a:prstDash val="sysDot"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139C4A-BFED-8F05-033B-311C847DE118}"/>
              </a:ext>
            </a:extLst>
          </p:cNvPr>
          <p:cNvSpPr txBox="1"/>
          <p:nvPr/>
        </p:nvSpPr>
        <p:spPr>
          <a:xfrm>
            <a:off x="510639" y="6205133"/>
            <a:ext cx="119109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chenal du Bisconte à marée haute vu depuis Boènten en direction de la ria d'Étel.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95142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E534EB8-6F83-20A7-5A2D-3B6165BD59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nuage&#10;&#10;Description générée automatiquement">
            <a:extLst>
              <a:ext uri="{FF2B5EF4-FFF2-40B4-BE49-F238E27FC236}">
                <a16:creationId xmlns:a16="http://schemas.microsoft.com/office/drawing/2014/main" id="{6D68D0C2-62FA-B0EA-97CB-966A6A34F4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097" y="369000"/>
            <a:ext cx="8160000" cy="612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7887FA-76C8-1BD9-090B-CDB06DFD2E90}"/>
              </a:ext>
            </a:extLst>
          </p:cNvPr>
          <p:cNvSpPr txBox="1"/>
          <p:nvPr/>
        </p:nvSpPr>
        <p:spPr>
          <a:xfrm>
            <a:off x="8835242" y="3028207"/>
            <a:ext cx="321821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sentier littoral de la rive est de la Vasière de Bisconte au sud du pont de Kerrichard à marée haute.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7814171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64C9C1E-86CD-6864-0EE0-93C729D04E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Description générée automatiquement">
            <a:extLst>
              <a:ext uri="{FF2B5EF4-FFF2-40B4-BE49-F238E27FC236}">
                <a16:creationId xmlns:a16="http://schemas.microsoft.com/office/drawing/2014/main" id="{60CAD6DC-908E-7F93-2A1C-EDCF8E2387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2000" y="779913"/>
            <a:ext cx="10188000" cy="509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9319BC-0064-117D-8392-0B83FAC6C1EC}"/>
              </a:ext>
            </a:extLst>
          </p:cNvPr>
          <p:cNvSpPr txBox="1"/>
          <p:nvPr/>
        </p:nvSpPr>
        <p:spPr>
          <a:xfrm>
            <a:off x="1282534" y="5708755"/>
            <a:ext cx="1021277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L'Anse de Port </a:t>
            </a:r>
            <a:r>
              <a:rPr lang="fr-FR" sz="2400" b="1" dirty="0" err="1">
                <a:solidFill>
                  <a:schemeClr val="bg1"/>
                </a:solidFill>
              </a:rPr>
              <a:t>Quen</a:t>
            </a:r>
            <a:r>
              <a:rPr lang="fr-FR" sz="2400" b="1" dirty="0">
                <a:solidFill>
                  <a:schemeClr val="bg1"/>
                </a:solidFill>
              </a:rPr>
              <a:t> à l'ouest-sud-ouest du pont </a:t>
            </a:r>
            <a:r>
              <a:rPr lang="fr-FR" sz="2400" b="1" dirty="0" err="1">
                <a:solidFill>
                  <a:schemeClr val="bg1"/>
                </a:solidFill>
              </a:rPr>
              <a:t>Lorois</a:t>
            </a:r>
            <a:r>
              <a:rPr lang="fr-FR" sz="2400" b="1" dirty="0">
                <a:solidFill>
                  <a:schemeClr val="bg1"/>
                </a:solidFill>
              </a:rPr>
              <a:t> à marée basse.</a:t>
            </a:r>
          </a:p>
        </p:txBody>
      </p:sp>
    </p:spTree>
    <p:extLst>
      <p:ext uri="{BB962C8B-B14F-4D97-AF65-F5344CB8AC3E}">
        <p14:creationId xmlns:p14="http://schemas.microsoft.com/office/powerpoint/2010/main" val="13927688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3ED7CBB-9C0A-ABB2-E6CA-88090CF8BC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nuage&#10;&#10;Description générée automatiquement">
            <a:extLst>
              <a:ext uri="{FF2B5EF4-FFF2-40B4-BE49-F238E27FC236}">
                <a16:creationId xmlns:a16="http://schemas.microsoft.com/office/drawing/2014/main" id="{FA00E14D-3161-CB6D-E97D-468E9F8019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000" y="1044190"/>
            <a:ext cx="11376000" cy="476962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45CF4B-A7CE-3B6A-CC6F-F576082A46A0}"/>
              </a:ext>
            </a:extLst>
          </p:cNvPr>
          <p:cNvSpPr txBox="1"/>
          <p:nvPr/>
        </p:nvSpPr>
        <p:spPr>
          <a:xfrm>
            <a:off x="1971304" y="5939871"/>
            <a:ext cx="93340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baie de Mané Jouan à marée basse (rive droite de la ria d'Étel).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885911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39FC218-E7F8-FCB8-F3D0-880A96E8CC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arbre&#10;&#10;Description générée automatiquement">
            <a:extLst>
              <a:ext uri="{FF2B5EF4-FFF2-40B4-BE49-F238E27FC236}">
                <a16:creationId xmlns:a16="http://schemas.microsoft.com/office/drawing/2014/main" id="{FFA816D0-C482-6019-7314-B35DEDAC09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8441" y="567000"/>
            <a:ext cx="7632000" cy="5724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00B9B2-DCF2-60C2-7AF2-81BC83289AB9}"/>
              </a:ext>
            </a:extLst>
          </p:cNvPr>
          <p:cNvSpPr txBox="1"/>
          <p:nvPr/>
        </p:nvSpPr>
        <p:spPr>
          <a:xfrm>
            <a:off x="415636" y="2719449"/>
            <a:ext cx="3384468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fond de la baie de Mané Jouan à marée haute (rive droite de la ria d'Étel).</a:t>
            </a:r>
          </a:p>
        </p:txBody>
      </p:sp>
    </p:spTree>
    <p:extLst>
      <p:ext uri="{BB962C8B-B14F-4D97-AF65-F5344CB8AC3E}">
        <p14:creationId xmlns:p14="http://schemas.microsoft.com/office/powerpoint/2010/main" val="11312667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9F70F0-3BA1-C9E1-7CD6-F9C9970681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arbre, bâtiment&#10;&#10;Description générée automatiquement">
            <a:extLst>
              <a:ext uri="{FF2B5EF4-FFF2-40B4-BE49-F238E27FC236}">
                <a16:creationId xmlns:a16="http://schemas.microsoft.com/office/drawing/2014/main" id="{4A9E535D-E69F-70EF-0134-A51514B5F8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973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D509DF-D705-C9D1-82AE-A2A4DBF5BEAA}"/>
              </a:ext>
            </a:extLst>
          </p:cNvPr>
          <p:cNvSpPr txBox="1"/>
          <p:nvPr/>
        </p:nvSpPr>
        <p:spPr>
          <a:xfrm>
            <a:off x="9120249" y="2980706"/>
            <a:ext cx="29450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Vieux-Passage, maisons en bordure de la ria d'Étel.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53444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E2711BD-799D-8CB1-C610-7C65227D43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nuage&#10;&#10;Description générée automatiquement">
            <a:extLst>
              <a:ext uri="{FF2B5EF4-FFF2-40B4-BE49-F238E27FC236}">
                <a16:creationId xmlns:a16="http://schemas.microsoft.com/office/drawing/2014/main" id="{2916AB57-4B8E-94FE-E12C-B848C82B7F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1553" y="369000"/>
            <a:ext cx="8160000" cy="6120000"/>
          </a:xfrm>
          <a:prstGeom prst="ellipse">
            <a:avLst/>
          </a:prstGeom>
          <a:ln w="63500" cap="rnd">
            <a:solidFill>
              <a:schemeClr val="bg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6D6100-65B8-F2E5-858F-81D6E57AF3D5}"/>
              </a:ext>
            </a:extLst>
          </p:cNvPr>
          <p:cNvSpPr txBox="1"/>
          <p:nvPr/>
        </p:nvSpPr>
        <p:spPr>
          <a:xfrm>
            <a:off x="332509" y="4049486"/>
            <a:ext cx="290945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Petite ria annexe de la ria d'Étel située sur sa rive droite juste au sud de Mané-</a:t>
            </a:r>
            <a:r>
              <a:rPr lang="fr-FR" sz="2400" b="1" dirty="0" err="1">
                <a:solidFill>
                  <a:srgbClr val="FFFF00"/>
                </a:solidFill>
              </a:rPr>
              <a:t>Vechen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140835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A0936E0-875B-CDE4-26B4-855925E4D7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arbre&#10;&#10;Description générée automatiquement">
            <a:extLst>
              <a:ext uri="{FF2B5EF4-FFF2-40B4-BE49-F238E27FC236}">
                <a16:creationId xmlns:a16="http://schemas.microsoft.com/office/drawing/2014/main" id="{80E2009A-F6B5-41A9-0B1B-8CA440ACFF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000" y="1478925"/>
            <a:ext cx="11664000" cy="39001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1D9F07-9BFB-986A-CBD0-D2B05D8BF5AC}"/>
              </a:ext>
            </a:extLst>
          </p:cNvPr>
          <p:cNvSpPr txBox="1"/>
          <p:nvPr/>
        </p:nvSpPr>
        <p:spPr>
          <a:xfrm>
            <a:off x="4963885" y="5379075"/>
            <a:ext cx="77545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L'Îlot du Nohic.</a:t>
            </a:r>
          </a:p>
        </p:txBody>
      </p:sp>
    </p:spTree>
    <p:extLst>
      <p:ext uri="{BB962C8B-B14F-4D97-AF65-F5344CB8AC3E}">
        <p14:creationId xmlns:p14="http://schemas.microsoft.com/office/powerpoint/2010/main" val="5258405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2EE3947-082E-8727-A15D-5995A1AB34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lac&#10;&#10;Description générée automatiquement">
            <a:extLst>
              <a:ext uri="{FF2B5EF4-FFF2-40B4-BE49-F238E27FC236}">
                <a16:creationId xmlns:a16="http://schemas.microsoft.com/office/drawing/2014/main" id="{C7CBB40A-FCDD-3E63-65EF-7CEF1010F0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480" y="369000"/>
            <a:ext cx="9183600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9EAEB8-4CC2-D906-B25C-180CAA976603}"/>
              </a:ext>
            </a:extLst>
          </p:cNvPr>
          <p:cNvSpPr txBox="1"/>
          <p:nvPr/>
        </p:nvSpPr>
        <p:spPr>
          <a:xfrm>
            <a:off x="9797143" y="3255621"/>
            <a:ext cx="224443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village du </a:t>
            </a:r>
            <a:r>
              <a:rPr lang="fr-FR" sz="2400" b="1" dirty="0" err="1">
                <a:solidFill>
                  <a:schemeClr val="bg1"/>
                </a:solidFill>
              </a:rPr>
              <a:t>Magouër</a:t>
            </a:r>
            <a:r>
              <a:rPr lang="fr-FR" sz="2400" b="1" dirty="0">
                <a:solidFill>
                  <a:schemeClr val="bg1"/>
                </a:solidFill>
              </a:rPr>
              <a:t> en bordure de la Ria d'Étel.</a:t>
            </a:r>
          </a:p>
        </p:txBody>
      </p:sp>
    </p:spTree>
    <p:extLst>
      <p:ext uri="{BB962C8B-B14F-4D97-AF65-F5344CB8AC3E}">
        <p14:creationId xmlns:p14="http://schemas.microsoft.com/office/powerpoint/2010/main" val="39554052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360E66-A44B-B526-F2FE-135BF6A203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eau, plage, ciel&#10;&#10;Description générée automatiquement">
            <a:extLst>
              <a:ext uri="{FF2B5EF4-FFF2-40B4-BE49-F238E27FC236}">
                <a16:creationId xmlns:a16="http://schemas.microsoft.com/office/drawing/2014/main" id="{F58C90DD-534D-DB8B-DE58-38D1CA26AE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000" y="927393"/>
            <a:ext cx="11196000" cy="5003213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1F4DDFD-F408-0AE1-1E71-67C24AEC14AE}"/>
              </a:ext>
            </a:extLst>
          </p:cNvPr>
          <p:cNvSpPr txBox="1"/>
          <p:nvPr/>
        </p:nvSpPr>
        <p:spPr>
          <a:xfrm>
            <a:off x="5260769" y="5930606"/>
            <a:ext cx="78733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Magouër.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6265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5F435A-1EF9-1B82-6F05-C40DD49857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ive, nature&#10;&#10;Description générée automatiquement">
            <a:extLst>
              <a:ext uri="{FF2B5EF4-FFF2-40B4-BE49-F238E27FC236}">
                <a16:creationId xmlns:a16="http://schemas.microsoft.com/office/drawing/2014/main" id="{BB138333-958B-1F9D-5046-19B10DFFD4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1660566"/>
            <a:ext cx="10728000" cy="3536867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9CFC90-173A-9A3D-CCFA-6E25B94134C0}"/>
              </a:ext>
            </a:extLst>
          </p:cNvPr>
          <p:cNvSpPr txBox="1"/>
          <p:nvPr/>
        </p:nvSpPr>
        <p:spPr>
          <a:xfrm>
            <a:off x="1624940" y="5422274"/>
            <a:ext cx="89421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cimetière de bateaux au sud du </a:t>
            </a:r>
            <a:r>
              <a:rPr lang="fr-FR" sz="2400" b="1" dirty="0" err="1">
                <a:solidFill>
                  <a:srgbClr val="FFFF00"/>
                </a:solidFill>
              </a:rPr>
              <a:t>Magouër</a:t>
            </a:r>
            <a:r>
              <a:rPr lang="fr-FR" sz="2400" b="1" dirty="0">
                <a:solidFill>
                  <a:srgbClr val="FFFF00"/>
                </a:solidFill>
              </a:rPr>
              <a:t> (rive droite côté Plouhinec) ; à l'arrière-plan à droite de la photographie, la ville d'Étel (rive gauche de la ria).</a:t>
            </a:r>
          </a:p>
        </p:txBody>
      </p:sp>
    </p:spTree>
    <p:extLst>
      <p:ext uri="{BB962C8B-B14F-4D97-AF65-F5344CB8AC3E}">
        <p14:creationId xmlns:p14="http://schemas.microsoft.com/office/powerpoint/2010/main" val="3327136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D8A6F0-6CA1-E807-73AA-D85D8CC9A7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nature&#10;&#10;Description générée automatiquement">
            <a:extLst>
              <a:ext uri="{FF2B5EF4-FFF2-40B4-BE49-F238E27FC236}">
                <a16:creationId xmlns:a16="http://schemas.microsoft.com/office/drawing/2014/main" id="{D3B698D3-1EB4-E8FF-7228-E63034B43D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4916" y="405000"/>
            <a:ext cx="8072417" cy="60480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EABE20-2982-5A86-1363-529DE03EE8B8}"/>
              </a:ext>
            </a:extLst>
          </p:cNvPr>
          <p:cNvSpPr txBox="1"/>
          <p:nvPr/>
        </p:nvSpPr>
        <p:spPr>
          <a:xfrm>
            <a:off x="533581" y="1698171"/>
            <a:ext cx="311133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Plage aux environs de Men Du (rive droite, côté Plouhinec) ; à l'arrière-plan, sur la rive gauche, Étel.</a:t>
            </a:r>
          </a:p>
        </p:txBody>
      </p:sp>
    </p:spTree>
    <p:extLst>
      <p:ext uri="{BB962C8B-B14F-4D97-AF65-F5344CB8AC3E}">
        <p14:creationId xmlns:p14="http://schemas.microsoft.com/office/powerpoint/2010/main" val="2227881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7B574FE-02E1-0522-1C86-401D78E4ED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texte, ciel, montagne&#10;&#10;Description générée automatiquement">
            <a:extLst>
              <a:ext uri="{FF2B5EF4-FFF2-40B4-BE49-F238E27FC236}">
                <a16:creationId xmlns:a16="http://schemas.microsoft.com/office/drawing/2014/main" id="{5E24DF6E-24D8-BAAD-A662-BF5F98BADD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973" y="1173389"/>
            <a:ext cx="11252054" cy="4284000"/>
          </a:xfrm>
          <a:prstGeom prst="rect">
            <a:avLst/>
          </a:prstGeom>
          <a:ln w="127000" cap="sq">
            <a:solidFill>
              <a:srgbClr val="7030A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2825F16-6AEA-60F2-10C0-48535FFA0859}"/>
              </a:ext>
            </a:extLst>
          </p:cNvPr>
          <p:cNvSpPr txBox="1"/>
          <p:nvPr/>
        </p:nvSpPr>
        <p:spPr>
          <a:xfrm>
            <a:off x="2978332" y="5647453"/>
            <a:ext cx="102804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Plouhinec : le blockhaus du sémaphore.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84181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DF838C-093C-56A8-F52C-871E187294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lieu de culte, bâtiment&#10;&#10;Description générée automatiquement">
            <a:extLst>
              <a:ext uri="{FF2B5EF4-FFF2-40B4-BE49-F238E27FC236}">
                <a16:creationId xmlns:a16="http://schemas.microsoft.com/office/drawing/2014/main" id="{40DBD55E-94B2-724D-6D70-54D2EBD434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000" y="1828960"/>
            <a:ext cx="5508000" cy="4727700"/>
          </a:xfrm>
          <a:prstGeom prst="roundRect">
            <a:avLst>
              <a:gd name="adj" fmla="val 16667"/>
            </a:avLst>
          </a:prstGeom>
          <a:ln w="5080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587153-565E-5E80-43CB-CDBB11BDA9B2}"/>
              </a:ext>
            </a:extLst>
          </p:cNvPr>
          <p:cNvSpPr txBox="1"/>
          <p:nvPr/>
        </p:nvSpPr>
        <p:spPr>
          <a:xfrm>
            <a:off x="209005" y="312258"/>
            <a:ext cx="928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47F8885-AD0F-7C59-0FD5-FB3A5B1A1153}"/>
              </a:ext>
            </a:extLst>
          </p:cNvPr>
          <p:cNvSpPr txBox="1"/>
          <p:nvPr/>
        </p:nvSpPr>
        <p:spPr>
          <a:xfrm>
            <a:off x="209005" y="715001"/>
            <a:ext cx="676893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Présente Port Du </a:t>
            </a:r>
            <a:r>
              <a:rPr lang="fr-FR" sz="3200" b="1" dirty="0" err="1">
                <a:solidFill>
                  <a:srgbClr val="FFFF00"/>
                </a:solidFill>
              </a:rPr>
              <a:t>vieuxPassage</a:t>
            </a:r>
            <a:r>
              <a:rPr lang="fr-FR" sz="3200" b="1" dirty="0">
                <a:solidFill>
                  <a:srgbClr val="FFFF00"/>
                </a:solidFill>
              </a:rPr>
              <a:t> 0 Plouhinec Bretagne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158213B-1BF9-7E4A-6FA5-3CD2E5FDC177}"/>
              </a:ext>
            </a:extLst>
          </p:cNvPr>
          <p:cNvSpPr txBox="1"/>
          <p:nvPr/>
        </p:nvSpPr>
        <p:spPr>
          <a:xfrm>
            <a:off x="6400800" y="2024743"/>
            <a:ext cx="54123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6B826AE-8871-1735-F6C1-641C56285766}"/>
              </a:ext>
            </a:extLst>
          </p:cNvPr>
          <p:cNvSpPr txBox="1"/>
          <p:nvPr/>
        </p:nvSpPr>
        <p:spPr>
          <a:xfrm>
            <a:off x="8530046" y="3311435"/>
            <a:ext cx="50072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5544307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8000">
        <p15:prstTrans prst="peelOff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468</Words>
  <Application>Microsoft Office PowerPoint</Application>
  <PresentationFormat>Grand écran</PresentationFormat>
  <Paragraphs>57</Paragraphs>
  <Slides>33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7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2025-01-30T05:52:43Z</dcterms:created>
  <dcterms:modified xsi:type="dcterms:W3CDTF">2025-01-30T15:01:43Z</dcterms:modified>
</cp:coreProperties>
</file>