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4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6" r:id="rId21"/>
    <p:sldId id="274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18" autoAdjust="0"/>
    <p:restoredTop sz="94660"/>
  </p:normalViewPr>
  <p:slideViewPr>
    <p:cSldViewPr snapToGrid="0">
      <p:cViewPr varScale="1">
        <p:scale>
          <a:sx n="81" d="100"/>
          <a:sy n="81" d="100"/>
        </p:scale>
        <p:origin x="558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5A7341-A247-AA9E-4145-5BC34FBDE4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2830326-D924-A5B1-31FE-97F1928C66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1B8B996-1AC5-72DF-30BA-0977B4BD6F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724E2-C3B5-4C77-A4F3-2FC33404F775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809AA7-2067-BA4D-495D-34CEEE0431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034CDB-936D-7437-082A-B372A3E2F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A922-4C2C-4CBA-B634-8F02A1D2EF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38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5C8FC1-5AE6-05ED-11A4-14846AD0B0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DF860EF-205D-2859-BBF3-9387A9C00C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30D5F21-2194-38C2-522A-953093CE0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724E2-C3B5-4C77-A4F3-2FC33404F775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E53C540-C364-B764-7896-84EBEABCF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4E2AF0-58D2-EE45-009B-FF0CD53ED2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A922-4C2C-4CBA-B634-8F02A1D2EF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0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CCF694-7B40-41E8-4BA1-0789D41FB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653B38D-29DA-C73D-A681-658BBD3BA8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1B6E39B-3486-FFB0-D563-F7371868F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724E2-C3B5-4C77-A4F3-2FC33404F775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BB4D183-C92C-9A72-F64A-24842A316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309507-D308-8D97-5504-88D4A67C5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A922-4C2C-4CBA-B634-8F02A1D2EF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32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4719A0-134A-2626-3D6E-E1CFE6E11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2E3620A-8A26-3D95-5545-AF3748DE38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99B6294-E016-6431-5A35-B649712247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D183608-4223-18C3-A892-6EE2D915E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724E2-C3B5-4C77-A4F3-2FC33404F775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BA50455-8084-AB29-E836-982016DBF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8BB225E-FE61-F142-119A-C355552F7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A922-4C2C-4CBA-B634-8F02A1D2EF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8951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A72C44-E7F6-6C77-E7FB-DFA21E6AA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9B9EA06-82FA-1929-2E72-DCB8876FC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EF9C45B-CCC5-A811-607F-0B1C748638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375B252-EA27-BB01-0222-97D6A8088F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428F177-879F-3C66-AFC5-256E742FDB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0DDC86C-17F4-83DB-6842-13FF4C2C2F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724E2-C3B5-4C77-A4F3-2FC33404F775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86414EC-8FD8-0557-B667-405B038E06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0486692-1A67-85CE-062D-129E87ED8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A922-4C2C-4CBA-B634-8F02A1D2EF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0876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AE43DE-87D7-3AA4-0084-23ED30382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B6DF744-98A1-6A33-2A2E-A54098CD2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724E2-C3B5-4C77-A4F3-2FC33404F775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257450-22B1-3527-D8D2-049459B9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2F2DC74-BFE4-01AE-50AF-2A5B65485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A922-4C2C-4CBA-B634-8F02A1D2EF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307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444D16B-F962-4486-AB2E-8B521D446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724E2-C3B5-4C77-A4F3-2FC33404F775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D341443-8F0A-603A-C8AB-E7340F2DD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17F12E8-A4FE-BE25-C2CA-C528BE4E87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A922-4C2C-4CBA-B634-8F02A1D2EF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420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3173DA-81D7-1431-4710-01D68A4AA5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23FDBD7-8A6D-2BCF-90CF-233D5DBA44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D8CCC0E-BDA8-8370-0FE6-E30075AED5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8852C81-CE32-83B0-453C-471C877F4E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724E2-C3B5-4C77-A4F3-2FC33404F775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42BEF88-478B-6C89-A52D-F28F83A38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1277C0B-D08B-AAC0-0FF4-5F4121E89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A922-4C2C-4CBA-B634-8F02A1D2EF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412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51FC4F-A370-221B-94BC-3E67DE4B9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F8D0D89-7677-1A91-60C5-17EF00822A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8909327-4D89-9F45-4302-F1A443CDFE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77D2A0B-54A6-E94F-B1B9-5AC6622D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724E2-C3B5-4C77-A4F3-2FC33404F775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1B17CB4-C9B0-1223-27EC-54A3CD619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D48A26A-CA18-9FF3-47A2-C5BFCBA1A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A922-4C2C-4CBA-B634-8F02A1D2EF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7819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1CD891-3637-A712-AF46-13BC2639E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5FDC8C8-9B5E-95E2-E986-ADB3D8E2B9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B26749-0DFF-61E7-B899-CC6D82563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724E2-C3B5-4C77-A4F3-2FC33404F775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F6C12B-2AD2-FFE9-3327-7A2F8A35C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86A8E84-9D9D-4E96-7E40-070F95D01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A922-4C2C-4CBA-B634-8F02A1D2EF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8488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68D48B7-2910-8BA6-524A-6868DA00A9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5A80977-16A3-5D32-8E87-7657B45D61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E54BC1-55E5-DCB7-AF12-20CCB2B03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724E2-C3B5-4C77-A4F3-2FC33404F775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C04D2E3-DDCE-D31A-5DAD-EBE2717655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052F452-DA7B-3F0D-225A-1FD5E606A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A922-4C2C-4CBA-B634-8F02A1D2EF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160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6504856-BD13-05F6-0306-F836F443C2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E1B08B8-5381-11E6-6729-02F81914F9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2A77286-FC79-5602-0125-7CB4490434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4724E2-C3B5-4C77-A4F3-2FC33404F775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22DBC54-8AF1-D405-E83A-E45D50BAA8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23B463-EFBA-FB58-4A56-CDC42AFA7B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23EA922-4C2C-4CBA-B634-8F02A1D2EF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88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coiffe, Visage humain&#10;&#10;Description générée automatiquement">
            <a:extLst>
              <a:ext uri="{FF2B5EF4-FFF2-40B4-BE49-F238E27FC236}">
                <a16:creationId xmlns:a16="http://schemas.microsoft.com/office/drawing/2014/main" id="{677A12FD-53E0-CC25-B4A5-4485CD0DF8C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5087" y="0"/>
            <a:ext cx="4018610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839383-0E06-B8F9-3196-05DB04BD95DD}"/>
              </a:ext>
            </a:extLst>
          </p:cNvPr>
          <p:cNvSpPr txBox="1"/>
          <p:nvPr/>
        </p:nvSpPr>
        <p:spPr>
          <a:xfrm>
            <a:off x="7505205" y="1726854"/>
            <a:ext cx="40186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Jean Béraud 1849 -1945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60D9975-846A-4704-8A5A-8C7457E9DD51}"/>
              </a:ext>
            </a:extLst>
          </p:cNvPr>
          <p:cNvSpPr txBox="1"/>
          <p:nvPr/>
        </p:nvSpPr>
        <p:spPr>
          <a:xfrm>
            <a:off x="7505205" y="2766951"/>
            <a:ext cx="452525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Jean Béraud voit le jour à Saint-Pétersbourg avec sa jumelle Mélanie lorsque son père, sculpteur, travaille probablement au chantier de la cathédrale Saint-Isaac</a:t>
            </a:r>
          </a:p>
        </p:txBody>
      </p:sp>
    </p:spTree>
    <p:extLst>
      <p:ext uri="{BB962C8B-B14F-4D97-AF65-F5344CB8AC3E}">
        <p14:creationId xmlns:p14="http://schemas.microsoft.com/office/powerpoint/2010/main" val="3903540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sndAc>
          <p:stSnd loop="1">
            <p:snd r:embed="rId2" name="Out Of Africa • Main Theme • John Barry.wav"/>
          </p:stSnd>
        </p:sndAc>
      </p:transition>
    </mc:Choice>
    <mc:Fallback>
      <p:transition spd="slow" advClick="0" advTm="12000">
        <p:sndAc>
          <p:stSnd loop="1">
            <p:snd r:embed="rId2" name="Out Of Africa • Main Theme • John Barry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C7F58E-7F9B-83EE-6A10-7FD33B0945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dessin, art&#10;&#10;Description générée automatiquement">
            <a:extLst>
              <a:ext uri="{FF2B5EF4-FFF2-40B4-BE49-F238E27FC236}">
                <a16:creationId xmlns:a16="http://schemas.microsoft.com/office/drawing/2014/main" id="{81E2FED0-510D-3756-C681-F8C2BAC581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0170" y="288495"/>
            <a:ext cx="3096000" cy="6281009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4725CE-B7BD-B739-6B5B-D4780FEF45AB}"/>
              </a:ext>
            </a:extLst>
          </p:cNvPr>
          <p:cNvSpPr txBox="1"/>
          <p:nvPr/>
        </p:nvSpPr>
        <p:spPr>
          <a:xfrm>
            <a:off x="522565" y="3158837"/>
            <a:ext cx="38476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Blanche Vesnić (jaiotzez Ulman)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11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B924ACD-2709-2CC8-81D7-9C29D57A2D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Danse, personne, sport&#10;&#10;Description générée automatiquement">
            <a:extLst>
              <a:ext uri="{FF2B5EF4-FFF2-40B4-BE49-F238E27FC236}">
                <a16:creationId xmlns:a16="http://schemas.microsoft.com/office/drawing/2014/main" id="{EDBED9BD-C4FF-B70C-8E1D-357A9E4AB2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5938" y="302377"/>
            <a:ext cx="3852000" cy="6253245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725037-58FE-6F1C-989F-8F0F992169D0}"/>
              </a:ext>
            </a:extLst>
          </p:cNvPr>
          <p:cNvSpPr txBox="1"/>
          <p:nvPr/>
        </p:nvSpPr>
        <p:spPr>
          <a:xfrm>
            <a:off x="7944591" y="3883231"/>
            <a:ext cx="385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>
                <a:solidFill>
                  <a:srgbClr val="FFFF00"/>
                </a:solidFill>
              </a:rPr>
              <a:t>Cafe de Paris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6383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210646-FF70-053D-7824-2555070988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habits, table, personne&#10;&#10;Description générée automatiquement">
            <a:extLst>
              <a:ext uri="{FF2B5EF4-FFF2-40B4-BE49-F238E27FC236}">
                <a16:creationId xmlns:a16="http://schemas.microsoft.com/office/drawing/2014/main" id="{805B3469-6069-4187-945D-DA7D285366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3032" y="369000"/>
            <a:ext cx="4736850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F6007E-3EFA-5BF5-17F1-6A489A463233}"/>
              </a:ext>
            </a:extLst>
          </p:cNvPr>
          <p:cNvSpPr txBox="1"/>
          <p:nvPr/>
        </p:nvSpPr>
        <p:spPr>
          <a:xfrm>
            <a:off x="653143" y="3013501"/>
            <a:ext cx="30400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Jean Béraud La Lettre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740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3FADDF-836B-F061-77A8-894AAE6403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femme, habits, intérieur&#10;&#10;Description générée automatiquement">
            <a:extLst>
              <a:ext uri="{FF2B5EF4-FFF2-40B4-BE49-F238E27FC236}">
                <a16:creationId xmlns:a16="http://schemas.microsoft.com/office/drawing/2014/main" id="{C6E5EDFB-A757-ABDB-C344-0374C9B649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624" y="369000"/>
            <a:ext cx="8500000" cy="6120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6AF1F3-D147-3F5F-B837-3769285EBFDF}"/>
              </a:ext>
            </a:extLst>
          </p:cNvPr>
          <p:cNvSpPr txBox="1"/>
          <p:nvPr/>
        </p:nvSpPr>
        <p:spPr>
          <a:xfrm>
            <a:off x="9440883" y="3621974"/>
            <a:ext cx="2600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Pertsonaiak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14009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B49EF9-B580-E446-4A35-C05676B609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intérieur, meubles, homme&#10;&#10;Description générée automatiquement">
            <a:extLst>
              <a:ext uri="{FF2B5EF4-FFF2-40B4-BE49-F238E27FC236}">
                <a16:creationId xmlns:a16="http://schemas.microsoft.com/office/drawing/2014/main" id="{6C798BA3-A384-03CF-C9B8-10FA57C71E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5778" y="369000"/>
            <a:ext cx="7948018" cy="6120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261C68-E1AD-F02A-D9C4-BB3CBFCCF837}"/>
              </a:ext>
            </a:extLst>
          </p:cNvPr>
          <p:cNvSpPr txBox="1"/>
          <p:nvPr/>
        </p:nvSpPr>
        <p:spPr>
          <a:xfrm>
            <a:off x="1868518" y="3888432"/>
            <a:ext cx="2802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Bistron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443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B69055-4F93-FE6B-6560-5472B0C5A2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dessin, chaussures&#10;&#10;Description générée automatiquement">
            <a:extLst>
              <a:ext uri="{FF2B5EF4-FFF2-40B4-BE49-F238E27FC236}">
                <a16:creationId xmlns:a16="http://schemas.microsoft.com/office/drawing/2014/main" id="{5BB3DFA1-FD95-E16F-9446-E4AEA2A849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7122" y="372667"/>
            <a:ext cx="4644000" cy="611266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A334723-9B0D-A0DE-6D40-F7EEE5EB45C9}"/>
              </a:ext>
            </a:extLst>
          </p:cNvPr>
          <p:cNvSpPr txBox="1"/>
          <p:nvPr/>
        </p:nvSpPr>
        <p:spPr>
          <a:xfrm>
            <a:off x="8550233" y="3414156"/>
            <a:ext cx="33963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Parisienne sur la place de la Concorde 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537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985B01C-E8B4-2527-26A6-15F1831B39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habits, plein air, personne&#10;&#10;Description générée automatiquement">
            <a:extLst>
              <a:ext uri="{FF2B5EF4-FFF2-40B4-BE49-F238E27FC236}">
                <a16:creationId xmlns:a16="http://schemas.microsoft.com/office/drawing/2014/main" id="{469A634B-363B-07E9-6099-44328584B1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4245" y="369000"/>
            <a:ext cx="8324764" cy="6120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2266C9-09BD-2B47-E94B-4004D7645AE3}"/>
              </a:ext>
            </a:extLst>
          </p:cNvPr>
          <p:cNvSpPr txBox="1"/>
          <p:nvPr/>
        </p:nvSpPr>
        <p:spPr>
          <a:xfrm>
            <a:off x="201881" y="2280062"/>
            <a:ext cx="290945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Sortie de la messe à l'église Saint-Philippe-du-Roule (vers 1877), New York, </a:t>
            </a:r>
            <a:r>
              <a:rPr lang="fr-FR" sz="2400" b="1" dirty="0" err="1">
                <a:solidFill>
                  <a:schemeClr val="bg1"/>
                </a:solidFill>
              </a:rPr>
              <a:t>Metropolitan</a:t>
            </a:r>
            <a:r>
              <a:rPr lang="fr-FR" sz="2400" b="1" dirty="0">
                <a:solidFill>
                  <a:schemeClr val="bg1"/>
                </a:solidFill>
              </a:rPr>
              <a:t> Museum of Art.</a:t>
            </a:r>
          </a:p>
        </p:txBody>
      </p:sp>
    </p:spTree>
    <p:extLst>
      <p:ext uri="{BB962C8B-B14F-4D97-AF65-F5344CB8AC3E}">
        <p14:creationId xmlns:p14="http://schemas.microsoft.com/office/powerpoint/2010/main" val="1001147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FB24D8-700B-0B60-91CE-F5B528DE01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einture, personne, dessin&#10;&#10;Description générée automatiquement">
            <a:extLst>
              <a:ext uri="{FF2B5EF4-FFF2-40B4-BE49-F238E27FC236}">
                <a16:creationId xmlns:a16="http://schemas.microsoft.com/office/drawing/2014/main" id="{3A442E42-4D82-0842-B2DA-FA085C9831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391" y="459000"/>
            <a:ext cx="8610650" cy="594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D41EFA-B265-DD75-A405-77D12535CA9D}"/>
              </a:ext>
            </a:extLst>
          </p:cNvPr>
          <p:cNvSpPr txBox="1"/>
          <p:nvPr/>
        </p:nvSpPr>
        <p:spPr>
          <a:xfrm>
            <a:off x="9417132" y="2660073"/>
            <a:ext cx="26244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Jean Béraud Une journée venteuse sur le Pont des Art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445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D3F153-67F9-3169-DB3A-B5ADCB645A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dessin, chaussures&#10;&#10;Description générée automatiquement">
            <a:extLst>
              <a:ext uri="{FF2B5EF4-FFF2-40B4-BE49-F238E27FC236}">
                <a16:creationId xmlns:a16="http://schemas.microsoft.com/office/drawing/2014/main" id="{F580B0EE-BE03-7B2B-488C-D0D6CB8D91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4000" y="302445"/>
            <a:ext cx="4824000" cy="62531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CA8DED-5FFC-3017-85FD-4185EC26705C}"/>
              </a:ext>
            </a:extLst>
          </p:cNvPr>
          <p:cNvSpPr txBox="1"/>
          <p:nvPr/>
        </p:nvSpPr>
        <p:spPr>
          <a:xfrm>
            <a:off x="190005" y="3004457"/>
            <a:ext cx="3348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Paris, rue du Havre par Jean Béraud - National Gallery of Art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6065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D99781-63D1-FD29-2649-0CC0306780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croquis, art&#10;&#10;Description générée automatiquement">
            <a:extLst>
              <a:ext uri="{FF2B5EF4-FFF2-40B4-BE49-F238E27FC236}">
                <a16:creationId xmlns:a16="http://schemas.microsoft.com/office/drawing/2014/main" id="{EA4DF206-C742-1774-4BE7-132A4EEAA9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8988" y="279000"/>
            <a:ext cx="7670863" cy="6300000"/>
          </a:xfrm>
          <a:prstGeom prst="ellipse">
            <a:avLst/>
          </a:prstGeom>
          <a:ln w="63500" cap="rnd">
            <a:solidFill>
              <a:schemeClr val="accent4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2CF578-5D98-C356-537B-365FDF1921D2}"/>
              </a:ext>
            </a:extLst>
          </p:cNvPr>
          <p:cNvSpPr txBox="1"/>
          <p:nvPr/>
        </p:nvSpPr>
        <p:spPr>
          <a:xfrm>
            <a:off x="8858993" y="5394378"/>
            <a:ext cx="34319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Après la faute (vers 1885-1890), Londres, National Gallery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99236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063BD3B-117C-2C73-C659-167839464D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intérieur, peinture, cadre photo&#10;&#10;Description générée automatiquement">
            <a:extLst>
              <a:ext uri="{FF2B5EF4-FFF2-40B4-BE49-F238E27FC236}">
                <a16:creationId xmlns:a16="http://schemas.microsoft.com/office/drawing/2014/main" id="{863236A0-7788-D683-D622-A75035C645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6781" y="369000"/>
            <a:ext cx="8580064" cy="612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C1FD96-3ADD-E159-B0AC-FB4C0CF50F4C}"/>
              </a:ext>
            </a:extLst>
          </p:cNvPr>
          <p:cNvSpPr txBox="1"/>
          <p:nvPr/>
        </p:nvSpPr>
        <p:spPr>
          <a:xfrm>
            <a:off x="355235" y="2977738"/>
            <a:ext cx="250569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Pâtisserie Gloppe (1889), Paris, musée Carnavalet.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241662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597642-8AC4-54EE-F05C-390FF55B15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intérieur, personne, meubles&#10;&#10;Description générée automatiquement">
            <a:extLst>
              <a:ext uri="{FF2B5EF4-FFF2-40B4-BE49-F238E27FC236}">
                <a16:creationId xmlns:a16="http://schemas.microsoft.com/office/drawing/2014/main" id="{79CB91FF-1BF7-AEBD-3140-CD44260114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810" y="369000"/>
            <a:ext cx="9194365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A2C524-1E63-4FE7-B567-37DA7E3A63F3}"/>
              </a:ext>
            </a:extLst>
          </p:cNvPr>
          <p:cNvSpPr txBox="1"/>
          <p:nvPr/>
        </p:nvSpPr>
        <p:spPr>
          <a:xfrm>
            <a:off x="10046525" y="1828800"/>
            <a:ext cx="214547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/>
          </a:p>
          <a:p>
            <a:r>
              <a:rPr lang="fr-FR" sz="2400" b="1"/>
              <a:t>Plus de détails</a:t>
            </a:r>
          </a:p>
          <a:p>
            <a:r>
              <a:rPr lang="fr-FR" sz="2400" b="1"/>
              <a:t>La Salle de rédaction du Journal des Débats en 1889 (1889), Paris, musée d'Orsay.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062980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7BA8027-E3F0-9D9D-B9C8-7C444CBF1D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robe de mariée, robe&#10;&#10;Description générée automatiquement">
            <a:extLst>
              <a:ext uri="{FF2B5EF4-FFF2-40B4-BE49-F238E27FC236}">
                <a16:creationId xmlns:a16="http://schemas.microsoft.com/office/drawing/2014/main" id="{FDC7AC7C-0C36-4E86-D462-CA0820D2FA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5273" y="369000"/>
            <a:ext cx="8831572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18CA8C-DE93-9DC5-FB3A-819FB741BD03}"/>
              </a:ext>
            </a:extLst>
          </p:cNvPr>
          <p:cNvSpPr txBox="1"/>
          <p:nvPr/>
        </p:nvSpPr>
        <p:spPr>
          <a:xfrm>
            <a:off x="455155" y="2873829"/>
            <a:ext cx="263632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Altercation dans les couloirs de l'Opéra (1889), Paris, musée Carnavalet.</a:t>
            </a:r>
          </a:p>
        </p:txBody>
      </p:sp>
    </p:spTree>
    <p:extLst>
      <p:ext uri="{BB962C8B-B14F-4D97-AF65-F5344CB8AC3E}">
        <p14:creationId xmlns:p14="http://schemas.microsoft.com/office/powerpoint/2010/main" val="794075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67F465-9EB9-593A-05FB-EA452CC343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intérieur, personnes&#10;&#10;Description générée automatiquement">
            <a:extLst>
              <a:ext uri="{FF2B5EF4-FFF2-40B4-BE49-F238E27FC236}">
                <a16:creationId xmlns:a16="http://schemas.microsoft.com/office/drawing/2014/main" id="{BDC71413-D206-061D-B02D-7703982945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704" y="369000"/>
            <a:ext cx="8146422" cy="6120000"/>
          </a:xfrm>
          <a:prstGeom prst="rect">
            <a:avLst/>
          </a:prstGeom>
          <a:ln w="44450">
            <a:solidFill>
              <a:srgbClr val="FF00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1B4C22-F19B-BB57-40F7-AB0B9C59C515}"/>
              </a:ext>
            </a:extLst>
          </p:cNvPr>
          <p:cNvSpPr txBox="1"/>
          <p:nvPr/>
        </p:nvSpPr>
        <p:spPr>
          <a:xfrm>
            <a:off x="9005455" y="2909455"/>
            <a:ext cx="29787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La Madeleine chez le Pharisien (1891), Paris, musée d'Orsay.</a:t>
            </a:r>
          </a:p>
        </p:txBody>
      </p:sp>
    </p:spTree>
    <p:extLst>
      <p:ext uri="{BB962C8B-B14F-4D97-AF65-F5344CB8AC3E}">
        <p14:creationId xmlns:p14="http://schemas.microsoft.com/office/powerpoint/2010/main" val="224656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391887-B4FD-5A6C-0254-0CD2AAAEE1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ortrait, peinture, cadre photo&#10;&#10;Description générée automatiquement">
            <a:extLst>
              <a:ext uri="{FF2B5EF4-FFF2-40B4-BE49-F238E27FC236}">
                <a16:creationId xmlns:a16="http://schemas.microsoft.com/office/drawing/2014/main" id="{15A47198-DD63-78B2-A29B-EC2DB0C706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2773" y="189000"/>
            <a:ext cx="4104514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A24C5F-1627-4B9C-A72A-4651D27EBD32}"/>
              </a:ext>
            </a:extLst>
          </p:cNvPr>
          <p:cNvSpPr txBox="1"/>
          <p:nvPr/>
        </p:nvSpPr>
        <p:spPr>
          <a:xfrm>
            <a:off x="1145199" y="2644170"/>
            <a:ext cx="27075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Méditation (1894), palais des Beaux-Arts de Lille.</a:t>
            </a:r>
          </a:p>
        </p:txBody>
      </p:sp>
    </p:spTree>
    <p:extLst>
      <p:ext uri="{BB962C8B-B14F-4D97-AF65-F5344CB8AC3E}">
        <p14:creationId xmlns:p14="http://schemas.microsoft.com/office/powerpoint/2010/main" val="2794474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A3ACDD8-BCB7-DCBC-9771-E1BBDE151B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cheval, art&#10;&#10;Description générée automatiquement">
            <a:extLst>
              <a:ext uri="{FF2B5EF4-FFF2-40B4-BE49-F238E27FC236}">
                <a16:creationId xmlns:a16="http://schemas.microsoft.com/office/drawing/2014/main" id="{95B8D9AC-3F91-5DA5-86BD-679B501CCC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614" y="369000"/>
            <a:ext cx="8487101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AFA009-4346-414C-9CCF-9970AA4DDFCE}"/>
              </a:ext>
            </a:extLst>
          </p:cNvPr>
          <p:cNvSpPr txBox="1"/>
          <p:nvPr/>
        </p:nvSpPr>
        <p:spPr>
          <a:xfrm>
            <a:off x="9452758" y="2778826"/>
            <a:ext cx="250569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Après l'office à l'église américaine de la Sainte-Trinité (vers 1900), Paris, musée Carnavalet.</a:t>
            </a:r>
          </a:p>
        </p:txBody>
      </p:sp>
    </p:spTree>
    <p:extLst>
      <p:ext uri="{BB962C8B-B14F-4D97-AF65-F5344CB8AC3E}">
        <p14:creationId xmlns:p14="http://schemas.microsoft.com/office/powerpoint/2010/main" val="2389142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94EC82-811A-A123-87B8-7CA785624A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Visage humain, art, mur&#10;&#10;Description générée automatiquement">
            <a:extLst>
              <a:ext uri="{FF2B5EF4-FFF2-40B4-BE49-F238E27FC236}">
                <a16:creationId xmlns:a16="http://schemas.microsoft.com/office/drawing/2014/main" id="{BB7FF43A-61E9-03D4-D61E-067E496845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3945" y="420875"/>
            <a:ext cx="7308000" cy="6016249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432284-948A-86A5-954B-C74370B086DA}"/>
              </a:ext>
            </a:extLst>
          </p:cNvPr>
          <p:cNvSpPr txBox="1"/>
          <p:nvPr/>
        </p:nvSpPr>
        <p:spPr>
          <a:xfrm>
            <a:off x="1314444" y="2989613"/>
            <a:ext cx="260069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Au café, dit l'Absinthe (vers 1909), Paris, musée Carnavalet.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4562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2335649-CC18-06F0-55DC-E8FF4A99AB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einture, plein air, habits&#10;&#10;Description générée automatiquement">
            <a:extLst>
              <a:ext uri="{FF2B5EF4-FFF2-40B4-BE49-F238E27FC236}">
                <a16:creationId xmlns:a16="http://schemas.microsoft.com/office/drawing/2014/main" id="{7FA02DB8-124A-A3FA-51AC-21F1EE8838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9646" y="189000"/>
            <a:ext cx="4632708" cy="6480000"/>
          </a:xfrm>
          <a:prstGeom prst="rect">
            <a:avLst/>
          </a:prstGeom>
          <a:ln w="44450">
            <a:solidFill>
              <a:schemeClr val="bg1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DF1602-8F38-7992-6D26-BA46E6A83551}"/>
              </a:ext>
            </a:extLst>
          </p:cNvPr>
          <p:cNvSpPr txBox="1"/>
          <p:nvPr/>
        </p:nvSpPr>
        <p:spPr>
          <a:xfrm>
            <a:off x="8708189" y="3288268"/>
            <a:ext cx="27218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L'Attente, Paris, musée d'Orsay.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160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2684D38-903A-B499-319D-5266A93F7E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inture, habits, art&#10;&#10;Description générée automatiquement">
            <a:extLst>
              <a:ext uri="{FF2B5EF4-FFF2-40B4-BE49-F238E27FC236}">
                <a16:creationId xmlns:a16="http://schemas.microsoft.com/office/drawing/2014/main" id="{D1D2C6CA-6926-C5EB-5D7E-CD18A031CF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5122" y="247185"/>
            <a:ext cx="3528000" cy="636363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E177CF-495F-8242-E530-B9DA8DDEC5D7}"/>
              </a:ext>
            </a:extLst>
          </p:cNvPr>
          <p:cNvSpPr txBox="1"/>
          <p:nvPr/>
        </p:nvSpPr>
        <p:spPr>
          <a:xfrm>
            <a:off x="1282535" y="3322123"/>
            <a:ext cx="30757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L'Acteur Coquelin aîné accoudé, Toulouse, Fondation Bemberg.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845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2E2924D-DEF3-7C7E-72FC-30B1B09F3C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salle de détente, Jeux et sports d’intérieur, salle de billard&#10;&#10;Description générée automatiquement">
            <a:extLst>
              <a:ext uri="{FF2B5EF4-FFF2-40B4-BE49-F238E27FC236}">
                <a16:creationId xmlns:a16="http://schemas.microsoft.com/office/drawing/2014/main" id="{05BA8032-4D51-DF40-DEC7-40BD35E8F7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498" y="489673"/>
            <a:ext cx="8748000" cy="587865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B07E77-0A5E-95E9-EA58-C2593B06C89F}"/>
              </a:ext>
            </a:extLst>
          </p:cNvPr>
          <p:cNvSpPr txBox="1"/>
          <p:nvPr/>
        </p:nvSpPr>
        <p:spPr>
          <a:xfrm>
            <a:off x="9429008" y="3206338"/>
            <a:ext cx="25056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Jean Béraud La Partie De Billard</a:t>
            </a:r>
          </a:p>
        </p:txBody>
      </p:sp>
    </p:spTree>
    <p:extLst>
      <p:ext uri="{BB962C8B-B14F-4D97-AF65-F5344CB8AC3E}">
        <p14:creationId xmlns:p14="http://schemas.microsoft.com/office/powerpoint/2010/main" val="1262669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0824B5-89B8-069F-EA2F-895F690764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habits, s’asseoir, boisson&#10;&#10;Description générée automatiquement">
            <a:extLst>
              <a:ext uri="{FF2B5EF4-FFF2-40B4-BE49-F238E27FC236}">
                <a16:creationId xmlns:a16="http://schemas.microsoft.com/office/drawing/2014/main" id="{A92309CA-46E6-8D4F-46D3-04C2419088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0574" y="462962"/>
            <a:ext cx="4716000" cy="59320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874979-4C0E-36B0-6FA4-98251BFBA95C}"/>
              </a:ext>
            </a:extLst>
          </p:cNvPr>
          <p:cNvSpPr txBox="1"/>
          <p:nvPr/>
        </p:nvSpPr>
        <p:spPr>
          <a:xfrm>
            <a:off x="852377" y="4096849"/>
            <a:ext cx="26481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Jean Béraud Les Buveurs</a:t>
            </a:r>
          </a:p>
        </p:txBody>
      </p:sp>
    </p:spTree>
    <p:extLst>
      <p:ext uri="{BB962C8B-B14F-4D97-AF65-F5344CB8AC3E}">
        <p14:creationId xmlns:p14="http://schemas.microsoft.com/office/powerpoint/2010/main" val="4212327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804425D-B7A9-FC0C-C364-ACADDCBCD4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intérieur, homme, personnes&#10;&#10;Description générée automatiquement">
            <a:extLst>
              <a:ext uri="{FF2B5EF4-FFF2-40B4-BE49-F238E27FC236}">
                <a16:creationId xmlns:a16="http://schemas.microsoft.com/office/drawing/2014/main" id="{C9F27F04-7D65-0CC4-C3DF-3774A0926A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9787" y="616860"/>
            <a:ext cx="7344000" cy="56242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B9570B-DD84-7022-E759-A4E7B002EB85}"/>
              </a:ext>
            </a:extLst>
          </p:cNvPr>
          <p:cNvSpPr txBox="1"/>
          <p:nvPr/>
        </p:nvSpPr>
        <p:spPr>
          <a:xfrm>
            <a:off x="9714016" y="2838064"/>
            <a:ext cx="2477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Jean Béraud - À la salle Graffar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843539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DD9FE7-4A78-9F80-B1C9-4E04353F7F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dessin, homme&#10;&#10;Description générée automatiquement">
            <a:extLst>
              <a:ext uri="{FF2B5EF4-FFF2-40B4-BE49-F238E27FC236}">
                <a16:creationId xmlns:a16="http://schemas.microsoft.com/office/drawing/2014/main" id="{6C7300EA-394F-C193-02D7-237AC815D6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9651" y="315000"/>
            <a:ext cx="4488649" cy="6228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FA9A50-C495-2002-4A1B-2E1588FEE402}"/>
              </a:ext>
            </a:extLst>
          </p:cNvPr>
          <p:cNvSpPr txBox="1"/>
          <p:nvPr/>
        </p:nvSpPr>
        <p:spPr>
          <a:xfrm>
            <a:off x="1080655" y="3429000"/>
            <a:ext cx="32182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Jean Béraud La Modiste Sur Les Champs Elysées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423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5BC4B3-5E08-B5FE-5566-C0B66DD7AE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chaussures, personnes, personne&#10;&#10;Description générée automatiquement">
            <a:extLst>
              <a:ext uri="{FF2B5EF4-FFF2-40B4-BE49-F238E27FC236}">
                <a16:creationId xmlns:a16="http://schemas.microsoft.com/office/drawing/2014/main" id="{40D08A2D-0031-CF0B-3BF8-BF8A7E617C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498" y="363186"/>
            <a:ext cx="8388000" cy="6131628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41A89F-9691-B293-BB13-DFC64FE67542}"/>
              </a:ext>
            </a:extLst>
          </p:cNvPr>
          <p:cNvSpPr txBox="1"/>
          <p:nvPr/>
        </p:nvSpPr>
        <p:spPr>
          <a:xfrm>
            <a:off x="9369631" y="3429000"/>
            <a:ext cx="2683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: Jean Béraud La Modiste Sur Les Champs Elysées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36517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88BB3EC-053E-BE94-EDFC-134259983C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Rêne, bride, Fournitures pour cheval&#10;&#10;Description générée automatiquement">
            <a:extLst>
              <a:ext uri="{FF2B5EF4-FFF2-40B4-BE49-F238E27FC236}">
                <a16:creationId xmlns:a16="http://schemas.microsoft.com/office/drawing/2014/main" id="{FB90AEA5-0342-0862-F5B1-5401D0EB88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6956" y="189000"/>
            <a:ext cx="5158087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45459C-0D67-BAE6-E286-58CE7E214F9B}"/>
              </a:ext>
            </a:extLst>
          </p:cNvPr>
          <p:cNvSpPr txBox="1"/>
          <p:nvPr/>
        </p:nvSpPr>
        <p:spPr>
          <a:xfrm>
            <a:off x="1163782" y="3277590"/>
            <a:ext cx="30400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	</a:t>
            </a:r>
          </a:p>
          <a:p>
            <a:r>
              <a:rPr lang="fr-FR" sz="2400" b="1">
                <a:solidFill>
                  <a:srgbClr val="FFFF00"/>
                </a:solidFill>
              </a:rPr>
              <a:t>À la maison, chauffeur !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02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C74348-E78D-7FF9-9EEC-09B90986AA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eige, bâtiment, plein air, cheval&#10;&#10;Description générée automatiquement">
            <a:extLst>
              <a:ext uri="{FF2B5EF4-FFF2-40B4-BE49-F238E27FC236}">
                <a16:creationId xmlns:a16="http://schemas.microsoft.com/office/drawing/2014/main" id="{D26A1E6D-BC11-1049-5B62-C04471E74F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793" y="369000"/>
            <a:ext cx="917541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D1F6FF5-336A-0414-24E8-3DC61690E8C6}"/>
              </a:ext>
            </a:extLst>
          </p:cNvPr>
          <p:cNvSpPr txBox="1"/>
          <p:nvPr/>
        </p:nvSpPr>
        <p:spPr>
          <a:xfrm>
            <a:off x="9832769" y="3075709"/>
            <a:ext cx="23592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Jean Béraud La Sortie Du Bourgeois</a:t>
            </a:r>
          </a:p>
        </p:txBody>
      </p:sp>
    </p:spTree>
    <p:extLst>
      <p:ext uri="{BB962C8B-B14F-4D97-AF65-F5344CB8AC3E}">
        <p14:creationId xmlns:p14="http://schemas.microsoft.com/office/powerpoint/2010/main" val="11231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4729379-19F0-212E-BAB1-CC4961CB90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habits, homme&#10;&#10;Description générée automatiquement">
            <a:extLst>
              <a:ext uri="{FF2B5EF4-FFF2-40B4-BE49-F238E27FC236}">
                <a16:creationId xmlns:a16="http://schemas.microsoft.com/office/drawing/2014/main" id="{793EBD68-A321-4925-D6E8-08D23EC22D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0167" y="369000"/>
            <a:ext cx="9386503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0FDC38-ACEC-706E-A783-AF74AD93C2CA}"/>
              </a:ext>
            </a:extLst>
          </p:cNvPr>
          <p:cNvSpPr txBox="1"/>
          <p:nvPr/>
        </p:nvSpPr>
        <p:spPr>
          <a:xfrm>
            <a:off x="130629" y="3051958"/>
            <a:ext cx="20069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Jean Béraud Le Boulevard St. Denis, Pari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275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AAD47E3-681A-7C87-3052-25B3C93579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ène, personnes, arbre&#10;&#10;Description générée automatiquement">
            <a:extLst>
              <a:ext uri="{FF2B5EF4-FFF2-40B4-BE49-F238E27FC236}">
                <a16:creationId xmlns:a16="http://schemas.microsoft.com/office/drawing/2014/main" id="{BBC7B80D-F051-47B2-30FB-C3874C2685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237" y="318600"/>
            <a:ext cx="9216000" cy="62208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BEFE52-A69A-0CA1-7C98-9C76B13FCCD9}"/>
              </a:ext>
            </a:extLst>
          </p:cNvPr>
          <p:cNvSpPr txBox="1"/>
          <p:nvPr/>
        </p:nvSpPr>
        <p:spPr>
          <a:xfrm>
            <a:off x="9822212" y="3562459"/>
            <a:ext cx="2113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Capucines boulevard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6289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BF05840-8CAF-1EE8-DE08-D14AB49A5D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habits, personnes&#10;&#10;Description générée automatiquement">
            <a:extLst>
              <a:ext uri="{FF2B5EF4-FFF2-40B4-BE49-F238E27FC236}">
                <a16:creationId xmlns:a16="http://schemas.microsoft.com/office/drawing/2014/main" id="{CD43ECDD-43A7-9835-3445-B92DA5C3C1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471" y="819000"/>
            <a:ext cx="8773109" cy="52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6110FB-9AEC-F4C4-2F2E-7F436BAD8AC3}"/>
              </a:ext>
            </a:extLst>
          </p:cNvPr>
          <p:cNvSpPr txBox="1"/>
          <p:nvPr/>
        </p:nvSpPr>
        <p:spPr>
          <a:xfrm>
            <a:off x="1078675" y="95003"/>
            <a:ext cx="100346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7BD75FF-343B-BF11-D31E-A9197B0BCA49}"/>
              </a:ext>
            </a:extLst>
          </p:cNvPr>
          <p:cNvSpPr txBox="1"/>
          <p:nvPr/>
        </p:nvSpPr>
        <p:spPr>
          <a:xfrm>
            <a:off x="9155875" y="1436914"/>
            <a:ext cx="303612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 Le </a:t>
            </a:r>
          </a:p>
          <a:p>
            <a:r>
              <a:rPr lang="fr-FR" sz="3200" b="1" dirty="0">
                <a:solidFill>
                  <a:srgbClr val="FFFF00"/>
                </a:solidFill>
              </a:rPr>
              <a:t>Peintre  Jean Beraud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42087B8-06EF-4753-D7F1-871F975D5B3A}"/>
              </a:ext>
            </a:extLst>
          </p:cNvPr>
          <p:cNvSpPr txBox="1"/>
          <p:nvPr/>
        </p:nvSpPr>
        <p:spPr>
          <a:xfrm>
            <a:off x="9155875" y="3740727"/>
            <a:ext cx="284565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  <a:p>
            <a:r>
              <a:rPr lang="fr-FR" sz="3200" b="1" dirty="0">
                <a:solidFill>
                  <a:srgbClr val="FFFF00"/>
                </a:solidFill>
              </a:rPr>
              <a:t>         Daniel</a:t>
            </a:r>
          </a:p>
          <a:p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A140AC5-CC12-68C7-625B-E648C604F8BC}"/>
              </a:ext>
            </a:extLst>
          </p:cNvPr>
          <p:cNvSpPr txBox="1"/>
          <p:nvPr/>
        </p:nvSpPr>
        <p:spPr>
          <a:xfrm>
            <a:off x="3037793" y="6039000"/>
            <a:ext cx="5925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Bal Mabille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9256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/>
    </mc:Choice>
    <mc:Fallback>
      <p:transition spd="slow" advClick="0" advTm="12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311</Words>
  <Application>Microsoft Office PowerPoint</Application>
  <PresentationFormat>Grand écran</PresentationFormat>
  <Paragraphs>41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2025-01-31T06:34:46Z</dcterms:created>
  <dcterms:modified xsi:type="dcterms:W3CDTF">2025-02-01T06:50:39Z</dcterms:modified>
</cp:coreProperties>
</file>