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60" r:id="rId6"/>
    <p:sldId id="261" r:id="rId7"/>
    <p:sldId id="270" r:id="rId8"/>
    <p:sldId id="275" r:id="rId9"/>
    <p:sldId id="276" r:id="rId10"/>
    <p:sldId id="262" r:id="rId11"/>
    <p:sldId id="263" r:id="rId12"/>
    <p:sldId id="264" r:id="rId13"/>
    <p:sldId id="265" r:id="rId14"/>
    <p:sldId id="268" r:id="rId15"/>
    <p:sldId id="269" r:id="rId16"/>
    <p:sldId id="266" r:id="rId17"/>
    <p:sldId id="267" r:id="rId18"/>
    <p:sldId id="271" r:id="rId19"/>
    <p:sldId id="273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74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EA9697-9DA5-CC19-9B03-61A581A46E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F3D087D-9979-5A8E-AAB7-61F73D2586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72C909-948B-4131-E15B-2ED1C9AFF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780F31-5C93-05C0-3CD5-399985A8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3DE1C3-19D4-CD00-6E31-274FF0F8D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77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921E5D-1408-606A-5826-5640A535F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8A5944-C4DB-8E18-32FB-443BC2095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0B8DAA-AB81-C136-24BA-5DD40CC86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8A209B-D68C-1AF5-AE1A-5DF0822FB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BA813E-F8F3-738C-98E1-9CD5699D6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90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E7ECD-9B97-0281-97E6-69CEAEE3B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9F9785-6B50-4A58-AC17-BE07E1BB58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7CC4C5-DF7E-6E48-BBCB-012EC10BB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F1E1EE-AE7F-C351-1344-AD7DCC724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84F12A-FF94-09A7-1668-AA100DA19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13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9D781-96A4-D539-848C-FFF46D778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396B03-829D-A2CA-33C0-D310F0B098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5108C93-05CD-DED7-CA3C-C71F66942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A7857DD-2F42-BFD6-CC21-61D4CD734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7278338-8B45-24A8-C38D-1BCDB1974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9715113-FA04-0702-E7FA-B08292A82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23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54C09-01EF-40DA-5804-63E94522E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1AC4CD-5B87-D154-11A6-D4D424D25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B42D75-4DDA-BCBF-7BDF-A2E55EA32D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0CBD6D6-988C-CE14-7879-19962FDC0D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100295E-0023-2FE7-C74D-49C93F9EFE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BA8362B-6770-0484-0B8F-6D3332588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6008CAE-AB97-3B0F-8159-27CD1CA15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234F0A7-3D4A-26C7-695D-DA265E2EC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33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D8922D-A0A7-C21E-8E8F-02AA293B0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5A892BD-D4CD-742C-1159-2EADDA16D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DF70E2B-6CA4-E463-6B8A-046D29565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287C78F-0D31-45F3-EAC3-F3E2C2270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08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2529477-E222-338F-BA20-67F6C4A4A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F0E8F18-40B8-DE48-CB33-AEF2F781B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583D9A3-D119-7A2B-7A43-26968DE39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8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2DB4BE-5BC6-5937-B602-F414EF4B4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BE4F74-751A-B549-680F-316CC9333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EE52152-9582-399B-2CFC-0497D7FCB9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EDBBD8-908A-51D6-BBB1-CEC361359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0AAD4F-D77E-43D3-6764-F044B847B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28899D-EE08-47B5-35A9-F290936AD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31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1B8083-51C3-D022-BD41-5069CB21F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0652689-312B-5489-CE27-4717637F7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4A6B914-8F0B-BE53-703D-90D5AD9BB1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71733A4-8E99-3DEA-11E0-275092A10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6E9195-2CC2-843E-3317-AE7B57154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F118299-B5D0-3C4B-D4FE-A1574E8CF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80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6FF67B-4817-E3AA-B748-3402A1098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B22414A-2DC8-ACE1-46C6-912A15C788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9BE625-BDA6-EC02-9371-F590847EC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75CE26-F03E-C1F0-5FC7-F0ACE9124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3D86CD-3B18-7812-0D9B-A0C152FC6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41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C5267CB-2077-3713-F8B8-916E52E405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E707191-DDEC-A3AB-EC3E-65C79B7EF2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16E992-CEF5-136C-8BE2-03E5F283E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2322BF-7DFE-0F80-4E12-D6DB33287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5AB841-5728-0C9D-A628-7379A7156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702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92B4CB6-BEB8-25A2-49BE-B9E3939EC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07F9DD-F79F-DDC0-AA2E-D92A2C981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4E9860-64F2-8FA4-BA85-91F1B43090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48BFE-BB52-4CD8-AD40-0EB49A9092B6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F48DB6-30EE-8B70-6C71-B8E9B3C479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CE4CAE-29FE-5ACF-09FD-918B3D5F12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EB34-F75D-4C95-B1EA-EC2553B9D9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50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C6BC4C7-CE75-BAF0-0B7F-7064C4B834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791" y="934096"/>
            <a:ext cx="10662418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A956E32-F09B-9502-A87A-204D8E08A318}"/>
              </a:ext>
            </a:extLst>
          </p:cNvPr>
          <p:cNvSpPr/>
          <p:nvPr/>
        </p:nvSpPr>
        <p:spPr>
          <a:xfrm>
            <a:off x="1239865" y="123986"/>
            <a:ext cx="98724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Château des Maures au Portugal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7FCB118-0E49-C212-D21A-77BAC01A8B83}"/>
              </a:ext>
            </a:extLst>
          </p:cNvPr>
          <p:cNvSpPr txBox="1"/>
          <p:nvPr/>
        </p:nvSpPr>
        <p:spPr>
          <a:xfrm>
            <a:off x="8985663" y="5231406"/>
            <a:ext cx="32063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Gauche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155967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  <p:sndAc>
          <p:stSnd loop="1">
            <p:snd r:embed="rId2" name="Teresa &amp; Rodrigo Maurício - Ó Rosa Arredonda A Saia.wav"/>
          </p:stSnd>
        </p:sndAc>
      </p:transition>
    </mc:Choice>
    <mc:Fallback xmlns="">
      <p:transition spd="slow">
        <p:fade/>
        <p:sndAc>
          <p:stSnd loop="1">
            <p:snd r:embed="rId4" name="Teresa &amp; Rodrigo Maurício - Ó Rosa Arredonda A Sai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EE87802-09FF-3818-8F68-FEFD5B4377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961" y="189000"/>
            <a:ext cx="972607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149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A0D19C-8624-7D93-0626-446C11BF22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63" y="189000"/>
            <a:ext cx="4320000" cy="64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19DF4C7-EDFD-E131-3C58-60C938FA029A}"/>
              </a:ext>
            </a:extLst>
          </p:cNvPr>
          <p:cNvSpPr txBox="1"/>
          <p:nvPr/>
        </p:nvSpPr>
        <p:spPr>
          <a:xfrm>
            <a:off x="6202140" y="1167202"/>
            <a:ext cx="494396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CHÂTEAU DES MAURES – SINTRA – Portugal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Edifice Historique Portugais sur la commune de SINTRA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Sur un massif rocheux, isolé sur une des cîmes des Monts de SINTRA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Ses murailles révèlent une vue privilégiée sur l’environnement jusqu’à l'Océan Atlantique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119422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162583-8AF7-E55C-98CC-467EB1298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572" y="599008"/>
            <a:ext cx="11702855" cy="432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2F46471-9AD4-23B7-0FFB-0FBF297261F8}"/>
              </a:ext>
            </a:extLst>
          </p:cNvPr>
          <p:cNvSpPr txBox="1"/>
          <p:nvPr/>
        </p:nvSpPr>
        <p:spPr>
          <a:xfrm>
            <a:off x="873803" y="4919008"/>
            <a:ext cx="113181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les murailles à ceinture double externe et interne avec porte accès à l’enceinte, créneaux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parcourues par chemin de ronde et, muni de tours,  complété de rampes et escaliers d’accès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Porte arabe en arc, en forme de fer à cheval , élément notoire de l’enceinte</a:t>
            </a:r>
          </a:p>
        </p:txBody>
      </p:sp>
    </p:spTree>
    <p:extLst>
      <p:ext uri="{BB962C8B-B14F-4D97-AF65-F5344CB8AC3E}">
        <p14:creationId xmlns:p14="http://schemas.microsoft.com/office/powerpoint/2010/main" val="202251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44084E-34C2-802E-4FFF-FBA29EFB4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0291" y="369000"/>
            <a:ext cx="816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4E34E9-0715-2C3D-0A3F-969F59FD3AF9}"/>
              </a:ext>
            </a:extLst>
          </p:cNvPr>
          <p:cNvSpPr txBox="1"/>
          <p:nvPr/>
        </p:nvSpPr>
        <p:spPr>
          <a:xfrm>
            <a:off x="262425" y="903722"/>
            <a:ext cx="30262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Chapelle vouée à Saint Pierre</a:t>
            </a:r>
          </a:p>
          <a:p>
            <a:endParaRPr lang="fr-FR" sz="2400" b="1" i="1" dirty="0"/>
          </a:p>
          <a:p>
            <a:r>
              <a:rPr lang="fr-FR" sz="2400" b="1" i="1" dirty="0"/>
              <a:t> style roman, nef unique, abside avec voûte en berceau</a:t>
            </a:r>
          </a:p>
          <a:p>
            <a:r>
              <a:rPr lang="fr-FR" sz="2400" b="1" i="1" dirty="0"/>
              <a:t>2portes avec arc plein sur colonnettes avec chapiteaux motifs végétaux</a:t>
            </a:r>
          </a:p>
          <a:p>
            <a:endParaRPr lang="fr-FR" sz="2400" b="1" i="1" dirty="0"/>
          </a:p>
          <a:p>
            <a:r>
              <a:rPr lang="fr-FR" sz="2400" b="1" i="1" dirty="0"/>
              <a:t>Des anciennes tombes ont été découvertes dans une nécropole</a:t>
            </a:r>
          </a:p>
        </p:txBody>
      </p:sp>
    </p:spTree>
    <p:extLst>
      <p:ext uri="{BB962C8B-B14F-4D97-AF65-F5344CB8AC3E}">
        <p14:creationId xmlns:p14="http://schemas.microsoft.com/office/powerpoint/2010/main" val="182749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8B74E5-2737-0070-08C2-D72EA8EEB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577" y="369000"/>
            <a:ext cx="8160000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0E502B-02B5-3B0D-F7D7-3E53C7792E35}"/>
              </a:ext>
            </a:extLst>
          </p:cNvPr>
          <p:cNvSpPr txBox="1"/>
          <p:nvPr/>
        </p:nvSpPr>
        <p:spPr>
          <a:xfrm flipH="1">
            <a:off x="9176583" y="2587614"/>
            <a:ext cx="26967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citerne, construite à l’époque Islamique</a:t>
            </a:r>
          </a:p>
          <a:p>
            <a:endParaRPr lang="fr-FR" sz="2400" b="1" i="1" dirty="0"/>
          </a:p>
          <a:p>
            <a:r>
              <a:rPr lang="fr-FR" sz="2400" b="1" i="1" dirty="0"/>
              <a:t> à l’intérieur, sous la voûte</a:t>
            </a:r>
          </a:p>
          <a:p>
            <a:r>
              <a:rPr lang="fr-FR" sz="2400" b="1" i="1" dirty="0"/>
              <a:t> jaillit une source</a:t>
            </a:r>
          </a:p>
        </p:txBody>
      </p:sp>
    </p:spTree>
    <p:extLst>
      <p:ext uri="{BB962C8B-B14F-4D97-AF65-F5344CB8AC3E}">
        <p14:creationId xmlns:p14="http://schemas.microsoft.com/office/powerpoint/2010/main" val="38549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798FD99-1D43-FEAE-B37B-87B0A4090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4786" y="279000"/>
            <a:ext cx="84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066DCCC-E233-68B2-D489-41E8391CFFF4}"/>
              </a:ext>
            </a:extLst>
          </p:cNvPr>
          <p:cNvSpPr txBox="1"/>
          <p:nvPr/>
        </p:nvSpPr>
        <p:spPr>
          <a:xfrm>
            <a:off x="213756" y="700241"/>
            <a:ext cx="314103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à l’origine :Temple Grec édifié en l’an 308</a:t>
            </a:r>
          </a:p>
          <a:p>
            <a:endParaRPr lang="fr-FR" sz="2400" b="1" i="1" dirty="0"/>
          </a:p>
          <a:p>
            <a:r>
              <a:rPr lang="fr-FR" sz="2400" b="1" i="1" dirty="0"/>
              <a:t>Les musulmans réalisent les premières fortifications au début du 9eme siècle pour contrôler les voies reliant</a:t>
            </a:r>
          </a:p>
          <a:p>
            <a:r>
              <a:rPr lang="fr-FR" sz="2400" b="1" i="1" dirty="0"/>
              <a:t>Sintra à Magia et Cascais à Lisbonne</a:t>
            </a:r>
          </a:p>
          <a:p>
            <a:endParaRPr lang="fr-FR" sz="2400" b="1" i="1" dirty="0"/>
          </a:p>
          <a:p>
            <a:r>
              <a:rPr lang="fr-FR" sz="2400" b="1" i="1" dirty="0"/>
              <a:t>Ce château médiéval a son destin lié à Lisbonne</a:t>
            </a:r>
          </a:p>
        </p:txBody>
      </p:sp>
    </p:spTree>
    <p:extLst>
      <p:ext uri="{BB962C8B-B14F-4D97-AF65-F5344CB8AC3E}">
        <p14:creationId xmlns:p14="http://schemas.microsoft.com/office/powerpoint/2010/main" val="229917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A877459-95DB-DF74-EF04-C88766803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69" y="473091"/>
            <a:ext cx="8856000" cy="591181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2F92E86-F9DD-5B5D-7802-89850156DC26}"/>
              </a:ext>
            </a:extLst>
          </p:cNvPr>
          <p:cNvSpPr txBox="1"/>
          <p:nvPr/>
        </p:nvSpPr>
        <p:spPr>
          <a:xfrm>
            <a:off x="9485425" y="1193149"/>
            <a:ext cx="246042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Conquis par Alphonse VI, repris par les musulmans en 1095 pour revenir aux forces d’Alphonse 1</a:t>
            </a:r>
            <a:r>
              <a:rPr lang="fr-FR" sz="2000" b="1" i="1" baseline="30000" dirty="0">
                <a:solidFill>
                  <a:srgbClr val="FFFF00"/>
                </a:solidFill>
              </a:rPr>
              <a:t>er</a:t>
            </a:r>
            <a:r>
              <a:rPr lang="fr-FR" sz="2000" b="1" i="1" dirty="0">
                <a:solidFill>
                  <a:srgbClr val="FFFF00"/>
                </a:solidFill>
              </a:rPr>
              <a:t> en 1147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Qui la dote d’une église Saint Pierre de Canaferrim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Son fils Sanche 1</a:t>
            </a:r>
            <a:r>
              <a:rPr lang="fr-FR" sz="2000" b="1" i="1" baseline="30000" dirty="0">
                <a:solidFill>
                  <a:srgbClr val="FFFF00"/>
                </a:solidFill>
              </a:rPr>
              <a:t>er</a:t>
            </a:r>
            <a:r>
              <a:rPr lang="fr-FR" sz="2000" b="1" i="1" dirty="0">
                <a:solidFill>
                  <a:srgbClr val="FFFF00"/>
                </a:solidFill>
              </a:rPr>
              <a:t> remodèle et renforce les défenses, puis  Ferdinand 1</a:t>
            </a:r>
            <a:r>
              <a:rPr lang="fr-FR" sz="2000" b="1" i="1" baseline="30000" dirty="0">
                <a:solidFill>
                  <a:srgbClr val="FFFF00"/>
                </a:solidFill>
              </a:rPr>
              <a:t>er</a:t>
            </a:r>
            <a:r>
              <a:rPr lang="fr-FR" sz="2000" b="1" i="1" dirty="0">
                <a:solidFill>
                  <a:srgbClr val="FFFF00"/>
                </a:solidFill>
              </a:rPr>
              <a:t> fait de même après un assaut des troupes Castelanes</a:t>
            </a:r>
          </a:p>
        </p:txBody>
      </p:sp>
    </p:spTree>
    <p:extLst>
      <p:ext uri="{BB962C8B-B14F-4D97-AF65-F5344CB8AC3E}">
        <p14:creationId xmlns:p14="http://schemas.microsoft.com/office/powerpoint/2010/main" val="255362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22B678-D272-4A46-B346-6A610A32BE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051" y="369000"/>
            <a:ext cx="9144278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C0DFC09-9AF0-162B-EB42-C46174A3E586}"/>
              </a:ext>
            </a:extLst>
          </p:cNvPr>
          <p:cNvSpPr txBox="1"/>
          <p:nvPr/>
        </p:nvSpPr>
        <p:spPr>
          <a:xfrm>
            <a:off x="267309" y="608674"/>
            <a:ext cx="235574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Confié au Gouverneur Henrique de Vichena pour l’infante Béatrice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Après la victoire de Jean 1</a:t>
            </a:r>
            <a:r>
              <a:rPr lang="fr-FR" sz="2400" b="1" i="1" baseline="30000" dirty="0">
                <a:solidFill>
                  <a:srgbClr val="FFFF00"/>
                </a:solidFill>
              </a:rPr>
              <a:t>er</a:t>
            </a:r>
            <a:r>
              <a:rPr lang="fr-FR" sz="2400" b="1" i="1" dirty="0">
                <a:solidFill>
                  <a:srgbClr val="FFFF00"/>
                </a:solidFill>
              </a:rPr>
              <a:t> à la bataille d’ </a:t>
            </a:r>
            <a:r>
              <a:rPr lang="fr-FR" sz="2400" b="1" i="1" dirty="0" err="1">
                <a:solidFill>
                  <a:srgbClr val="FFFF00"/>
                </a:solidFill>
              </a:rPr>
              <a:t>Aljubarrota</a:t>
            </a:r>
            <a:endParaRPr lang="fr-FR" sz="2400" b="1" i="1" dirty="0">
              <a:solidFill>
                <a:srgbClr val="FFFF00"/>
              </a:solidFill>
            </a:endParaRP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Plusieurs souverains Portugais en feront leur lieu de séjour comme Palais Royal</a:t>
            </a:r>
          </a:p>
        </p:txBody>
      </p:sp>
    </p:spTree>
    <p:extLst>
      <p:ext uri="{BB962C8B-B14F-4D97-AF65-F5344CB8AC3E}">
        <p14:creationId xmlns:p14="http://schemas.microsoft.com/office/powerpoint/2010/main" val="20585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6E0428-3CAD-DA45-F10F-30A4D29D6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0389BF-2F2E-3459-4169-D7D550010F0F}"/>
              </a:ext>
            </a:extLst>
          </p:cNvPr>
          <p:cNvSpPr txBox="1"/>
          <p:nvPr/>
        </p:nvSpPr>
        <p:spPr>
          <a:xfrm>
            <a:off x="10337657" y="3429000"/>
            <a:ext cx="1574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La Ville De Sintra</a:t>
            </a:r>
          </a:p>
        </p:txBody>
      </p:sp>
    </p:spTree>
    <p:extLst>
      <p:ext uri="{BB962C8B-B14F-4D97-AF65-F5344CB8AC3E}">
        <p14:creationId xmlns:p14="http://schemas.microsoft.com/office/powerpoint/2010/main" val="417738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4C46D5-FB9F-F052-F5C8-2E982AC5F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3324" y="279000"/>
            <a:ext cx="8400000" cy="6300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BC12CF-8E76-57C1-DAF2-0F4D810B6D23}"/>
              </a:ext>
            </a:extLst>
          </p:cNvPr>
          <p:cNvSpPr txBox="1"/>
          <p:nvPr/>
        </p:nvSpPr>
        <p:spPr>
          <a:xfrm>
            <a:off x="344363" y="3711401"/>
            <a:ext cx="2908961" cy="830997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ancien Palais Royal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SINTRA	</a:t>
            </a:r>
          </a:p>
        </p:txBody>
      </p:sp>
    </p:spTree>
    <p:extLst>
      <p:ext uri="{BB962C8B-B14F-4D97-AF65-F5344CB8AC3E}">
        <p14:creationId xmlns:p14="http://schemas.microsoft.com/office/powerpoint/2010/main" val="27077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4DC3C7-A4C3-31E0-4CCD-FB624568E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502" y="279000"/>
            <a:ext cx="9455907" cy="630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2F9945-3A0F-D39C-0090-F12620834C4C}"/>
              </a:ext>
            </a:extLst>
          </p:cNvPr>
          <p:cNvSpPr txBox="1"/>
          <p:nvPr/>
        </p:nvSpPr>
        <p:spPr>
          <a:xfrm>
            <a:off x="10019409" y="3429000"/>
            <a:ext cx="1906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Palais National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de PENA</a:t>
            </a:r>
          </a:p>
        </p:txBody>
      </p:sp>
    </p:spTree>
    <p:extLst>
      <p:ext uri="{BB962C8B-B14F-4D97-AF65-F5344CB8AC3E}">
        <p14:creationId xmlns:p14="http://schemas.microsoft.com/office/powerpoint/2010/main" val="376773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638BDB-6011-7ADA-0AF9-00EC3B196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8092" y="279000"/>
            <a:ext cx="8400000" cy="6300000"/>
          </a:xfrm>
          <a:prstGeom prst="rect">
            <a:avLst/>
          </a:prstGeom>
          <a:ln w="4445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8910C1-4E9B-5291-99D5-73A4B0CB3DDC}"/>
              </a:ext>
            </a:extLst>
          </p:cNvPr>
          <p:cNvSpPr txBox="1"/>
          <p:nvPr/>
        </p:nvSpPr>
        <p:spPr>
          <a:xfrm>
            <a:off x="299803" y="3595499"/>
            <a:ext cx="26082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palais National</a:t>
            </a:r>
          </a:p>
          <a:p>
            <a:r>
              <a:rPr lang="fr-FR" sz="2400" b="1" i="1" dirty="0"/>
              <a:t>  de QUELUZ</a:t>
            </a:r>
          </a:p>
        </p:txBody>
      </p:sp>
    </p:spTree>
    <p:extLst>
      <p:ext uri="{BB962C8B-B14F-4D97-AF65-F5344CB8AC3E}">
        <p14:creationId xmlns:p14="http://schemas.microsoft.com/office/powerpoint/2010/main" val="416920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93F0C4-6BA4-4DA8-57DE-C0C8713104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1390" y="297000"/>
            <a:ext cx="8352000" cy="6264000"/>
          </a:xfrm>
          <a:prstGeom prst="rect">
            <a:avLst/>
          </a:prstGeom>
          <a:ln w="44450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C2DAF0-69EC-6A10-6EB0-B12208B7C5B3}"/>
              </a:ext>
            </a:extLst>
          </p:cNvPr>
          <p:cNvSpPr txBox="1"/>
          <p:nvPr/>
        </p:nvSpPr>
        <p:spPr>
          <a:xfrm>
            <a:off x="10073390" y="3341443"/>
            <a:ext cx="2008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Hôtel de ville</a:t>
            </a:r>
          </a:p>
          <a:p>
            <a:endParaRPr lang="fr-FR" sz="2400" b="1" i="1" dirty="0"/>
          </a:p>
          <a:p>
            <a:r>
              <a:rPr lang="fr-FR" sz="2400" b="1" i="1" dirty="0"/>
              <a:t>  SINTRA</a:t>
            </a:r>
          </a:p>
        </p:txBody>
      </p:sp>
    </p:spTree>
    <p:extLst>
      <p:ext uri="{BB962C8B-B14F-4D97-AF65-F5344CB8AC3E}">
        <p14:creationId xmlns:p14="http://schemas.microsoft.com/office/powerpoint/2010/main" val="197283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C7129D-4B8A-AF1E-8796-A7855116B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166" y="279000"/>
            <a:ext cx="8399998" cy="6300000"/>
          </a:xfrm>
          <a:prstGeom prst="rect">
            <a:avLst/>
          </a:prstGeom>
          <a:ln w="44450">
            <a:solidFill>
              <a:srgbClr val="00206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C19A7F-AC9B-7B40-E24E-73AEE2DB3652}"/>
              </a:ext>
            </a:extLst>
          </p:cNvPr>
          <p:cNvSpPr txBox="1"/>
          <p:nvPr/>
        </p:nvSpPr>
        <p:spPr>
          <a:xfrm>
            <a:off x="1006765" y="3507963"/>
            <a:ext cx="252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palais de la Reguleira</a:t>
            </a:r>
          </a:p>
        </p:txBody>
      </p:sp>
    </p:spTree>
    <p:extLst>
      <p:ext uri="{BB962C8B-B14F-4D97-AF65-F5344CB8AC3E}">
        <p14:creationId xmlns:p14="http://schemas.microsoft.com/office/powerpoint/2010/main" val="149856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220F60-68E4-9CD1-3C9A-810486A49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7967" y="207000"/>
            <a:ext cx="4836065" cy="6444000"/>
          </a:xfrm>
          <a:prstGeom prst="rect">
            <a:avLst/>
          </a:prstGeom>
          <a:ln w="44450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794E4B-7C1A-C96E-1BB4-ECD941A6465F}"/>
              </a:ext>
            </a:extLst>
          </p:cNvPr>
          <p:cNvSpPr txBox="1"/>
          <p:nvPr/>
        </p:nvSpPr>
        <p:spPr>
          <a:xfrm>
            <a:off x="8561811" y="3145023"/>
            <a:ext cx="2655790" cy="830997"/>
          </a:xfrm>
          <a:prstGeom prst="rect">
            <a:avLst/>
          </a:prstGeom>
          <a:pattFill prst="pct90">
            <a:fgClr>
              <a:srgbClr val="00B05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donjon Palais des Maures et drapeau</a:t>
            </a:r>
          </a:p>
        </p:txBody>
      </p:sp>
    </p:spTree>
    <p:extLst>
      <p:ext uri="{BB962C8B-B14F-4D97-AF65-F5344CB8AC3E}">
        <p14:creationId xmlns:p14="http://schemas.microsoft.com/office/powerpoint/2010/main" val="266966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5BC9E2-BBDB-7BAD-860D-55218AE93C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7608" y="279000"/>
            <a:ext cx="4603341" cy="6300000"/>
          </a:xfrm>
          <a:prstGeom prst="rect">
            <a:avLst/>
          </a:prstGeom>
          <a:ln w="44450">
            <a:solidFill>
              <a:srgbClr val="FF00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4086AF-7ADB-F7CB-6F25-684F464A01AA}"/>
              </a:ext>
            </a:extLst>
          </p:cNvPr>
          <p:cNvSpPr txBox="1"/>
          <p:nvPr/>
        </p:nvSpPr>
        <p:spPr>
          <a:xfrm>
            <a:off x="732805" y="3198167"/>
            <a:ext cx="33128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panorama depuis le Château des Maures</a:t>
            </a:r>
          </a:p>
        </p:txBody>
      </p:sp>
    </p:spTree>
    <p:extLst>
      <p:ext uri="{BB962C8B-B14F-4D97-AF65-F5344CB8AC3E}">
        <p14:creationId xmlns:p14="http://schemas.microsoft.com/office/powerpoint/2010/main" val="199661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473B77-C9BD-FE55-8F3F-4F864734B8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129" y="369000"/>
            <a:ext cx="9216865" cy="6120000"/>
          </a:xfrm>
          <a:prstGeom prst="rect">
            <a:avLst/>
          </a:prstGeom>
          <a:ln w="47625">
            <a:solidFill>
              <a:srgbClr val="FF0000"/>
            </a:solidFill>
            <a:prstDash val="sysDash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183B82D-A327-BD17-78B8-BC744EEDCEEB}"/>
              </a:ext>
            </a:extLst>
          </p:cNvPr>
          <p:cNvSpPr txBox="1"/>
          <p:nvPr/>
        </p:nvSpPr>
        <p:spPr>
          <a:xfrm>
            <a:off x="9836257" y="626132"/>
            <a:ext cx="2355743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Sous le second règne de Marie II, son époux Ferdinand, en 1839 fait des travaux de réparations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le lieu devient attraction touristique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Classé au Patrimoine Culturel de l’Humanité UNESCO depuis 1995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Monument Historique depuis 1910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420214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50C55C-CBBD-78E3-91DD-225DAF4FC2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502" y="279000"/>
            <a:ext cx="945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8546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A06C41-3B25-B61C-A1DC-CF7A77C0B4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000" y="513000"/>
            <a:ext cx="8748000" cy="58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904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841BD6-2124-AD7D-1967-B9F76E76D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5925" y="369000"/>
            <a:ext cx="9167868" cy="6120000"/>
          </a:xfrm>
          <a:prstGeom prst="ellipse">
            <a:avLst/>
          </a:prstGeom>
          <a:ln w="0" cap="rnd">
            <a:solidFill>
              <a:srgbClr val="7030A0"/>
            </a:solidFill>
            <a:prstDash val="sysDash"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CAE7300-36D4-E6A9-F9B7-FF12473F8C74}"/>
              </a:ext>
            </a:extLst>
          </p:cNvPr>
          <p:cNvSpPr txBox="1"/>
          <p:nvPr/>
        </p:nvSpPr>
        <p:spPr>
          <a:xfrm>
            <a:off x="198862" y="2644776"/>
            <a:ext cx="23092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accès par Rampa da pena, chemin sinueux</a:t>
            </a:r>
          </a:p>
          <a:p>
            <a:r>
              <a:rPr lang="fr-FR" sz="2400" b="1" i="1" dirty="0"/>
              <a:t> décoré d’œuvres d’art et, de spécimens botaniques</a:t>
            </a:r>
          </a:p>
        </p:txBody>
      </p:sp>
    </p:spTree>
    <p:extLst>
      <p:ext uri="{BB962C8B-B14F-4D97-AF65-F5344CB8AC3E}">
        <p14:creationId xmlns:p14="http://schemas.microsoft.com/office/powerpoint/2010/main" val="9153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512961-F23F-3AEB-73D9-C8BE45839A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0024" y="491016"/>
            <a:ext cx="9291952" cy="5580000"/>
          </a:xfrm>
          <a:prstGeom prst="rect">
            <a:avLst/>
          </a:prstGeom>
          <a:pattFill prst="pct90">
            <a:fgClr>
              <a:schemeClr val="accent5"/>
            </a:fgClr>
            <a:bgClr>
              <a:schemeClr val="bg1"/>
            </a:bgClr>
          </a:pattFill>
          <a:ln w="44450">
            <a:solidFill>
              <a:srgbClr val="C00000"/>
            </a:solidFill>
            <a:prstDash val="sysDash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64D7ABB-7548-9D05-D323-71D3B8AF9F3C}"/>
              </a:ext>
            </a:extLst>
          </p:cNvPr>
          <p:cNvSpPr txBox="1"/>
          <p:nvPr/>
        </p:nvSpPr>
        <p:spPr>
          <a:xfrm>
            <a:off x="2023459" y="6071016"/>
            <a:ext cx="94065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/>
              <a:t>5 tours (4 rectangulaires – 1 circulaire) surmonté de merlons pyramidaux</a:t>
            </a:r>
          </a:p>
          <a:p>
            <a:r>
              <a:rPr lang="fr-FR" sz="2000" b="1" i="1" dirty="0"/>
              <a:t>              la tour Royale comporte un escalier de 500 marches</a:t>
            </a:r>
          </a:p>
        </p:txBody>
      </p:sp>
    </p:spTree>
    <p:extLst>
      <p:ext uri="{BB962C8B-B14F-4D97-AF65-F5344CB8AC3E}">
        <p14:creationId xmlns:p14="http://schemas.microsoft.com/office/powerpoint/2010/main" val="98789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82FC6E-9F75-9D11-4406-D1E877D760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5951" y="279000"/>
            <a:ext cx="9413228" cy="6300000"/>
          </a:xfrm>
          <a:prstGeom prst="rect">
            <a:avLst/>
          </a:prstGeom>
          <a:ln w="44450">
            <a:solidFill>
              <a:schemeClr val="tx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07342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44FBBC-C537-FFAC-E3EC-51998A102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5290" y="279000"/>
            <a:ext cx="9441419" cy="6300000"/>
          </a:xfrm>
          <a:prstGeom prst="rect">
            <a:avLst/>
          </a:prstGeom>
          <a:ln w="44450">
            <a:solidFill>
              <a:schemeClr val="accent2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48716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17A816-9A1F-47B6-F62C-456CBCF4B9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628" y="279000"/>
            <a:ext cx="4208907" cy="6300000"/>
          </a:xfrm>
          <a:prstGeom prst="rect">
            <a:avLst/>
          </a:prstGeom>
          <a:ln w="44450">
            <a:solidFill>
              <a:schemeClr val="bg1"/>
            </a:solidFill>
            <a:prstDash val="sysDash"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286DB32-DDA8-D3E9-2009-D3BA65A78E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0372" y="279000"/>
            <a:ext cx="4725000" cy="6300000"/>
          </a:xfrm>
          <a:prstGeom prst="rect">
            <a:avLst/>
          </a:prstGeom>
          <a:ln w="44450">
            <a:solidFill>
              <a:schemeClr val="bg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73333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085D8D-8260-2482-3126-57F62B0CA5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44450">
            <a:solidFill>
              <a:schemeClr val="bg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04336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05DCC0-9127-1584-58BF-6045A0D666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011" y="279000"/>
            <a:ext cx="9450000" cy="6300000"/>
          </a:xfrm>
          <a:prstGeom prst="rect">
            <a:avLst/>
          </a:prstGeom>
          <a:ln w="4445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79172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DF90A1-745B-62DB-B414-1E981F0654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0404" y="221105"/>
            <a:ext cx="4574074" cy="64157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6677C74-2DA6-4454-0F7C-F356C26EEFFD}"/>
              </a:ext>
            </a:extLst>
          </p:cNvPr>
          <p:cNvSpPr txBox="1"/>
          <p:nvPr/>
        </p:nvSpPr>
        <p:spPr>
          <a:xfrm>
            <a:off x="5536191" y="325608"/>
            <a:ext cx="61811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et une finition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Lorient Vous A Présenté Le  Château Des Maures ( Sintra - Portugal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9A15B2B-EB55-5F01-52A0-73632B1FC1B8}"/>
              </a:ext>
            </a:extLst>
          </p:cNvPr>
          <p:cNvSpPr txBox="1"/>
          <p:nvPr/>
        </p:nvSpPr>
        <p:spPr>
          <a:xfrm>
            <a:off x="5747657" y="3881361"/>
            <a:ext cx="6283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000EF67-867E-21A3-E9B6-C8B2C6164DA9}"/>
              </a:ext>
            </a:extLst>
          </p:cNvPr>
          <p:cNvSpPr txBox="1"/>
          <p:nvPr/>
        </p:nvSpPr>
        <p:spPr>
          <a:xfrm>
            <a:off x="7746275" y="4882569"/>
            <a:ext cx="5392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1362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438</Words>
  <Application>Microsoft Office PowerPoint</Application>
  <PresentationFormat>Grand écran</PresentationFormat>
  <Paragraphs>63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14</cp:revision>
  <dcterms:created xsi:type="dcterms:W3CDTF">2025-01-30T12:44:11Z</dcterms:created>
  <dcterms:modified xsi:type="dcterms:W3CDTF">2025-01-31T08:16:34Z</dcterms:modified>
</cp:coreProperties>
</file>