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48e+7coknfnJR3gSKoYGA==" hashData="AJNg1tS+z4syljQpYg3HlT81kqBBDlOXca3aGABG44SK0xdBJLR1CQ05COWJXeAqckSgF2OfdoGxnemZdz8K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122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72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57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90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80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47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52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94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84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93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29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78FF4-D5F2-4A25-9DB8-E5E4F306D5A5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03336-C6D8-4F1A-B022-C1F39851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627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s://fr.wikipedia.org/wiki/Luis_Marian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fr.wikipedia.org/wiki/Antonio_Del_Amo" TargetMode="Externa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hyperlink" Target="https://fr.wikipedia.org/wiki/1958_au_cin%C3%A9ma" TargetMode="External"/><Relationship Id="rId18" Type="http://schemas.openxmlformats.org/officeDocument/2006/relationships/hyperlink" Target="https://fr.wikipedia.org/wiki/La_Chanson_de_l%27orphelin" TargetMode="External"/><Relationship Id="rId26" Type="http://schemas.openxmlformats.org/officeDocument/2006/relationships/hyperlink" Target="https://fr.wikipedia.org/wiki/1963_au_cin%C3%A9ma" TargetMode="External"/><Relationship Id="rId3" Type="http://schemas.microsoft.com/office/2007/relationships/hdphoto" Target="../media/hdphoto1.wdp"/><Relationship Id="rId21" Type="http://schemas.openxmlformats.org/officeDocument/2006/relationships/hyperlink" Target="https://fr.wikipedia.org/wiki/1961_au_cin%C3%A9ma" TargetMode="External"/><Relationship Id="rId34" Type="http://schemas.openxmlformats.org/officeDocument/2006/relationships/hyperlink" Target="https://fr.wikipedia.org/w/index.php?title=Prisonnier_dans_la_ville&amp;action=edit&amp;redlink=1" TargetMode="External"/><Relationship Id="rId7" Type="http://schemas.openxmlformats.org/officeDocument/2006/relationships/hyperlink" Target="https://fr.wikipedia.org/wiki/Olympia_(Paris)" TargetMode="External"/><Relationship Id="rId12" Type="http://schemas.openxmlformats.org/officeDocument/2006/relationships/hyperlink" Target="https://fr.wikipedia.org/wiki/Saeta" TargetMode="External"/><Relationship Id="rId17" Type="http://schemas.openxmlformats.org/officeDocument/2006/relationships/hyperlink" Target="https://fr.wikipedia.org/wiki/1960_au_cin%C3%A9ma" TargetMode="External"/><Relationship Id="rId25" Type="http://schemas.openxmlformats.org/officeDocument/2006/relationships/hyperlink" Target="https://fr.wikipedia.org/w/index.php?title=Son_Fid%C3%A8le_Compagnon&amp;action=edit&amp;redlink=1" TargetMode="External"/><Relationship Id="rId33" Type="http://schemas.openxmlformats.org/officeDocument/2006/relationships/hyperlink" Target="https://fr.wikipedia.org/wiki/1969_au_cin%C3%A9ma" TargetMode="External"/><Relationship Id="rId2" Type="http://schemas.openxmlformats.org/officeDocument/2006/relationships/image" Target="../media/image5.png"/><Relationship Id="rId16" Type="http://schemas.openxmlformats.org/officeDocument/2006/relationships/hyperlink" Target="https://fr.wikipedia.org/wiki/%C3%89coute_ma_chanson_(film)" TargetMode="External"/><Relationship Id="rId20" Type="http://schemas.openxmlformats.org/officeDocument/2006/relationships/hyperlink" Target="https://fr.wikipedia.org/w/index.php?title=Joselito_en_Am%C3%A9rique&amp;action=edit&amp;redlink=1" TargetMode="External"/><Relationship Id="rId29" Type="http://schemas.openxmlformats.org/officeDocument/2006/relationships/hyperlink" Target="https://fr.wikipedia.org/w/index.php?title=Le_Petit_Andalou&amp;action=edit&amp;redli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The_Ed_Sullivan_Show" TargetMode="External"/><Relationship Id="rId11" Type="http://schemas.openxmlformats.org/officeDocument/2006/relationships/hyperlink" Target="https://fr.wikipedia.org/wiki/L%27Enfant_%C3%A0_la_voix_d%27or" TargetMode="External"/><Relationship Id="rId24" Type="http://schemas.openxmlformats.org/officeDocument/2006/relationships/hyperlink" Target="https://fr.wikipedia.org/wiki/1962_au_cin%C3%A9ma" TargetMode="External"/><Relationship Id="rId32" Type="http://schemas.openxmlformats.org/officeDocument/2006/relationships/hyperlink" Target="https://fr.wikipedia.org/w/index.php?title=Le_Gamin_de_Porto_Rico&amp;action=edit&amp;redlink=1" TargetMode="External"/><Relationship Id="rId5" Type="http://schemas.openxmlformats.org/officeDocument/2006/relationships/hyperlink" Target="https://fr.wikipedia.org/wiki/Elvis_Presley" TargetMode="External"/><Relationship Id="rId15" Type="http://schemas.openxmlformats.org/officeDocument/2006/relationships/hyperlink" Target="https://fr.wikipedia.org/wiki/1959_au_cin%C3%A9ma" TargetMode="External"/><Relationship Id="rId23" Type="http://schemas.openxmlformats.org/officeDocument/2006/relationships/hyperlink" Target="https://fr.wikipedia.org/w/index.php?title=Les_Deux_Gamins&amp;action=edit&amp;redlink=1" TargetMode="External"/><Relationship Id="rId28" Type="http://schemas.openxmlformats.org/officeDocument/2006/relationships/hyperlink" Target="https://fr.wikipedia.org/wiki/1965_au_cin%C3%A9ma" TargetMode="External"/><Relationship Id="rId10" Type="http://schemas.openxmlformats.org/officeDocument/2006/relationships/hyperlink" Target="https://fr.wikipedia.org/wiki/1957_au_cin%C3%A9ma" TargetMode="External"/><Relationship Id="rId19" Type="http://schemas.openxmlformats.org/officeDocument/2006/relationships/hyperlink" Target="https://fr.wikipedia.org/wiki/Le_Petit_Colonel_(film,_1960)" TargetMode="External"/><Relationship Id="rId31" Type="http://schemas.openxmlformats.org/officeDocument/2006/relationships/hyperlink" Target="https://fr.wikipedia.org/wiki/1966_au_cin%C3%A9ma" TargetMode="External"/><Relationship Id="rId4" Type="http://schemas.openxmlformats.org/officeDocument/2006/relationships/hyperlink" Target="https://fr.wikipedia.org/wiki/Film_musical" TargetMode="External"/><Relationship Id="rId9" Type="http://schemas.openxmlformats.org/officeDocument/2006/relationships/hyperlink" Target="https://fr.wikipedia.org/wiki/Le_Petit_Vagabond" TargetMode="External"/><Relationship Id="rId14" Type="http://schemas.openxmlformats.org/officeDocument/2006/relationships/hyperlink" Target="https://fr.wikipedia.org/wiki/Le_Rossignol_des_montagnes" TargetMode="External"/><Relationship Id="rId22" Type="http://schemas.openxmlformats.org/officeDocument/2006/relationships/hyperlink" Target="https://fr.wikipedia.org/wiki/Mon_ami_Jos%C3%A9lito" TargetMode="External"/><Relationship Id="rId27" Type="http://schemas.openxmlformats.org/officeDocument/2006/relationships/hyperlink" Target="https://fr.wikipedia.org/w/index.php?title=Le_Secret_de_Joselito&amp;action=edit&amp;redlink=1" TargetMode="External"/><Relationship Id="rId30" Type="http://schemas.openxmlformats.org/officeDocument/2006/relationships/hyperlink" Target="https://fr.wikipedia.org/wiki/Le_Petit_Gondolier" TargetMode="External"/><Relationship Id="rId8" Type="http://schemas.openxmlformats.org/officeDocument/2006/relationships/hyperlink" Target="https://fr.wikipedia.org/wiki/1956_au_cin%C3%A9ma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media" Target="../media/media5.wav"/><Relationship Id="rId13" Type="http://schemas.openxmlformats.org/officeDocument/2006/relationships/audio" Target="../media/media8.m4a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8.jpeg"/><Relationship Id="rId3" Type="http://schemas.microsoft.com/office/2007/relationships/media" Target="../media/media3.wav"/><Relationship Id="rId21" Type="http://schemas.openxmlformats.org/officeDocument/2006/relationships/image" Target="../media/image13.jpeg"/><Relationship Id="rId7" Type="http://schemas.openxmlformats.org/officeDocument/2006/relationships/audio" Target="NULL" TargetMode="External"/><Relationship Id="rId12" Type="http://schemas.microsoft.com/office/2007/relationships/media" Target="../media/media8.m4a"/><Relationship Id="rId17" Type="http://schemas.openxmlformats.org/officeDocument/2006/relationships/audio" Target="../media/media10.wav"/><Relationship Id="rId25" Type="http://schemas.openxmlformats.org/officeDocument/2006/relationships/image" Target="../media/image17.png"/><Relationship Id="rId2" Type="http://schemas.openxmlformats.org/officeDocument/2006/relationships/audio" Target="../media/media2.wav"/><Relationship Id="rId16" Type="http://schemas.microsoft.com/office/2007/relationships/media" Target="../media/media10.wav"/><Relationship Id="rId20" Type="http://schemas.microsoft.com/office/2007/relationships/hdphoto" Target="../media/hdphoto1.wdp"/><Relationship Id="rId29" Type="http://schemas.openxmlformats.org/officeDocument/2006/relationships/image" Target="../media/image21.png"/><Relationship Id="rId1" Type="http://schemas.microsoft.com/office/2007/relationships/media" Target="../media/media2.wav"/><Relationship Id="rId6" Type="http://schemas.openxmlformats.org/officeDocument/2006/relationships/audio" Target="../media/media4.wav"/><Relationship Id="rId11" Type="http://schemas.microsoft.com/office/2007/relationships/media" Target="../media/media7.wav"/><Relationship Id="rId24" Type="http://schemas.openxmlformats.org/officeDocument/2006/relationships/image" Target="../media/image16.jpeg"/><Relationship Id="rId5" Type="http://schemas.microsoft.com/office/2007/relationships/media" Target="../media/media4.wav"/><Relationship Id="rId15" Type="http://schemas.openxmlformats.org/officeDocument/2006/relationships/audio" Target="../media/media9.wav"/><Relationship Id="rId23" Type="http://schemas.openxmlformats.org/officeDocument/2006/relationships/image" Target="../media/image15.jpeg"/><Relationship Id="rId28" Type="http://schemas.openxmlformats.org/officeDocument/2006/relationships/image" Target="../media/image20.jpeg"/><Relationship Id="rId10" Type="http://schemas.openxmlformats.org/officeDocument/2006/relationships/audio" Target="../media/media6.wav"/><Relationship Id="rId19" Type="http://schemas.openxmlformats.org/officeDocument/2006/relationships/image" Target="../media/image5.png"/><Relationship Id="rId31" Type="http://schemas.openxmlformats.org/officeDocument/2006/relationships/image" Target="../media/image23.png"/><Relationship Id="rId4" Type="http://schemas.openxmlformats.org/officeDocument/2006/relationships/audio" Target="../media/media3.wav"/><Relationship Id="rId9" Type="http://schemas.microsoft.com/office/2007/relationships/media" Target="../media/media6.wav"/><Relationship Id="rId14" Type="http://schemas.microsoft.com/office/2007/relationships/media" Target="../media/media9.wav"/><Relationship Id="rId22" Type="http://schemas.openxmlformats.org/officeDocument/2006/relationships/image" Target="../media/image14.jpeg"/><Relationship Id="rId27" Type="http://schemas.openxmlformats.org/officeDocument/2006/relationships/image" Target="../media/image19.jpeg"/><Relationship Id="rId30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Valence_(Espagne)" TargetMode="External"/><Relationship Id="rId3" Type="http://schemas.microsoft.com/office/2007/relationships/hdphoto" Target="../media/hdphoto1.wdp"/><Relationship Id="rId7" Type="http://schemas.openxmlformats.org/officeDocument/2006/relationships/hyperlink" Target="https://fr.wikipedia.org/wiki/Viticulteur" TargetMode="External"/><Relationship Id="rId12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ngola" TargetMode="External"/><Relationship Id="rId11" Type="http://schemas.openxmlformats.org/officeDocument/2006/relationships/image" Target="../media/image30.png"/><Relationship Id="rId5" Type="http://schemas.openxmlformats.org/officeDocument/2006/relationships/hyperlink" Target="https://fr.wikipedia.org/wiki/1990" TargetMode="External"/><Relationship Id="rId10" Type="http://schemas.openxmlformats.org/officeDocument/2006/relationships/image" Target="../media/image29.jpeg"/><Relationship Id="rId4" Type="http://schemas.openxmlformats.org/officeDocument/2006/relationships/hyperlink" Target="https://fr.wikipedia.org/wiki/Afrique" TargetMode="External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microsoft.com/office/2007/relationships/hdphoto" Target="../media/hdphoto1.wdp"/><Relationship Id="rId7" Type="http://schemas.openxmlformats.org/officeDocument/2006/relationships/image" Target="../media/image35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476" y="1316357"/>
            <a:ext cx="2664000" cy="376464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049" y="4840642"/>
            <a:ext cx="7920000" cy="123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8" y="2933487"/>
            <a:ext cx="2628000" cy="32589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326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6408" y="754895"/>
            <a:ext cx="5737861" cy="50783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0" i="0" dirty="0" smtClean="0">
                <a:effectLst/>
              </a:rPr>
              <a:t>José Jiménez Fernández, dit </a:t>
            </a:r>
            <a:r>
              <a:rPr lang="fr-FR" b="0" i="0" dirty="0" err="1" smtClean="0">
                <a:effectLst/>
              </a:rPr>
              <a:t>Joselito</a:t>
            </a:r>
            <a:r>
              <a:rPr lang="fr-FR" b="0" i="0" dirty="0" smtClean="0">
                <a:effectLst/>
              </a:rPr>
              <a:t>, né le 11 février 1943 à </a:t>
            </a:r>
            <a:r>
              <a:rPr lang="fr-FR" b="0" i="0" dirty="0" err="1" smtClean="0">
                <a:effectLst/>
              </a:rPr>
              <a:t>Beas</a:t>
            </a:r>
            <a:r>
              <a:rPr lang="fr-FR" b="0" i="0" dirty="0" smtClean="0">
                <a:effectLst/>
              </a:rPr>
              <a:t> de Segura, </a:t>
            </a:r>
            <a:r>
              <a:rPr lang="fr-FR" dirty="0" smtClean="0"/>
              <a:t>au sein d'un modeste foyer. Le contexte économique est alors dur : l'Espagne de l'après-guerre est particulièrement touchée par la famine et une économie désorganisée. </a:t>
            </a:r>
            <a:r>
              <a:rPr lang="fr-FR" dirty="0" err="1" smtClean="0"/>
              <a:t>Josélito</a:t>
            </a:r>
            <a:r>
              <a:rPr lang="fr-FR" dirty="0" smtClean="0"/>
              <a:t> </a:t>
            </a:r>
            <a:r>
              <a:rPr lang="fr-FR" b="0" i="0" dirty="0" smtClean="0">
                <a:effectLst/>
              </a:rPr>
              <a:t>est un chanteur prodige espagnol des 1957-1965. Au début de sa carrière, ainsi qu'en témoignent les titres de ses premiers films, il était surnommé El </a:t>
            </a:r>
            <a:r>
              <a:rPr lang="fr-FR" b="0" i="0" dirty="0" err="1" smtClean="0">
                <a:effectLst/>
              </a:rPr>
              <a:t>Ruiseñor</a:t>
            </a:r>
            <a:r>
              <a:rPr lang="fr-FR" b="0" i="0" dirty="0" smtClean="0">
                <a:effectLst/>
              </a:rPr>
              <a:t>,(le Rossignol) ou encore El niño de la </a:t>
            </a:r>
            <a:r>
              <a:rPr lang="fr-FR" b="0" i="0" dirty="0" err="1" smtClean="0">
                <a:effectLst/>
              </a:rPr>
              <a:t>voz</a:t>
            </a:r>
            <a:r>
              <a:rPr lang="fr-FR" b="0" i="0" dirty="0" smtClean="0">
                <a:effectLst/>
              </a:rPr>
              <a:t> de </a:t>
            </a:r>
            <a:r>
              <a:rPr lang="fr-FR" b="0" i="0" dirty="0" err="1" smtClean="0">
                <a:effectLst/>
              </a:rPr>
              <a:t>oro</a:t>
            </a:r>
            <a:r>
              <a:rPr lang="fr-FR" b="0" i="0" dirty="0" smtClean="0">
                <a:effectLst/>
              </a:rPr>
              <a:t>(le garçon à la voix d’or)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JOSELITO a vu des enfants mourir de faim autour de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luí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, quand on a 4 ans et que l’on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voít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de telles injustices on murit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trés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vite.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José grandit dans la banlieue des gitans de Vista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Alegre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 “Anton, le chef des gitans m’a appris á danser sur une table.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’ Le petit José chante également pour gagner de l’argent: “II se trouve que je ne me suis pas mis à chanter par plaisir, mais plutôt pour pouvoir gagner ma vie” confiait récemment JOSELITO.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000" y="619690"/>
            <a:ext cx="5904000" cy="534872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677" y="619690"/>
            <a:ext cx="2891788" cy="44111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376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57724" y="134081"/>
            <a:ext cx="4262733" cy="32932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Plus tard il quitte Boas de Segura pour </a:t>
            </a:r>
            <a:r>
              <a:rPr kumimoji="0" lang="fr-FR" alt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</a:rPr>
              <a:t>Utiel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, ville située á l’ouest du célèbre port de Valencia.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Mais un jour, un homme </a:t>
            </a:r>
            <a:r>
              <a:rPr lang="fr-FR" sz="1600" b="1" dirty="0"/>
              <a:t>don Eloy </a:t>
            </a:r>
            <a:r>
              <a:rPr lang="fr-FR" sz="1600" b="1" dirty="0" err="1"/>
              <a:t>Ballesteros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 bien intentionné obtient que José participe á un festival á Valencia. C’est là que sa silhouette menue, l’expression charmante et pleine de sensibilité de son visage et sa voix bien modulée sont remarquées</a:t>
            </a:r>
            <a:endParaRPr lang="fr-FR" sz="1600" dirty="0" smtClean="0"/>
          </a:p>
          <a:p>
            <a:r>
              <a:rPr lang="fr-FR" sz="1600" b="0" i="0" dirty="0" smtClean="0">
                <a:effectLst/>
              </a:rPr>
              <a:t>C'est là que </a:t>
            </a:r>
            <a:r>
              <a:rPr lang="fr-FR" sz="1600" b="0" i="0" u="none" strike="noStrike" dirty="0" smtClean="0">
                <a:effectLst/>
                <a:hlinkClick r:id="rId4" tooltip="Luis Mariano"/>
              </a:rPr>
              <a:t>Luis Mariano</a:t>
            </a:r>
            <a:r>
              <a:rPr lang="fr-FR" sz="1600" b="0" i="0" dirty="0" smtClean="0">
                <a:effectLst/>
              </a:rPr>
              <a:t>, alors à l'apogée de sa gloire, entend le jeune garçon. Il commence sa carrière à l'âge de 9 ans .</a:t>
            </a:r>
            <a:r>
              <a:rPr lang="fr-FR" sz="1600" dirty="0" smtClean="0"/>
              <a:t>Luis </a:t>
            </a:r>
            <a:r>
              <a:rPr lang="fr-FR" sz="1600" dirty="0"/>
              <a:t>Mariano deviendra son parrain artistique et emmène </a:t>
            </a:r>
            <a:r>
              <a:rPr lang="fr-FR" sz="1600" dirty="0" err="1"/>
              <a:t>Joselito</a:t>
            </a:r>
            <a:r>
              <a:rPr lang="fr-FR" sz="1600" dirty="0"/>
              <a:t> à Paris, où il fait ses débuts à la télévision. 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613" y="3626935"/>
            <a:ext cx="3409524" cy="291428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53139" y="369115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effectLst/>
                <a:latin typeface="Arial" panose="020B0604020202020204" pitchFamily="34" charset="0"/>
              </a:rPr>
              <a:t>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4" tooltip="Luis Mariano"/>
              </a:rPr>
              <a:t>Luis Mariano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5" r="4922"/>
          <a:stretch/>
        </p:blipFill>
        <p:spPr>
          <a:xfrm>
            <a:off x="-23501" y="0"/>
            <a:ext cx="42127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91378" y="1397675"/>
            <a:ext cx="40008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fr-FR" alt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751" y="624242"/>
            <a:ext cx="3528000" cy="514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01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3716" y="268746"/>
            <a:ext cx="6306710" cy="313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b="0" i="0" dirty="0" smtClean="0">
                <a:effectLst/>
                <a:latin typeface="Arial" panose="020B0604020202020204" pitchFamily="34" charset="0"/>
              </a:rPr>
              <a:t>Luis Mariano deviendra son parrain artistique et emmène </a:t>
            </a:r>
            <a:r>
              <a:rPr lang="fr-FR" b="0" i="0" dirty="0" err="1" smtClean="0">
                <a:effectLst/>
                <a:latin typeface="Arial" panose="020B0604020202020204" pitchFamily="34" charset="0"/>
              </a:rPr>
              <a:t>Joselito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 à Paris, où il fait ses débuts à la télévision. Sa renommée grandit et le premier film est tourné en 1956 sous la direction d'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6" tooltip="Antonio Del Amo"/>
              </a:rPr>
              <a:t>Antonio Del </a:t>
            </a:r>
            <a:r>
              <a:rPr lang="fr-FR" b="0" i="0" u="none" strike="noStrike" dirty="0" err="1" smtClean="0">
                <a:effectLst/>
                <a:latin typeface="Arial" panose="020B0604020202020204" pitchFamily="34" charset="0"/>
                <a:hlinkClick r:id="rId6" tooltip="Antonio Del Amo"/>
              </a:rPr>
              <a:t>Amo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 </a:t>
            </a:r>
            <a:r>
              <a:rPr lang="fr-FR" b="0" i="1" dirty="0" smtClean="0">
                <a:effectLst/>
                <a:latin typeface="Arial" panose="020B0604020202020204" pitchFamily="34" charset="0"/>
              </a:rPr>
              <a:t>(Le Petit Vagabond)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.</a:t>
            </a:r>
          </a:p>
          <a:p>
            <a:endParaRPr lang="fr-FR" dirty="0">
              <a:latin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</a:rPr>
              <a:t>Résumé: Le</a:t>
            </a:r>
            <a:r>
              <a:rPr lang="fr-FR" dirty="0" smtClean="0"/>
              <a:t> </a:t>
            </a:r>
            <a:r>
              <a:rPr lang="fr-FR" dirty="0"/>
              <a:t>Petit vagabond : </a:t>
            </a:r>
            <a:r>
              <a:rPr lang="fr-FR" dirty="0" err="1"/>
              <a:t>Josélito</a:t>
            </a:r>
            <a:r>
              <a:rPr lang="fr-FR" dirty="0"/>
              <a:t> est orphelin de père et il vit dans l'église du village. Aux chants religieux, il préfère ceux des cafés dans lesquels le flamenco est à l'honneur. Sa voix d'or fait l'unanimité. Une femme au visage de madone fait son apparition dans sa vie...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953" y="103758"/>
            <a:ext cx="5076000" cy="6350133"/>
          </a:xfrm>
          <a:prstGeom prst="rect">
            <a:avLst/>
          </a:prstGeom>
        </p:spPr>
      </p:pic>
      <p:pic>
        <p:nvPicPr>
          <p:cNvPr id="6" name="Joselito en EL PEQUEÑO RUISEÑOR  canta 'La campanera' en HD (480p_25fps_H264-128kbit_AAC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398243" y="3785941"/>
            <a:ext cx="4097655" cy="230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77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8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621" y="1687324"/>
            <a:ext cx="4940531" cy="313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b="0" i="0" dirty="0" smtClean="0">
                <a:effectLst/>
                <a:latin typeface="Arial" panose="020B0604020202020204" pitchFamily="34" charset="0"/>
              </a:rPr>
              <a:t>Suivent quatorze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4" tooltip="Film musical"/>
              </a:rPr>
              <a:t>films musicaux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 de 1956 à 1969, distribués dans le monde entier. Parallèlement, les chansons des films sont gravées en vinyle et </a:t>
            </a:r>
            <a:r>
              <a:rPr lang="fr-FR" b="0" i="0" dirty="0" err="1" smtClean="0">
                <a:effectLst/>
                <a:latin typeface="Arial" panose="020B0604020202020204" pitchFamily="34" charset="0"/>
              </a:rPr>
              <a:t>Joselito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 devient une des grandes vedettes avec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5" tooltip="Elvis Presley"/>
              </a:rPr>
              <a:t>Elvis Presley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 dans le catalogue RCA.</a:t>
            </a:r>
          </a:p>
          <a:p>
            <a:r>
              <a:rPr lang="fr-FR" b="0" i="0" dirty="0" err="1" smtClean="0">
                <a:effectLst/>
                <a:latin typeface="Arial" panose="020B0604020202020204" pitchFamily="34" charset="0"/>
              </a:rPr>
              <a:t>Joselito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 se produit dans le monde entier : aux États-Unis (il apparaît même trois fois dans le </a:t>
            </a:r>
            <a:r>
              <a:rPr lang="fr-FR" b="0" i="1" u="none" strike="noStrike" dirty="0" smtClean="0">
                <a:effectLst/>
                <a:latin typeface="Arial" panose="020B0604020202020204" pitchFamily="34" charset="0"/>
                <a:hlinkClick r:id="rId6" tooltip="The Ed Sullivan Show"/>
              </a:rPr>
              <a:t>Ed Sullivan Show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), en Amérique latine, en Belgique ; il donne en 1965 un récital à l’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7" tooltip="Olympia (Paris)"/>
              </a:rPr>
              <a:t>Olympia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 de Paris.</a:t>
            </a:r>
            <a:endParaRPr lang="fr-FR" b="0" i="0" dirty="0"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71899" y="751344"/>
            <a:ext cx="6096000" cy="53553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8" tooltip="1956 au cinéma"/>
              </a:rPr>
              <a:t>1956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9" tooltip="Le Petit Vagabond"/>
              </a:rPr>
              <a:t>Le Petit Vagabond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Pequeño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ruiseñor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0" tooltip="1957 au cinéma"/>
              </a:rPr>
              <a:t>1957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1" tooltip="L'Enfant à la voix d'or"/>
              </a:rPr>
              <a:t>L'Enfant à la voix d'or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u="none" strike="noStrike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2" tooltip="Saeta"/>
              </a:rPr>
              <a:t>Saeta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del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ruiseñor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3" tooltip="1958 au cinéma"/>
              </a:rPr>
              <a:t>1958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4" tooltip="Le Rossignol des montagnes"/>
              </a:rPr>
              <a:t>Le Rossignol des montagnes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ruiseñor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de las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cumbres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5" tooltip="1959 au cinéma"/>
              </a:rPr>
              <a:t>1959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6" tooltip="Écoute ma chanson (film)"/>
              </a:rPr>
              <a:t>Écoute ma chanson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Escucha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mi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canción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7" tooltip="1960 au cinéma"/>
              </a:rPr>
              <a:t>1960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8" tooltip="La Chanson de l'orphelin"/>
              </a:rPr>
              <a:t>La Chanson de l'orphelin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Aventuras de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Joselito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y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Pulgarcito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1960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19" tooltip="Le Petit Colonel (film, 1960)"/>
              </a:rPr>
              <a:t>Le Petit Colonel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Pequeño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coronel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1960 : </a:t>
            </a:r>
            <a:r>
              <a:rPr lang="fr-FR" b="0" i="1" u="none" strike="noStrike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0" tooltip="Joselito en Amérique (page inexistante)"/>
              </a:rPr>
              <a:t>Joselito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0" tooltip="Joselito en Amérique (page inexistante)"/>
              </a:rPr>
              <a:t> en Amérique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Aventuras de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Joselito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en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América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1" tooltip="1961 au cinéma"/>
              </a:rPr>
              <a:t>1961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2" tooltip="Mon ami Josélito"/>
              </a:rPr>
              <a:t>Mon ami </a:t>
            </a:r>
            <a:r>
              <a:rPr lang="fr-FR" b="0" i="1" u="none" strike="noStrike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2" tooltip="Mon ami Josélito"/>
              </a:rPr>
              <a:t>Josélito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Bello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recuerdo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1961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3" tooltip="Les Deux Gamins (page inexistante)"/>
              </a:rPr>
              <a:t>Les Deux Gamins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Los Dos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golfillos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4" tooltip="1962 au cinéma"/>
              </a:rPr>
              <a:t>1962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5" tooltip="Son Fidèle Compagnon (page inexistante)"/>
              </a:rPr>
              <a:t>Son Fidèle Compagnon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Caballo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blanco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6" tooltip="1963 au cinéma"/>
              </a:rPr>
              <a:t>1963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7" tooltip="Le Secret de Joselito (page inexistante)"/>
              </a:rPr>
              <a:t>Le Secret de </a:t>
            </a:r>
            <a:r>
              <a:rPr lang="fr-FR" b="0" i="1" u="none" strike="noStrike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7" tooltip="Le Secret de Joselito (page inexistante)"/>
              </a:rPr>
              <a:t>Joselito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Secreto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Tomy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8" tooltip="1965 au cinéma"/>
              </a:rPr>
              <a:t>1965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29" tooltip="Le Petit Andalou (page inexistante)"/>
              </a:rPr>
              <a:t>Le Petit Andalou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La Vida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nueva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Pedrito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Andía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1965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30" tooltip="Le Petit Gondolier"/>
              </a:rPr>
              <a:t>Le Petit Gondolier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Loca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juventud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31" tooltip="1966 au cinéma"/>
              </a:rPr>
              <a:t>1966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32" tooltip="Le Gamin de Porto Rico (page inexistante)"/>
              </a:rPr>
              <a:t>Le Gamin de Porto Rico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Joselito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vagabundo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0" i="0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33" tooltip="1969 au cinéma"/>
              </a:rPr>
              <a:t>1969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: </a:t>
            </a:r>
            <a:r>
              <a:rPr lang="fr-FR" b="0" i="1" u="none" strike="noStrike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hlinkClick r:id="rId34" tooltip="Prisonnier dans la ville (page inexistante)"/>
              </a:rPr>
              <a:t>Prisonnier dans la ville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Prisionero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en la </a:t>
            </a:r>
            <a:r>
              <a:rPr lang="fr-FR" b="0" i="1" dirty="0" err="1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ciudad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</a:t>
            </a:r>
            <a:endParaRPr lang="fr-FR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05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18" y="459789"/>
            <a:ext cx="2200000" cy="126666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80" y="184201"/>
            <a:ext cx="1942857" cy="166666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337" y="141345"/>
            <a:ext cx="2114286" cy="175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194" y="2417502"/>
            <a:ext cx="1914286" cy="158095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4582" y="2074889"/>
            <a:ext cx="2592000" cy="218646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18" y="2095016"/>
            <a:ext cx="2160000" cy="2217339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337" y="4522230"/>
            <a:ext cx="2052000" cy="2005631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42" y="4760828"/>
            <a:ext cx="1780952" cy="16285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64"/>
          <a:stretch/>
        </p:blipFill>
        <p:spPr>
          <a:xfrm>
            <a:off x="4044582" y="4463843"/>
            <a:ext cx="2628000" cy="2191662"/>
          </a:xfrm>
          <a:prstGeom prst="rect">
            <a:avLst/>
          </a:prstGeom>
        </p:spPr>
      </p:pic>
      <p:pic>
        <p:nvPicPr>
          <p:cNvPr id="4" name="El Pastor - Joselito (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69818" y="712734"/>
            <a:ext cx="609600" cy="609600"/>
          </a:xfrm>
          <a:prstGeom prst="rect">
            <a:avLst/>
          </a:prstGeom>
        </p:spPr>
      </p:pic>
      <p:pic>
        <p:nvPicPr>
          <p:cNvPr id="6" name="Joselito - Caballo Lucero.avi (128kbit_AAC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167746" y="605444"/>
            <a:ext cx="609600" cy="609600"/>
          </a:xfrm>
          <a:prstGeom prst="rect">
            <a:avLst/>
          </a:prstGeom>
        </p:spPr>
      </p:pic>
      <p:pic>
        <p:nvPicPr>
          <p:cNvPr id="8" name="Joselito - La luna y el toro.avi (128kbit_AAC)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531927" y="2558519"/>
            <a:ext cx="609600" cy="609600"/>
          </a:xfrm>
          <a:prstGeom prst="rect">
            <a:avLst/>
          </a:prstGeom>
        </p:spPr>
      </p:pic>
      <p:pic>
        <p:nvPicPr>
          <p:cNvPr id="23" name="JOSELITO de miles colores (128kbit_AAC)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35046"/>
                </p14:media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38177" y="5270313"/>
            <a:ext cx="609600" cy="609600"/>
          </a:xfrm>
          <a:prstGeom prst="rect">
            <a:avLst/>
          </a:prstGeom>
        </p:spPr>
      </p:pic>
      <p:pic>
        <p:nvPicPr>
          <p:cNvPr id="24" name="Violino Tzigano  -  Joselito  (audio) (128kbit_AAC)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631680" y="676756"/>
            <a:ext cx="609600" cy="609600"/>
          </a:xfrm>
          <a:prstGeom prst="rect">
            <a:avLst/>
          </a:prstGeom>
        </p:spPr>
      </p:pic>
      <p:pic>
        <p:nvPicPr>
          <p:cNvPr id="25" name="joselito HUAPANGO Torero  Joselito (128kbit_AAC)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1">
                  <p14:trim st="51061"/>
                </p14:media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9505125" y="5187023"/>
            <a:ext cx="609600" cy="609600"/>
          </a:xfrm>
          <a:prstGeom prst="rect">
            <a:avLst/>
          </a:prstGeom>
        </p:spPr>
      </p:pic>
      <p:pic>
        <p:nvPicPr>
          <p:cNvPr id="27" name="Joselito  -  Ave María  (Bach⁄Gounod) (128kbit_AAC)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343353" y="5270313"/>
            <a:ext cx="609600" cy="609600"/>
          </a:xfrm>
          <a:prstGeom prst="rect">
            <a:avLst/>
          </a:prstGeom>
        </p:spPr>
      </p:pic>
      <p:pic>
        <p:nvPicPr>
          <p:cNvPr id="28" name="Joselito - El emigrante (128kbit_AAC)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5167746" y="3078651"/>
            <a:ext cx="609600" cy="609600"/>
          </a:xfrm>
          <a:prstGeom prst="rect">
            <a:avLst/>
          </a:prstGeom>
        </p:spPr>
      </p:pic>
      <p:pic>
        <p:nvPicPr>
          <p:cNvPr id="3" name="Joselito - Doce Cascabeles - Del Film 'El Pequeño Ruiseñor' (con letra - lyrics video) (128kbit_AAC)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38177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9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009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533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14336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2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4709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27578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7756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6613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560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238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90946" y="162067"/>
            <a:ext cx="11313929" cy="2585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JOSELITO atteint l'Age ambigu ou il n’est plus un enfant. ni un adolescent, mais un homme.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Son visage a gardé certains reflets malicieux de l’enfance, mais ses traits fins réguliers,</a:t>
            </a:r>
            <a:r>
              <a:rPr lang="fr-FR" dirty="0"/>
              <a:t>  s’affir­ment le nez droit, la bouche sensuelle, et le teint </a:t>
            </a:r>
            <a:r>
              <a:rPr lang="fr-FR" dirty="0" smtClean="0"/>
              <a:t>très </a:t>
            </a:r>
            <a:r>
              <a:rPr lang="fr-FR" dirty="0"/>
              <a:t>mat d’un Andalou. Les yeux surtout </a:t>
            </a:r>
            <a:r>
              <a:rPr lang="fr-FR" dirty="0" smtClean="0"/>
              <a:t>sont </a:t>
            </a:r>
            <a:r>
              <a:rPr lang="fr-FR" dirty="0"/>
              <a:t>remarquables, immenses</a:t>
            </a:r>
            <a:r>
              <a:rPr lang="fr-FR" dirty="0" smtClean="0"/>
              <a:t>,</a:t>
            </a:r>
            <a:r>
              <a:rPr lang="fr-FR" dirty="0"/>
              <a:t>  étrangement étirés vers les tempes, et noirs bien sur, comme les longs cils, les sourcils épais, et la chevelure presque bleue</a:t>
            </a:r>
            <a:r>
              <a:rPr lang="fr-FR" dirty="0" smtClean="0"/>
              <a:t>.</a:t>
            </a:r>
            <a:r>
              <a:rPr lang="fr-FR" dirty="0"/>
              <a:t> II  a 29 ans et c’est une </a:t>
            </a:r>
            <a:r>
              <a:rPr lang="fr-FR" dirty="0" smtClean="0"/>
              <a:t>très </a:t>
            </a:r>
            <a:r>
              <a:rPr lang="fr-FR" dirty="0"/>
              <a:t>grande vedette. Ce qui est extraordinaire et un peu inquiétant, c’est qu’il l’est depuis longtemps. En fait, il n’y a pratiquement rien eu «Avant», il n’a pas connu d’enfance ni de vie familiale normales. Depuis </a:t>
            </a:r>
            <a:r>
              <a:rPr lang="fr-FR" dirty="0" smtClean="0"/>
              <a:t>l'Age </a:t>
            </a:r>
            <a:r>
              <a:rPr lang="fr-FR" dirty="0"/>
              <a:t>de 6 ans il ne connait que le tra­vail intensif, les studios, les tournées et aussi l’adulation du public.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79" y="3429000"/>
            <a:ext cx="2895238" cy="282857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623" y="3314599"/>
            <a:ext cx="2142857" cy="297619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386" y="3314599"/>
            <a:ext cx="2209524" cy="290476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241" y="3314599"/>
            <a:ext cx="2885714" cy="2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6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2397" y="324025"/>
            <a:ext cx="9867206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Adulte, il ne trouve plus le succès malgré des tentatives régulières de </a:t>
            </a:r>
            <a:r>
              <a:rPr lang="fr-FR" b="0" i="1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come-backs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Il disparaît quelques années en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4" tooltip="Afrique"/>
              </a:rPr>
              <a:t>Afrique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En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5" tooltip="1990"/>
              </a:rPr>
              <a:t>1990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il est arrêté pour trafic d'armes et de drogue en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6" tooltip="Angola"/>
              </a:rPr>
              <a:t>Angola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puis extradé dans son pays natal. Après avoir purgé sa peine de prison, il devient ensuite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7" tooltip="Viticulteur"/>
              </a:rPr>
              <a:t>viticulteur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dans la région de </a:t>
            </a:r>
            <a:r>
              <a:rPr lang="fr-FR" b="0" i="0" u="none" strike="noStrike" dirty="0" smtClean="0">
                <a:effectLst/>
                <a:latin typeface="Arial" panose="020B0604020202020204" pitchFamily="34" charset="0"/>
                <a:hlinkClick r:id="rId8" tooltip="Valence (Espagne)"/>
              </a:rPr>
              <a:t>Valence</a:t>
            </a:r>
            <a:r>
              <a:rPr lang="fr-F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/ Valencia.</a:t>
            </a:r>
            <a:r>
              <a:rPr lang="fr-FR" b="1" dirty="0"/>
              <a:t> À </a:t>
            </a:r>
            <a:r>
              <a:rPr lang="fr-FR" b="1" dirty="0" err="1" smtClean="0"/>
              <a:t>Utiel</a:t>
            </a:r>
            <a:r>
              <a:rPr lang="fr-FR" b="1" dirty="0" smtClean="0"/>
              <a:t>, il coule </a:t>
            </a:r>
            <a:r>
              <a:rPr lang="fr-FR" b="1" dirty="0"/>
              <a:t>une retraite heureuse et des jours de bonheur avec </a:t>
            </a:r>
            <a:r>
              <a:rPr lang="fr-FR" b="1" dirty="0" smtClean="0"/>
              <a:t>sa </a:t>
            </a:r>
            <a:r>
              <a:rPr lang="fr-FR" b="1" dirty="0"/>
              <a:t>femme </a:t>
            </a:r>
            <a:r>
              <a:rPr lang="fr-FR" b="1" dirty="0" err="1"/>
              <a:t>Marifé</a:t>
            </a:r>
            <a:r>
              <a:rPr lang="fr-FR" b="1" dirty="0"/>
              <a:t>. En bon Andalou, </a:t>
            </a:r>
            <a:r>
              <a:rPr lang="fr-FR" b="1" dirty="0" smtClean="0"/>
              <a:t>il </a:t>
            </a:r>
            <a:r>
              <a:rPr lang="fr-FR" b="1" dirty="0"/>
              <a:t>dors le jour et vis la nuit</a:t>
            </a:r>
            <a:r>
              <a:rPr lang="fr-FR" b="1" dirty="0" smtClean="0"/>
              <a:t>. » </a:t>
            </a:r>
            <a:r>
              <a:rPr lang="fr-FR" b="1" dirty="0"/>
              <a:t>J’aime la vie nocturne, les bars. Je suis très heureux avec </a:t>
            </a:r>
            <a:r>
              <a:rPr lang="fr-FR" b="1" dirty="0" err="1"/>
              <a:t>Marifé</a:t>
            </a:r>
            <a:r>
              <a:rPr lang="fr-FR" b="1" dirty="0"/>
              <a:t> </a:t>
            </a:r>
            <a:r>
              <a:rPr lang="fr-FR" b="1" dirty="0" smtClean="0"/>
              <a:t> »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166" y="2881176"/>
            <a:ext cx="2104762" cy="28666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106" y="2854893"/>
            <a:ext cx="2161905" cy="29238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7"/>
          <a:stretch/>
        </p:blipFill>
        <p:spPr>
          <a:xfrm>
            <a:off x="3541222" y="2202873"/>
            <a:ext cx="2990476" cy="465512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50" y="2850318"/>
            <a:ext cx="2988000" cy="292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99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219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88" y="0"/>
            <a:ext cx="3730224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386" y="0"/>
            <a:ext cx="465861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178" y="5413248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386" y="117648"/>
            <a:ext cx="2438400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57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1000</Words>
  <Application>Microsoft Office PowerPoint</Application>
  <PresentationFormat>Grand écran</PresentationFormat>
  <Paragraphs>28</Paragraphs>
  <Slides>9</Slides>
  <Notes>0</Notes>
  <HiddenSlides>0</HiddenSlides>
  <MMClips>10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5</cp:revision>
  <dcterms:created xsi:type="dcterms:W3CDTF">2025-02-02T10:06:45Z</dcterms:created>
  <dcterms:modified xsi:type="dcterms:W3CDTF">2025-02-02T10:39:54Z</dcterms:modified>
</cp:coreProperties>
</file>