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58" autoAdjust="0"/>
    <p:restoredTop sz="94660"/>
  </p:normalViewPr>
  <p:slideViewPr>
    <p:cSldViewPr snapToGrid="0">
      <p:cViewPr varScale="1">
        <p:scale>
          <a:sx n="59" d="100"/>
          <a:sy n="59" d="100"/>
        </p:scale>
        <p:origin x="51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198407-1CE3-6287-32AB-B1EA4EB1E3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51692D-0163-38DB-A02B-E64AEB4E1B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D8ABD7-AFB1-9B78-B75B-F4724483A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307DBB-19F7-CC35-DC45-8E1BA1ED2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8DB75E-CFB8-44FF-8B59-2DFABD25E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91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34AF8D-A166-89BA-E44F-75BEE2B8C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7371BB-E93F-3A91-8713-027D9B361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B9C684-AFB1-ACFB-984F-D95A31799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9E4228-3958-CF44-E164-9DA9217EB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9B1876-D025-3A7D-E745-84CF1388A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31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9F6C56-2A40-0EBF-0899-EE58ACB0A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EAEC05-AE1E-3115-28A3-9959C3F1F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CCCA4E-EE5B-6A3B-A59E-20CA19D6B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89C3B7-BEE1-8252-5B5A-49A892191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04CBA7-A940-7068-7E51-4BDC19041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25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D1356F-CDC9-6B45-B762-F3B531288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FCCD85-F0DE-E552-4266-C89EC2857D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6AF3B5B-C0BD-1240-10EF-F0C741317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DF31B6-AB87-F1CA-70CB-2318C80A9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A6D451-1873-5D55-D743-6BC4B88DE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016623-324B-1BF1-755C-E6135EDD1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7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2FF83-E8DD-71D1-36AC-6CE1565B9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BCAC3C-304E-6ED6-8AB2-5DB12FAF88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C34B3E5-4D04-AD17-CFE9-5D6B3DBAC7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D110CE5-A807-37D0-E9E8-DFC024347D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7791AAA-17F8-834E-88B1-A896B09ACF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FFEFEB8-457F-184B-6578-0A71DF6D0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AD1DBD-61A1-58F9-F89F-94C6CF25F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7E8D3A-CE02-346C-23AA-3CE9D9DC5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90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79536F-1101-06DC-D8D6-E6E6BA066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C960F4C-AD2F-766F-BE56-357E9A6E4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2042216-CF88-7DA6-E489-48087980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9973F20-DD2B-584D-F66D-F81DAF78B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30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3833DC-595A-DA42-8DF5-6C30DC90B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079534-CB7A-2EC7-33A1-3CBF8E2E0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1FE1B00-A618-49A8-19E3-52C1B9C9F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5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C883C-3E9C-E053-0212-7A6C0DFC5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1C29C1-1F70-B516-D2C0-47CB09474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26E05E-52E4-E924-6C7F-6299F381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B963C7-3857-1C7B-2E4B-2DBC48B11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9FFA30-1D28-6960-27B4-0D1EB8788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942DA8-C96B-E5CB-5341-B7850CFA8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01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E8E28-3F81-656D-6705-033F55FD6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3E0E248-0845-94A9-7B28-DE54E5B0FC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EBD2277-C221-6115-7FDF-F88E077A9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A907F5-4A49-11E9-7F67-CD584009A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75FD5B-2855-0D46-3357-28ACEDF5A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41B56C-8073-5CE9-7B77-B1596EE74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7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8FD3E-8F72-C8B2-65F7-3BC86D722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95CA5B1-F070-A5FA-B665-A4EBA97232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53B5E3-6E88-66D8-F3E0-3B63D9953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9EEAD4-1A02-46BB-917B-3B2FC2D08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9AEEDD-399B-CE0C-82B5-9C4A4013B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9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CAB3B4C-B7C0-F2A9-07C3-BF2875A4E0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5CEAB3-BCFA-35F2-CF25-903EE78469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2520C2-6B02-4A6D-B1BF-40A74240D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A201A5-AD74-F7D4-F534-8E011513E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6FFDCD-7B8F-BA3D-83F1-21123CB3A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35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357C851-DA3C-8EB3-0950-68E85A680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E67F0F-A875-CCEF-4775-FEB4C18E8F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6A0C7D-730A-B0D7-1A3B-2E0B33B35E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06497A-76F2-473E-821C-0ECAC1B2D54C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45037-F5BD-D039-FBA2-B49F286B04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1833D2-2FB3-4F90-028E-0B56DF19A0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AD3AEA-11B0-42A7-AAC8-223AC8B42D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588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habits, personne&#10;&#10;Description générée automatiquement">
            <a:extLst>
              <a:ext uri="{FF2B5EF4-FFF2-40B4-BE49-F238E27FC236}">
                <a16:creationId xmlns:a16="http://schemas.microsoft.com/office/drawing/2014/main" id="{6064CBF1-2E71-C47D-FC7F-245DE9FF80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285" y="1107000"/>
            <a:ext cx="5279486" cy="4644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77FEB11-9F46-C1B1-5B13-C9BC90463F24}"/>
              </a:ext>
            </a:extLst>
          </p:cNvPr>
          <p:cNvSpPr txBox="1"/>
          <p:nvPr/>
        </p:nvSpPr>
        <p:spPr>
          <a:xfrm>
            <a:off x="2524354" y="5884971"/>
            <a:ext cx="7728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Pierre Petit, 'Portrait de Boudin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D0E5A29-E6CD-5287-5810-230835F310A4}"/>
              </a:ext>
            </a:extLst>
          </p:cNvPr>
          <p:cNvSpPr txBox="1"/>
          <p:nvPr/>
        </p:nvSpPr>
        <p:spPr>
          <a:xfrm>
            <a:off x="8007531" y="1776850"/>
            <a:ext cx="354003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Louis-Eugène Boudin est un peintre français né à Honfleur (Calvados) le 12 juillet 1824 et mort à Deauville (Calvados) le 8 août 1898.</a:t>
            </a:r>
          </a:p>
        </p:txBody>
      </p:sp>
    </p:spTree>
    <p:extLst>
      <p:ext uri="{BB962C8B-B14F-4D97-AF65-F5344CB8AC3E}">
        <p14:creationId xmlns:p14="http://schemas.microsoft.com/office/powerpoint/2010/main" val="70615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✿ ♡ ✿ ERNESTO CORTAZAR - Sentiments (Relaxing piano music).wav"/>
          </p:stSnd>
        </p:sndAc>
      </p:transition>
    </mc:Choice>
    <mc:Fallback>
      <p:transition spd="slow" advClick="0" advTm="8000">
        <p:fade/>
        <p:sndAc>
          <p:stSnd loop="1">
            <p:snd r:embed="rId2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CEE0C9-7519-D56C-BC45-B69AD138F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funérailles, plein air&#10;&#10;Description générée automatiquement">
            <a:extLst>
              <a:ext uri="{FF2B5EF4-FFF2-40B4-BE49-F238E27FC236}">
                <a16:creationId xmlns:a16="http://schemas.microsoft.com/office/drawing/2014/main" id="{2D475ECC-E8B3-D7CF-3436-0F3BD21CD9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5165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D0BF08-2E05-6189-A1F7-4E226A5C9EE6}"/>
              </a:ext>
            </a:extLst>
          </p:cNvPr>
          <p:cNvSpPr txBox="1"/>
          <p:nvPr/>
        </p:nvSpPr>
        <p:spPr>
          <a:xfrm>
            <a:off x="406835" y="2965268"/>
            <a:ext cx="32395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 d'Eugène Boudin, cimetière Saint-Vincent, 12e division, Paris 18e.</a:t>
            </a:r>
          </a:p>
        </p:txBody>
      </p:sp>
    </p:spTree>
    <p:extLst>
      <p:ext uri="{BB962C8B-B14F-4D97-AF65-F5344CB8AC3E}">
        <p14:creationId xmlns:p14="http://schemas.microsoft.com/office/powerpoint/2010/main" val="294268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EBD48C-2D24-6A35-934E-70B7ADE50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bre, personne&#10;&#10;Description générée automatiquement">
            <a:extLst>
              <a:ext uri="{FF2B5EF4-FFF2-40B4-BE49-F238E27FC236}">
                <a16:creationId xmlns:a16="http://schemas.microsoft.com/office/drawing/2014/main" id="{3B75E566-A5F4-10B0-939A-0B809F0846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560" y="333000"/>
            <a:ext cx="4478880" cy="6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99C3D1-5B9A-132A-8B07-EAD47EE2FA9D}"/>
              </a:ext>
            </a:extLst>
          </p:cNvPr>
          <p:cNvSpPr txBox="1"/>
          <p:nvPr/>
        </p:nvSpPr>
        <p:spPr>
          <a:xfrm>
            <a:off x="8490857" y="2644170"/>
            <a:ext cx="34790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Ferme Saint-Siméon, 1854-1857, collection privée, vente 2006.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67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722B5C-67CA-FF41-A523-F42927D7B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dessin, Arts visuels&#10;&#10;Description générée automatiquement">
            <a:extLst>
              <a:ext uri="{FF2B5EF4-FFF2-40B4-BE49-F238E27FC236}">
                <a16:creationId xmlns:a16="http://schemas.microsoft.com/office/drawing/2014/main" id="{0EF5D580-7BD6-2861-060F-0DFF978985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499" y="369000"/>
            <a:ext cx="826326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B23BD9-668D-D7F0-F559-A08B437C341F}"/>
              </a:ext>
            </a:extLst>
          </p:cNvPr>
          <p:cNvSpPr txBox="1"/>
          <p:nvPr/>
        </p:nvSpPr>
        <p:spPr>
          <a:xfrm>
            <a:off x="271413" y="2775972"/>
            <a:ext cx="31350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Noce à Quimper (1857), huile sur bois, musée des Beaux-Arts de Quimper.</a:t>
            </a:r>
          </a:p>
        </p:txBody>
      </p:sp>
    </p:spTree>
    <p:extLst>
      <p:ext uri="{BB962C8B-B14F-4D97-AF65-F5344CB8AC3E}">
        <p14:creationId xmlns:p14="http://schemas.microsoft.com/office/powerpoint/2010/main" val="108739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FAFC06-2583-203E-9227-81F7EFE13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dessin&#10;&#10;Description générée automatiquement">
            <a:extLst>
              <a:ext uri="{FF2B5EF4-FFF2-40B4-BE49-F238E27FC236}">
                <a16:creationId xmlns:a16="http://schemas.microsoft.com/office/drawing/2014/main" id="{3F390A75-4D81-27CD-54F0-9A953DB96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083" y="459000"/>
            <a:ext cx="9951833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332F54-F33F-FC5B-958A-0B123F9DCD13}"/>
              </a:ext>
            </a:extLst>
          </p:cNvPr>
          <p:cNvSpPr txBox="1"/>
          <p:nvPr/>
        </p:nvSpPr>
        <p:spPr>
          <a:xfrm>
            <a:off x="1942011" y="195943"/>
            <a:ext cx="94052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Plage à Trouville. L'impératrice Eugénie et sa suite (1863), Glasgow, collection Burrell.</a:t>
            </a:r>
          </a:p>
        </p:txBody>
      </p:sp>
    </p:spTree>
    <p:extLst>
      <p:ext uri="{BB962C8B-B14F-4D97-AF65-F5344CB8AC3E}">
        <p14:creationId xmlns:p14="http://schemas.microsoft.com/office/powerpoint/2010/main" val="3724556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6B599E-1647-DE87-6765-6D4048E7C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inture, paysage, dessin&#10;&#10;Description générée automatiquement">
            <a:extLst>
              <a:ext uri="{FF2B5EF4-FFF2-40B4-BE49-F238E27FC236}">
                <a16:creationId xmlns:a16="http://schemas.microsoft.com/office/drawing/2014/main" id="{6B483AF7-077F-DB9B-8DBE-2C43753EA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346" y="459000"/>
            <a:ext cx="10563308" cy="59400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D5D2FC-D6EF-2592-D5CB-7C8CE70E387A}"/>
              </a:ext>
            </a:extLst>
          </p:cNvPr>
          <p:cNvSpPr txBox="1"/>
          <p:nvPr/>
        </p:nvSpPr>
        <p:spPr>
          <a:xfrm>
            <a:off x="1467394" y="96466"/>
            <a:ext cx="9588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Rivage de </a:t>
            </a:r>
            <a:r>
              <a:rPr lang="fr-FR" sz="2400" b="1" dirty="0" err="1"/>
              <a:t>Portrieux</a:t>
            </a:r>
            <a:r>
              <a:rPr lang="fr-FR" sz="2400" b="1" dirty="0"/>
              <a:t>, Côtes-du-Nord (1874),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102315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17DA66-F215-0C2B-59E0-F7686CD97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art&#10;&#10;Description générée automatiquement">
            <a:extLst>
              <a:ext uri="{FF2B5EF4-FFF2-40B4-BE49-F238E27FC236}">
                <a16:creationId xmlns:a16="http://schemas.microsoft.com/office/drawing/2014/main" id="{2D839BCD-3E13-C94D-EA6C-B5FCCF8948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000" y="380147"/>
            <a:ext cx="10152000" cy="57580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704063-4A5A-F4EB-82B9-BA6E5A5D8912}"/>
              </a:ext>
            </a:extLst>
          </p:cNvPr>
          <p:cNvSpPr txBox="1"/>
          <p:nvPr/>
        </p:nvSpPr>
        <p:spPr>
          <a:xfrm>
            <a:off x="2091154" y="5825437"/>
            <a:ext cx="10658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Place Saint-Marc à Venise (1895),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260517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D37AD8-6039-8BC6-0DB1-AA317B8A0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arbre&#10;&#10;Description générée automatiquement">
            <a:extLst>
              <a:ext uri="{FF2B5EF4-FFF2-40B4-BE49-F238E27FC236}">
                <a16:creationId xmlns:a16="http://schemas.microsoft.com/office/drawing/2014/main" id="{1382E564-3A69-82F2-E93F-63A0AC9015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548" y="594000"/>
            <a:ext cx="7560000" cy="567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4AA634-2D30-F93F-1E48-CBC93A6CF519}"/>
              </a:ext>
            </a:extLst>
          </p:cNvPr>
          <p:cNvSpPr txBox="1"/>
          <p:nvPr/>
        </p:nvSpPr>
        <p:spPr>
          <a:xfrm>
            <a:off x="9000309" y="3135086"/>
            <a:ext cx="3082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villa Breloque à Deauville où le peintre vécut et mourut.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6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6D2BE-96D3-92D4-D6ED-CC9A7B280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Œuvre d’art&#10;&#10;Description générée automatiquement">
            <a:extLst>
              <a:ext uri="{FF2B5EF4-FFF2-40B4-BE49-F238E27FC236}">
                <a16:creationId xmlns:a16="http://schemas.microsoft.com/office/drawing/2014/main" id="{FAFD629B-71DA-E2DE-B0C6-8ABEACBE1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6142" y="459000"/>
            <a:ext cx="9148810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724114-A6FA-E77C-7679-1BCFC82C8499}"/>
              </a:ext>
            </a:extLst>
          </p:cNvPr>
          <p:cNvSpPr txBox="1"/>
          <p:nvPr/>
        </p:nvSpPr>
        <p:spPr>
          <a:xfrm>
            <a:off x="104503" y="1557554"/>
            <a:ext cx="2194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Deauville, Juliette sous la tente, 1895, collection privée, vente 2018.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494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6E52AE-DB7D-B065-B1BA-9329A0375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inture, plein air, nuage&#10;&#10;Description générée automatiquement">
            <a:extLst>
              <a:ext uri="{FF2B5EF4-FFF2-40B4-BE49-F238E27FC236}">
                <a16:creationId xmlns:a16="http://schemas.microsoft.com/office/drawing/2014/main" id="{A9F4BF00-D817-6114-B663-AE22CEE6E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955" y="1107000"/>
            <a:ext cx="8098089" cy="4644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F7FBCE-18A1-A196-A32B-0645C7F2C1BA}"/>
              </a:ext>
            </a:extLst>
          </p:cNvPr>
          <p:cNvSpPr txBox="1"/>
          <p:nvPr/>
        </p:nvSpPr>
        <p:spPr>
          <a:xfrm>
            <a:off x="1528355" y="5751000"/>
            <a:ext cx="10084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Pardon à Sainte-Anne-la-Palud (vers 1858), localisation inconnue.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6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944734-BC66-F2C4-A259-5C193D1BA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dessin&#10;&#10;Description générée automatiquement">
            <a:extLst>
              <a:ext uri="{FF2B5EF4-FFF2-40B4-BE49-F238E27FC236}">
                <a16:creationId xmlns:a16="http://schemas.microsoft.com/office/drawing/2014/main" id="{6E906855-D9C9-92F3-7461-3F7FBC4EFE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0456"/>
            <a:ext cx="8532000" cy="50747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030A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8C273E-3A23-3A40-1B85-A1A162A460BF}"/>
              </a:ext>
            </a:extLst>
          </p:cNvPr>
          <p:cNvSpPr txBox="1"/>
          <p:nvPr/>
        </p:nvSpPr>
        <p:spPr>
          <a:xfrm>
            <a:off x="8934704" y="3563553"/>
            <a:ext cx="3540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Plage de Trouville (1863), New York,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199962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2FB32-2E5F-78FD-42FB-92A4336C7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ciel, plein air&#10;&#10;Description générée automatiquement">
            <a:extLst>
              <a:ext uri="{FF2B5EF4-FFF2-40B4-BE49-F238E27FC236}">
                <a16:creationId xmlns:a16="http://schemas.microsoft.com/office/drawing/2014/main" id="{BE2E303B-1347-BD35-2325-03E9445633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188" y="1214325"/>
            <a:ext cx="9792000" cy="5110200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71A0AA-2375-5D32-EC62-CF59D546DF09}"/>
              </a:ext>
            </a:extLst>
          </p:cNvPr>
          <p:cNvSpPr txBox="1"/>
          <p:nvPr/>
        </p:nvSpPr>
        <p:spPr>
          <a:xfrm>
            <a:off x="1528355" y="533475"/>
            <a:ext cx="13245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Plage de Trouville (1864), Washington, National </a:t>
            </a:r>
            <a:r>
              <a:rPr lang="fr-FR" sz="2400" b="1" dirty="0" err="1"/>
              <a:t>Gallery</a:t>
            </a:r>
            <a:r>
              <a:rPr lang="fr-FR" sz="2400" b="1" dirty="0"/>
              <a:t> of Art.</a:t>
            </a:r>
          </a:p>
        </p:txBody>
      </p:sp>
    </p:spTree>
    <p:extLst>
      <p:ext uri="{BB962C8B-B14F-4D97-AF65-F5344CB8AC3E}">
        <p14:creationId xmlns:p14="http://schemas.microsoft.com/office/powerpoint/2010/main" val="124498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27467F-4546-BF0F-AE7E-093116B60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heval, plein air, ciel&#10;&#10;Description générée automatiquement">
            <a:extLst>
              <a:ext uri="{FF2B5EF4-FFF2-40B4-BE49-F238E27FC236}">
                <a16:creationId xmlns:a16="http://schemas.microsoft.com/office/drawing/2014/main" id="{3708FEFA-2137-48D7-1D00-397B06FC1A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501" y="459000"/>
            <a:ext cx="9840998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3F655-83A7-46A9-C3A0-D82D53E3117B}"/>
              </a:ext>
            </a:extLst>
          </p:cNvPr>
          <p:cNvSpPr txBox="1"/>
          <p:nvPr/>
        </p:nvSpPr>
        <p:spPr>
          <a:xfrm>
            <a:off x="2899954" y="459000"/>
            <a:ext cx="8477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L'heure du bain à Deauville-1865-Eugène Boudin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35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F3DEC3-8AE1-5BBA-085B-14C3F2170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rsonnes, peinture&#10;&#10;Description générée automatiquement">
            <a:extLst>
              <a:ext uri="{FF2B5EF4-FFF2-40B4-BE49-F238E27FC236}">
                <a16:creationId xmlns:a16="http://schemas.microsoft.com/office/drawing/2014/main" id="{4228BFB1-D504-C985-1E9C-D49615AFD9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9630" y="459000"/>
            <a:ext cx="9772738" cy="59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1346AD-5B3E-6541-AA77-CA6E0939FCA1}"/>
              </a:ext>
            </a:extLst>
          </p:cNvPr>
          <p:cNvSpPr txBox="1"/>
          <p:nvPr/>
        </p:nvSpPr>
        <p:spPr>
          <a:xfrm>
            <a:off x="1962693" y="459000"/>
            <a:ext cx="826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Plage de Trouville (1868)), Paris,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5661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98F9F2-8299-C7D0-D1BD-077EC73F7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ciel, art&#10;&#10;Description générée automatiquement">
            <a:extLst>
              <a:ext uri="{FF2B5EF4-FFF2-40B4-BE49-F238E27FC236}">
                <a16:creationId xmlns:a16="http://schemas.microsoft.com/office/drawing/2014/main" id="{2D0857B8-CD4C-F8AA-1158-76039C85AC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707" y="279000"/>
            <a:ext cx="8444838" cy="6300000"/>
          </a:xfrm>
          <a:prstGeom prst="rect">
            <a:avLst/>
          </a:prstGeom>
          <a:ln w="127000" cap="rnd">
            <a:solidFill>
              <a:schemeClr val="bg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13C967-F446-0670-D8DB-D07818B5FC09}"/>
              </a:ext>
            </a:extLst>
          </p:cNvPr>
          <p:cNvSpPr txBox="1"/>
          <p:nvPr/>
        </p:nvSpPr>
        <p:spPr>
          <a:xfrm>
            <a:off x="287382" y="3233057"/>
            <a:ext cx="2991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Jetée de Deauville (1869), Paris, musée d'Orsay.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5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1A4C32-BB51-9EB2-DB33-6FFFC247C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teau, plein air, dessin&#10;&#10;Description générée automatiquement">
            <a:extLst>
              <a:ext uri="{FF2B5EF4-FFF2-40B4-BE49-F238E27FC236}">
                <a16:creationId xmlns:a16="http://schemas.microsoft.com/office/drawing/2014/main" id="{E2B6CBE2-6DF6-BFF9-C517-CCFAB7095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267" y="459000"/>
            <a:ext cx="9861465" cy="59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35B7D0-C0F5-3C1D-6AA1-77DC35B7340E}"/>
              </a:ext>
            </a:extLst>
          </p:cNvPr>
          <p:cNvSpPr txBox="1"/>
          <p:nvPr/>
        </p:nvSpPr>
        <p:spPr>
          <a:xfrm>
            <a:off x="4084319" y="679268"/>
            <a:ext cx="4445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 de mer (vers 1870), Paris, collection particulière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079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320364-597D-56AB-064D-010FCBB7A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teau, embarcation, transport&#10;&#10;Description générée automatiquement">
            <a:extLst>
              <a:ext uri="{FF2B5EF4-FFF2-40B4-BE49-F238E27FC236}">
                <a16:creationId xmlns:a16="http://schemas.microsoft.com/office/drawing/2014/main" id="{8CCF4ECB-AEE3-A263-117C-5250F27C4C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961" y="459000"/>
            <a:ext cx="9810577" cy="59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DB72D9-4C56-DF5B-764E-EBE86DF9FD2B}"/>
              </a:ext>
            </a:extLst>
          </p:cNvPr>
          <p:cNvSpPr txBox="1"/>
          <p:nvPr/>
        </p:nvSpPr>
        <p:spPr>
          <a:xfrm>
            <a:off x="1841861" y="5860031"/>
            <a:ext cx="9433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 de Camaret (1872), musée des Beaux-Arts d'Angers[40].</a:t>
            </a:r>
          </a:p>
        </p:txBody>
      </p:sp>
    </p:spTree>
    <p:extLst>
      <p:ext uri="{BB962C8B-B14F-4D97-AF65-F5344CB8AC3E}">
        <p14:creationId xmlns:p14="http://schemas.microsoft.com/office/powerpoint/2010/main" val="1648695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1BFF9F-EF08-E2F4-4A05-273C375EF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dessin, plein air&#10;&#10;Description générée automatiquement">
            <a:extLst>
              <a:ext uri="{FF2B5EF4-FFF2-40B4-BE49-F238E27FC236}">
                <a16:creationId xmlns:a16="http://schemas.microsoft.com/office/drawing/2014/main" id="{918FD6DB-F91F-0867-C265-B538ACE8D0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7053" y="459000"/>
            <a:ext cx="9797894" cy="594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EF9D62-CEEF-F136-49EE-380903B5ABF7}"/>
              </a:ext>
            </a:extLst>
          </p:cNvPr>
          <p:cNvSpPr txBox="1"/>
          <p:nvPr/>
        </p:nvSpPr>
        <p:spPr>
          <a:xfrm>
            <a:off x="1567542" y="459000"/>
            <a:ext cx="9797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Portrieux (Saint-Quay-Portrieux) (1874), musée des Beaux-Arts de Budapest.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5039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BE3C5C-8817-A8CB-50C5-08611BBBA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bateau&#10;&#10;Description générée automatiquement">
            <a:extLst>
              <a:ext uri="{FF2B5EF4-FFF2-40B4-BE49-F238E27FC236}">
                <a16:creationId xmlns:a16="http://schemas.microsoft.com/office/drawing/2014/main" id="{80CE3DDF-0309-CE4B-599E-155DBF0D00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157" y="279000"/>
            <a:ext cx="8842110" cy="6300000"/>
          </a:xfrm>
          <a:prstGeom prst="rect">
            <a:avLst/>
          </a:prstGeom>
          <a:ln w="50800" cap="sq">
            <a:solidFill>
              <a:srgbClr val="FFFF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0C5ACB-48D8-91B3-0C7A-92B0D3A89C30}"/>
              </a:ext>
            </a:extLst>
          </p:cNvPr>
          <p:cNvSpPr txBox="1"/>
          <p:nvPr/>
        </p:nvSpPr>
        <p:spPr>
          <a:xfrm>
            <a:off x="9631680" y="2274838"/>
            <a:ext cx="256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Rotterdam, Le Pont de la Bourse (1876), Toulouse, Fondation Bemberg.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42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F64508-1043-D7B9-3F43-806490853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peinture&#10;&#10;Description générée automatiquement">
            <a:extLst>
              <a:ext uri="{FF2B5EF4-FFF2-40B4-BE49-F238E27FC236}">
                <a16:creationId xmlns:a16="http://schemas.microsoft.com/office/drawing/2014/main" id="{7CD77253-C38D-5106-491E-EADB5F2DDE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6511" y="279000"/>
            <a:ext cx="8979949" cy="6300000"/>
          </a:xfrm>
          <a:prstGeom prst="rect">
            <a:avLst/>
          </a:prstGeom>
          <a:ln w="50800" cap="sq">
            <a:solidFill>
              <a:srgbClr val="FFFF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8FD184-87A8-F413-72D1-DF9C99775857}"/>
              </a:ext>
            </a:extLst>
          </p:cNvPr>
          <p:cNvSpPr txBox="1"/>
          <p:nvPr/>
        </p:nvSpPr>
        <p:spPr>
          <a:xfrm>
            <a:off x="310795" y="2644170"/>
            <a:ext cx="25957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Bassin de Deauville ciel gris, 1877, Liège, La Boverie.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27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E96FB8-9293-F2BF-3539-EDCF7BF52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nuage, ciel&#10;&#10;Description générée automatiquement">
            <a:extLst>
              <a:ext uri="{FF2B5EF4-FFF2-40B4-BE49-F238E27FC236}">
                <a16:creationId xmlns:a16="http://schemas.microsoft.com/office/drawing/2014/main" id="{9A639C8C-A64A-5B98-A5FC-5B6472AEEB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69" y="279000"/>
            <a:ext cx="9321818" cy="6300000"/>
          </a:xfrm>
          <a:prstGeom prst="rect">
            <a:avLst/>
          </a:prstGeom>
          <a:ln w="50800" cap="sq">
            <a:solidFill>
              <a:srgbClr val="FFFF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43DBD1-4F3D-080F-AEEF-E9291BD2B250}"/>
              </a:ext>
            </a:extLst>
          </p:cNvPr>
          <p:cNvSpPr txBox="1"/>
          <p:nvPr/>
        </p:nvSpPr>
        <p:spPr>
          <a:xfrm>
            <a:off x="9732823" y="2625634"/>
            <a:ext cx="21423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avec vaches (1881), Le Havre, musée d'Art moderne André-Malraux.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36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0E3350-2C99-6803-0BEC-54AD9490B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eau, dessin, plage&#10;&#10;Description générée automatiquement">
            <a:extLst>
              <a:ext uri="{FF2B5EF4-FFF2-40B4-BE49-F238E27FC236}">
                <a16:creationId xmlns:a16="http://schemas.microsoft.com/office/drawing/2014/main" id="{8D34E405-3406-34C3-2D33-4FEBFEF8C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544" y="459000"/>
            <a:ext cx="9797894" cy="594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D3B6AF-AAB4-BD19-7E03-FDBE75649C7A}"/>
              </a:ext>
            </a:extLst>
          </p:cNvPr>
          <p:cNvSpPr txBox="1"/>
          <p:nvPr/>
        </p:nvSpPr>
        <p:spPr>
          <a:xfrm>
            <a:off x="139389" y="1704704"/>
            <a:ext cx="16589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Côte atlantique à Bénerville (1897), Rotterdam, musée Boijmans Van Beuningen.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24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C681B7-E0F0-FB56-D068-12DDCA685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ateau, nuage&#10;&#10;Description générée automatiquement">
            <a:extLst>
              <a:ext uri="{FF2B5EF4-FFF2-40B4-BE49-F238E27FC236}">
                <a16:creationId xmlns:a16="http://schemas.microsoft.com/office/drawing/2014/main" id="{B1028D4F-8EF3-E784-205F-03BAD1AAB1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252" y="369000"/>
            <a:ext cx="8643961" cy="6120000"/>
          </a:xfrm>
          <a:prstGeom prst="rect">
            <a:avLst/>
          </a:prstGeom>
          <a:ln w="50800" cap="sq">
            <a:solidFill>
              <a:srgbClr val="FFFF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BFB935-4073-06BD-B9DF-7DAC82F39C10}"/>
              </a:ext>
            </a:extLst>
          </p:cNvPr>
          <p:cNvSpPr txBox="1"/>
          <p:nvPr/>
        </p:nvSpPr>
        <p:spPr>
          <a:xfrm>
            <a:off x="9152213" y="2736669"/>
            <a:ext cx="30397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Berck : le retour des barques, (vers 1888), Reims, musée des Beaux-Arts[41].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99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043A38-CB0E-AA47-45A8-2E9F1816A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peinture&#10;&#10;Description générée automatiquement">
            <a:extLst>
              <a:ext uri="{FF2B5EF4-FFF2-40B4-BE49-F238E27FC236}">
                <a16:creationId xmlns:a16="http://schemas.microsoft.com/office/drawing/2014/main" id="{7C791CB7-839E-0001-E61D-15450D71CC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043" y="333000"/>
            <a:ext cx="4497826" cy="3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871F88-F905-5837-995A-DF306B419A94}"/>
              </a:ext>
            </a:extLst>
          </p:cNvPr>
          <p:cNvSpPr txBox="1"/>
          <p:nvPr/>
        </p:nvSpPr>
        <p:spPr>
          <a:xfrm>
            <a:off x="234042" y="3566161"/>
            <a:ext cx="71769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Eugène BOUDIN (1824-1898), La Route de Trouville (près du Butin), Honfleur</a:t>
            </a:r>
          </a:p>
        </p:txBody>
      </p:sp>
      <p:pic>
        <p:nvPicPr>
          <p:cNvPr id="6" name="Image 5" descr="Une image contenant plein air, peinture, nuage, bateau&#10;&#10;Description générée automatiquement">
            <a:extLst>
              <a:ext uri="{FF2B5EF4-FFF2-40B4-BE49-F238E27FC236}">
                <a16:creationId xmlns:a16="http://schemas.microsoft.com/office/drawing/2014/main" id="{68F2497F-9A50-AA14-9E90-C89D5AE812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160" y="222068"/>
            <a:ext cx="4637797" cy="29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DE5E1C-B550-F232-53F8-C08A009B1F74}"/>
              </a:ext>
            </a:extLst>
          </p:cNvPr>
          <p:cNvSpPr txBox="1"/>
          <p:nvPr/>
        </p:nvSpPr>
        <p:spPr>
          <a:xfrm>
            <a:off x="7410994" y="3268434"/>
            <a:ext cx="4781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Eugene Louis Boudin</a:t>
            </a:r>
          </a:p>
          <a:p>
            <a:r>
              <a:rPr lang="fr-FR" sz="2400" b="1">
                <a:solidFill>
                  <a:srgbClr val="FFFF00"/>
                </a:solidFill>
              </a:rPr>
              <a:t>Paysage marin au clair de lune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9" name="Image 8" descr="Une image contenant ciel, peinture, paysage, nature&#10;&#10;Description générée automatiquement">
            <a:extLst>
              <a:ext uri="{FF2B5EF4-FFF2-40B4-BE49-F238E27FC236}">
                <a16:creationId xmlns:a16="http://schemas.microsoft.com/office/drawing/2014/main" id="{92B9B88A-D9A5-C1F0-7C3D-86317E87F1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2079" y="4099431"/>
            <a:ext cx="4213194" cy="255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2E6444D-B14A-4CD5-48AA-B88A2F2167E4}"/>
              </a:ext>
            </a:extLst>
          </p:cNvPr>
          <p:cNvSpPr txBox="1"/>
          <p:nvPr/>
        </p:nvSpPr>
        <p:spPr>
          <a:xfrm>
            <a:off x="8673737" y="5394960"/>
            <a:ext cx="3148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Eugene Louis Boudin</a:t>
            </a:r>
          </a:p>
          <a:p>
            <a:r>
              <a:rPr lang="fr-FR" sz="2400" b="1">
                <a:solidFill>
                  <a:srgbClr val="FFFF00"/>
                </a:solidFill>
              </a:rPr>
              <a:t>Beaulieu : La Baie des Fourmis, 1892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5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DCADA9-DCCA-FCE0-96BF-8F474997B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B82639-A773-B703-0707-4935F44FE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34179"/>
            <a:ext cx="5715000" cy="39338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332CAD-7AEA-7891-6E7A-DB7D2A564387}"/>
              </a:ext>
            </a:extLst>
          </p:cNvPr>
          <p:cNvSpPr txBox="1"/>
          <p:nvPr/>
        </p:nvSpPr>
        <p:spPr>
          <a:xfrm>
            <a:off x="1567543" y="4168004"/>
            <a:ext cx="5721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Route De Trouville</a:t>
            </a:r>
          </a:p>
        </p:txBody>
      </p:sp>
      <p:pic>
        <p:nvPicPr>
          <p:cNvPr id="6" name="Image 5" descr="Une image contenant plein air, ciel, nuage, peinture&#10;&#10;Description générée automatiquement">
            <a:extLst>
              <a:ext uri="{FF2B5EF4-FFF2-40B4-BE49-F238E27FC236}">
                <a16:creationId xmlns:a16="http://schemas.microsoft.com/office/drawing/2014/main" id="{3CD63BC5-0AC2-75EA-1122-E34ABFF33F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366396"/>
            <a:ext cx="5715000" cy="22574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C5BE96-ABE4-AB14-38F6-42B4C4244DC3}"/>
              </a:ext>
            </a:extLst>
          </p:cNvPr>
          <p:cNvSpPr txBox="1"/>
          <p:nvPr/>
        </p:nvSpPr>
        <p:spPr>
          <a:xfrm>
            <a:off x="7811589" y="3931809"/>
            <a:ext cx="4794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18460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5B5FA-CF81-66C9-B003-C422F02B4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Voilier, plein air&#10;&#10;Description générée automatiquement">
            <a:extLst>
              <a:ext uri="{FF2B5EF4-FFF2-40B4-BE49-F238E27FC236}">
                <a16:creationId xmlns:a16="http://schemas.microsoft.com/office/drawing/2014/main" id="{F50E6E20-95F6-4ACA-C66A-EBBAA63603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0169" y="554355"/>
            <a:ext cx="4909920" cy="38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B6C616-0533-8101-FFD9-6545F2075DA9}"/>
              </a:ext>
            </a:extLst>
          </p:cNvPr>
          <p:cNvSpPr txBox="1"/>
          <p:nvPr/>
        </p:nvSpPr>
        <p:spPr>
          <a:xfrm>
            <a:off x="7981406" y="4628550"/>
            <a:ext cx="4963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Marines, paysages</a:t>
            </a:r>
          </a:p>
        </p:txBody>
      </p:sp>
      <p:pic>
        <p:nvPicPr>
          <p:cNvPr id="6" name="Image 5" descr="Une image contenant peinture, dessin, personne, Œuvre d’art&#10;&#10;Description générée automatiquement">
            <a:extLst>
              <a:ext uri="{FF2B5EF4-FFF2-40B4-BE49-F238E27FC236}">
                <a16:creationId xmlns:a16="http://schemas.microsoft.com/office/drawing/2014/main" id="{FCC01AF9-2470-22EC-388C-3A4D4F067F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203" y="3371711"/>
            <a:ext cx="5112000" cy="297534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337D4FA-3DB0-DA90-4764-E14ADF314ECC}"/>
              </a:ext>
            </a:extLst>
          </p:cNvPr>
          <p:cNvSpPr txBox="1"/>
          <p:nvPr/>
        </p:nvSpPr>
        <p:spPr>
          <a:xfrm>
            <a:off x="1037269" y="2271432"/>
            <a:ext cx="34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Eugène Boudin. La plage à Trouville (1884)</a:t>
            </a:r>
          </a:p>
        </p:txBody>
      </p:sp>
    </p:spTree>
    <p:extLst>
      <p:ext uri="{BB962C8B-B14F-4D97-AF65-F5344CB8AC3E}">
        <p14:creationId xmlns:p14="http://schemas.microsoft.com/office/powerpoint/2010/main" val="490656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4CA48F-F042-AF79-01C7-07AC05D2B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art, Arts visuels&#10;&#10;Description générée automatiquement">
            <a:extLst>
              <a:ext uri="{FF2B5EF4-FFF2-40B4-BE49-F238E27FC236}">
                <a16:creationId xmlns:a16="http://schemas.microsoft.com/office/drawing/2014/main" id="{EA0142AD-DF59-3600-BC7B-48C9DD2098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455" y="555069"/>
            <a:ext cx="4982797" cy="3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391B2B-30C1-47ED-1D1B-009310985E40}"/>
              </a:ext>
            </a:extLst>
          </p:cNvPr>
          <p:cNvSpPr txBox="1"/>
          <p:nvPr/>
        </p:nvSpPr>
        <p:spPr>
          <a:xfrm>
            <a:off x="370000" y="3651069"/>
            <a:ext cx="5669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Eugène Boudin. Sur la plage, coucher de soleil (1865)</a:t>
            </a:r>
          </a:p>
        </p:txBody>
      </p:sp>
      <p:pic>
        <p:nvPicPr>
          <p:cNvPr id="6" name="Image 5" descr="Une image contenant art, peinture, dessin, croquis&#10;&#10;Description générée automatiquement">
            <a:extLst>
              <a:ext uri="{FF2B5EF4-FFF2-40B4-BE49-F238E27FC236}">
                <a16:creationId xmlns:a16="http://schemas.microsoft.com/office/drawing/2014/main" id="{B25A61D8-49F3-C38B-CFD8-D26AA17EBC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1750" y="3187338"/>
            <a:ext cx="4925820" cy="31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DA4F288-FDFE-2C97-1713-BF711A0CA2F7}"/>
              </a:ext>
            </a:extLst>
          </p:cNvPr>
          <p:cNvSpPr txBox="1"/>
          <p:nvPr/>
        </p:nvSpPr>
        <p:spPr>
          <a:xfrm>
            <a:off x="7123011" y="1515292"/>
            <a:ext cx="4400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Eugène Boudin, Dame en blanc sur la plage de Trouville, 1869, Le Havre, musée d’art moderne André Malraux, </a:t>
            </a:r>
          </a:p>
        </p:txBody>
      </p:sp>
    </p:spTree>
    <p:extLst>
      <p:ext uri="{BB962C8B-B14F-4D97-AF65-F5344CB8AC3E}">
        <p14:creationId xmlns:p14="http://schemas.microsoft.com/office/powerpoint/2010/main" val="2813311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F63D85-5345-061D-407D-492FAB9F8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ène, cadre photo&#10;&#10;Description générée automatiquement">
            <a:extLst>
              <a:ext uri="{FF2B5EF4-FFF2-40B4-BE49-F238E27FC236}">
                <a16:creationId xmlns:a16="http://schemas.microsoft.com/office/drawing/2014/main" id="{5BC85DC2-C8AE-318D-FAEC-8F00C66FF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949" y="571500"/>
            <a:ext cx="7620000" cy="5715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42CF97-E0E3-4D36-E0BC-A9BFC05538E8}"/>
              </a:ext>
            </a:extLst>
          </p:cNvPr>
          <p:cNvSpPr txBox="1"/>
          <p:nvPr/>
        </p:nvSpPr>
        <p:spPr>
          <a:xfrm>
            <a:off x="8386355" y="980398"/>
            <a:ext cx="3657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Présente Eugène Boudin Peintre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999B49-B912-66B8-4E96-A929A81C59F3}"/>
              </a:ext>
            </a:extLst>
          </p:cNvPr>
          <p:cNvSpPr txBox="1"/>
          <p:nvPr/>
        </p:nvSpPr>
        <p:spPr>
          <a:xfrm>
            <a:off x="8534400" y="3092866"/>
            <a:ext cx="3657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77125EA-ADC8-7657-D4D3-CC868AE8E4A4}"/>
              </a:ext>
            </a:extLst>
          </p:cNvPr>
          <p:cNvSpPr txBox="1"/>
          <p:nvPr/>
        </p:nvSpPr>
        <p:spPr>
          <a:xfrm>
            <a:off x="9366068" y="4882710"/>
            <a:ext cx="297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39908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433</Words>
  <Application>Microsoft Office PowerPoint</Application>
  <PresentationFormat>Grand écran</PresentationFormat>
  <Paragraphs>45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2025-01-28T07:38:47Z</dcterms:created>
  <dcterms:modified xsi:type="dcterms:W3CDTF">2025-01-29T07:12:44Z</dcterms:modified>
</cp:coreProperties>
</file>