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9" r:id="rId3"/>
    <p:sldId id="257" r:id="rId4"/>
    <p:sldId id="260" r:id="rId5"/>
    <p:sldId id="261" r:id="rId6"/>
    <p:sldId id="262" r:id="rId7"/>
    <p:sldId id="263" r:id="rId8"/>
    <p:sldId id="268" r:id="rId9"/>
    <p:sldId id="266" r:id="rId10"/>
    <p:sldId id="267" r:id="rId11"/>
    <p:sldId id="287" r:id="rId12"/>
    <p:sldId id="269" r:id="rId13"/>
    <p:sldId id="274" r:id="rId14"/>
    <p:sldId id="276" r:id="rId15"/>
    <p:sldId id="279" r:id="rId16"/>
    <p:sldId id="281" r:id="rId17"/>
    <p:sldId id="277" r:id="rId18"/>
    <p:sldId id="270" r:id="rId19"/>
    <p:sldId id="275" r:id="rId20"/>
    <p:sldId id="264" r:id="rId21"/>
    <p:sldId id="265" r:id="rId22"/>
    <p:sldId id="271" r:id="rId23"/>
    <p:sldId id="272" r:id="rId24"/>
    <p:sldId id="273" r:id="rId25"/>
    <p:sldId id="278" r:id="rId26"/>
    <p:sldId id="282" r:id="rId27"/>
    <p:sldId id="280" r:id="rId28"/>
    <p:sldId id="283" r:id="rId29"/>
    <p:sldId id="284" r:id="rId30"/>
    <p:sldId id="285" r:id="rId31"/>
    <p:sldId id="286" r:id="rId32"/>
    <p:sldId id="288" r:id="rId3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Ku8BYpmNsnpiHhYMBE8oQw==" hashData="fEkAEGQJNMk9/So8IbPP+nOEia3AYPwyE0LQYc1dQ9GNmL+ZfjGbT3k8elQ0H2bTZFmfjHa4qX3KhWMjiggy8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2957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07" autoAdjust="0"/>
    <p:restoredTop sz="94660"/>
  </p:normalViewPr>
  <p:slideViewPr>
    <p:cSldViewPr snapToGrid="0">
      <p:cViewPr varScale="1">
        <p:scale>
          <a:sx n="115" d="100"/>
          <a:sy n="115" d="100"/>
        </p:scale>
        <p:origin x="31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4A7E9A8B-F060-40DA-93E8-074043794FC4}" type="datetimeFigureOut">
              <a:rPr lang="fr-FR" smtClean="0"/>
              <a:t>24/01/2025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13B6873-8B18-4548-89B9-35B0C4AADE0B}" type="slidenum">
              <a:rPr lang="fr-FR" smtClean="0"/>
              <a:t>‹N°›</a:t>
            </a:fld>
            <a:endParaRPr lang="fr-FR"/>
          </a:p>
        </p:txBody>
      </p:sp>
    </p:spTree>
    <p:extLst>
      <p:ext uri="{BB962C8B-B14F-4D97-AF65-F5344CB8AC3E}">
        <p14:creationId xmlns:p14="http://schemas.microsoft.com/office/powerpoint/2010/main" val="233964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A7E9A8B-F060-40DA-93E8-074043794FC4}" type="datetimeFigureOut">
              <a:rPr lang="fr-FR" smtClean="0"/>
              <a:t>24/01/2025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13B6873-8B18-4548-89B9-35B0C4AADE0B}" type="slidenum">
              <a:rPr lang="fr-FR" smtClean="0"/>
              <a:t>‹N°›</a:t>
            </a:fld>
            <a:endParaRPr lang="fr-FR"/>
          </a:p>
        </p:txBody>
      </p:sp>
    </p:spTree>
    <p:extLst>
      <p:ext uri="{BB962C8B-B14F-4D97-AF65-F5344CB8AC3E}">
        <p14:creationId xmlns:p14="http://schemas.microsoft.com/office/powerpoint/2010/main" val="16110456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4A7E9A8B-F060-40DA-93E8-074043794FC4}" type="datetimeFigureOut">
              <a:rPr lang="fr-FR" smtClean="0"/>
              <a:t>24/01/2025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13B6873-8B18-4548-89B9-35B0C4AADE0B}" type="slidenum">
              <a:rPr lang="fr-FR" smtClean="0"/>
              <a:t>‹N°›</a:t>
            </a:fld>
            <a:endParaRPr lang="fr-FR"/>
          </a:p>
        </p:txBody>
      </p:sp>
    </p:spTree>
    <p:extLst>
      <p:ext uri="{BB962C8B-B14F-4D97-AF65-F5344CB8AC3E}">
        <p14:creationId xmlns:p14="http://schemas.microsoft.com/office/powerpoint/2010/main" val="38666428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4A7E9A8B-F060-40DA-93E8-074043794FC4}" type="datetimeFigureOut">
              <a:rPr lang="fr-FR" smtClean="0"/>
              <a:t>24/01/2025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13B6873-8B18-4548-89B9-35B0C4AADE0B}" type="slidenum">
              <a:rPr lang="fr-FR" smtClean="0"/>
              <a:t>‹N°›</a:t>
            </a:fld>
            <a:endParaRPr lang="fr-FR"/>
          </a:p>
        </p:txBody>
      </p:sp>
    </p:spTree>
    <p:extLst>
      <p:ext uri="{BB962C8B-B14F-4D97-AF65-F5344CB8AC3E}">
        <p14:creationId xmlns:p14="http://schemas.microsoft.com/office/powerpoint/2010/main" val="879477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4A7E9A8B-F060-40DA-93E8-074043794FC4}" type="datetimeFigureOut">
              <a:rPr lang="fr-FR" smtClean="0"/>
              <a:t>24/01/2025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813B6873-8B18-4548-89B9-35B0C4AADE0B}" type="slidenum">
              <a:rPr lang="fr-FR" smtClean="0"/>
              <a:t>‹N°›</a:t>
            </a:fld>
            <a:endParaRPr lang="fr-FR"/>
          </a:p>
        </p:txBody>
      </p:sp>
    </p:spTree>
    <p:extLst>
      <p:ext uri="{BB962C8B-B14F-4D97-AF65-F5344CB8AC3E}">
        <p14:creationId xmlns:p14="http://schemas.microsoft.com/office/powerpoint/2010/main" val="7619508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4A7E9A8B-F060-40DA-93E8-074043794FC4}" type="datetimeFigureOut">
              <a:rPr lang="fr-FR" smtClean="0"/>
              <a:t>24/01/2025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813B6873-8B18-4548-89B9-35B0C4AADE0B}" type="slidenum">
              <a:rPr lang="fr-FR" smtClean="0"/>
              <a:t>‹N°›</a:t>
            </a:fld>
            <a:endParaRPr lang="fr-FR"/>
          </a:p>
        </p:txBody>
      </p:sp>
    </p:spTree>
    <p:extLst>
      <p:ext uri="{BB962C8B-B14F-4D97-AF65-F5344CB8AC3E}">
        <p14:creationId xmlns:p14="http://schemas.microsoft.com/office/powerpoint/2010/main" val="1949428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4A7E9A8B-F060-40DA-93E8-074043794FC4}" type="datetimeFigureOut">
              <a:rPr lang="fr-FR" smtClean="0"/>
              <a:t>24/01/2025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813B6873-8B18-4548-89B9-35B0C4AADE0B}" type="slidenum">
              <a:rPr lang="fr-FR" smtClean="0"/>
              <a:t>‹N°›</a:t>
            </a:fld>
            <a:endParaRPr lang="fr-FR"/>
          </a:p>
        </p:txBody>
      </p:sp>
    </p:spTree>
    <p:extLst>
      <p:ext uri="{BB962C8B-B14F-4D97-AF65-F5344CB8AC3E}">
        <p14:creationId xmlns:p14="http://schemas.microsoft.com/office/powerpoint/2010/main" val="37266854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4A7E9A8B-F060-40DA-93E8-074043794FC4}" type="datetimeFigureOut">
              <a:rPr lang="fr-FR" smtClean="0"/>
              <a:t>24/01/2025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13B6873-8B18-4548-89B9-35B0C4AADE0B}" type="slidenum">
              <a:rPr lang="fr-FR" smtClean="0"/>
              <a:t>‹N°›</a:t>
            </a:fld>
            <a:endParaRPr lang="fr-FR"/>
          </a:p>
        </p:txBody>
      </p:sp>
    </p:spTree>
    <p:extLst>
      <p:ext uri="{BB962C8B-B14F-4D97-AF65-F5344CB8AC3E}">
        <p14:creationId xmlns:p14="http://schemas.microsoft.com/office/powerpoint/2010/main" val="3800549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4A7E9A8B-F060-40DA-93E8-074043794FC4}" type="datetimeFigureOut">
              <a:rPr lang="fr-FR" smtClean="0"/>
              <a:t>24/01/2025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13B6873-8B18-4548-89B9-35B0C4AADE0B}" type="slidenum">
              <a:rPr lang="fr-FR" smtClean="0"/>
              <a:t>‹N°›</a:t>
            </a:fld>
            <a:endParaRPr lang="fr-FR"/>
          </a:p>
        </p:txBody>
      </p:sp>
    </p:spTree>
    <p:extLst>
      <p:ext uri="{BB962C8B-B14F-4D97-AF65-F5344CB8AC3E}">
        <p14:creationId xmlns:p14="http://schemas.microsoft.com/office/powerpoint/2010/main" val="36889558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A7E9A8B-F060-40DA-93E8-074043794FC4}" type="datetimeFigureOut">
              <a:rPr lang="fr-FR" smtClean="0"/>
              <a:t>24/01/2025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13B6873-8B18-4548-89B9-35B0C4AADE0B}" type="slidenum">
              <a:rPr lang="fr-FR" smtClean="0"/>
              <a:t>‹N°›</a:t>
            </a:fld>
            <a:endParaRPr lang="fr-FR"/>
          </a:p>
        </p:txBody>
      </p:sp>
    </p:spTree>
    <p:extLst>
      <p:ext uri="{BB962C8B-B14F-4D97-AF65-F5344CB8AC3E}">
        <p14:creationId xmlns:p14="http://schemas.microsoft.com/office/powerpoint/2010/main" val="15461510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A7E9A8B-F060-40DA-93E8-074043794FC4}" type="datetimeFigureOut">
              <a:rPr lang="fr-FR" smtClean="0"/>
              <a:t>24/01/2025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13B6873-8B18-4548-89B9-35B0C4AADE0B}" type="slidenum">
              <a:rPr lang="fr-FR" smtClean="0"/>
              <a:t>‹N°›</a:t>
            </a:fld>
            <a:endParaRPr lang="fr-FR"/>
          </a:p>
        </p:txBody>
      </p:sp>
    </p:spTree>
    <p:extLst>
      <p:ext uri="{BB962C8B-B14F-4D97-AF65-F5344CB8AC3E}">
        <p14:creationId xmlns:p14="http://schemas.microsoft.com/office/powerpoint/2010/main" val="26894790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A7E9A8B-F060-40DA-93E8-074043794FC4}" type="datetimeFigureOut">
              <a:rPr lang="fr-FR" smtClean="0"/>
              <a:t>24/01/2025</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13B6873-8B18-4548-89B9-35B0C4AADE0B}" type="slidenum">
              <a:rPr lang="fr-FR" smtClean="0"/>
              <a:t>‹N°›</a:t>
            </a:fld>
            <a:endParaRPr lang="fr-FR"/>
          </a:p>
        </p:txBody>
      </p:sp>
    </p:spTree>
    <p:extLst>
      <p:ext uri="{BB962C8B-B14F-4D97-AF65-F5344CB8AC3E}">
        <p14:creationId xmlns:p14="http://schemas.microsoft.com/office/powerpoint/2010/main" val="21137959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jp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hyperlink" Target="https://fr.wikipedia.org/wiki/1785" TargetMode="External"/><Relationship Id="rId3" Type="http://schemas.openxmlformats.org/officeDocument/2006/relationships/hyperlink" Target="https://fr.wikipedia.org/wiki/Ronda_(Espagne)" TargetMode="External"/><Relationship Id="rId7" Type="http://schemas.openxmlformats.org/officeDocument/2006/relationships/hyperlink" Target="https://fr.wikipedia.org/wiki/Espagne" TargetMode="Externa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hyperlink" Target="https://fr.wikipedia.org/wiki/Corrida" TargetMode="External"/><Relationship Id="rId11" Type="http://schemas.openxmlformats.org/officeDocument/2006/relationships/image" Target="../media/image8.jpeg"/><Relationship Id="rId5" Type="http://schemas.openxmlformats.org/officeDocument/2006/relationships/hyperlink" Target="https://fr.wikipedia.org/wiki/Ar%C3%A8ne" TargetMode="External"/><Relationship Id="rId10" Type="http://schemas.openxmlformats.org/officeDocument/2006/relationships/hyperlink" Target="https://fr.wikipedia.org/wiki/M%C3%A8tre" TargetMode="External"/><Relationship Id="rId4" Type="http://schemas.openxmlformats.org/officeDocument/2006/relationships/hyperlink" Target="https://fr.wikipedia.org/wiki/Espagnol" TargetMode="External"/><Relationship Id="rId9" Type="http://schemas.openxmlformats.org/officeDocument/2006/relationships/hyperlink" Target="https://fr.wikipedia.org/wiki/Diam%C3%A8tre"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20.jpeg"/><Relationship Id="rId4" Type="http://schemas.openxmlformats.org/officeDocument/2006/relationships/image" Target="../media/image19.jpeg"/></Relationships>
</file>

<file path=ppt/slides/_rels/slide1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27.jpeg"/><Relationship Id="rId4" Type="http://schemas.openxmlformats.org/officeDocument/2006/relationships/image" Target="../media/image26.jpeg"/></Relationships>
</file>

<file path=ppt/slides/_rels/slide1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31.jpeg"/></Relationships>
</file>

<file path=ppt/slides/_rels/slide1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image" Target="../media/image34.jpeg"/></Relationships>
</file>

<file path=ppt/slides/_rels/slide2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39.jpeg"/><Relationship Id="rId4" Type="http://schemas.openxmlformats.org/officeDocument/2006/relationships/image" Target="../media/image38.jpeg"/></Relationships>
</file>

<file path=ppt/slides/_rels/slide21.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43.jpeg"/></Relationships>
</file>

<file path=ppt/slides/_rels/slide24.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7.jpeg"/><Relationship Id="rId5" Type="http://schemas.openxmlformats.org/officeDocument/2006/relationships/image" Target="../media/image46.jpeg"/><Relationship Id="rId4" Type="http://schemas.openxmlformats.org/officeDocument/2006/relationships/image" Target="../media/image45.jpeg"/></Relationships>
</file>

<file path=ppt/slides/_rels/slide25.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50.jpeg"/><Relationship Id="rId4" Type="http://schemas.openxmlformats.org/officeDocument/2006/relationships/image" Target="../media/image49.jpeg"/></Relationships>
</file>

<file path=ppt/slides/_rels/slide26.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8" Type="http://schemas.openxmlformats.org/officeDocument/2006/relationships/image" Target="../media/image57.jpeg"/><Relationship Id="rId3" Type="http://schemas.openxmlformats.org/officeDocument/2006/relationships/image" Target="../media/image52.jpeg"/><Relationship Id="rId7" Type="http://schemas.openxmlformats.org/officeDocument/2006/relationships/image" Target="../media/image56.jpe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55.jpeg"/><Relationship Id="rId5" Type="http://schemas.openxmlformats.org/officeDocument/2006/relationships/image" Target="../media/image54.jpeg"/><Relationship Id="rId4" Type="http://schemas.openxmlformats.org/officeDocument/2006/relationships/image" Target="../media/image53.jpeg"/></Relationships>
</file>

<file path=ppt/slides/_rels/slide28.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62.jpeg"/><Relationship Id="rId4" Type="http://schemas.openxmlformats.org/officeDocument/2006/relationships/image" Target="../media/image61.jpeg"/></Relationships>
</file>

<file path=ppt/slides/_rels/slide31.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65.jpeg"/><Relationship Id="rId4" Type="http://schemas.openxmlformats.org/officeDocument/2006/relationships/image" Target="../media/image64.jpeg"/></Relationships>
</file>

<file path=ppt/slides/_rels/slide32.xml.rels><?xml version="1.0" encoding="UTF-8" standalone="yes"?>
<Relationships xmlns="http://schemas.openxmlformats.org/package/2006/relationships"><Relationship Id="rId3" Type="http://schemas.openxmlformats.org/officeDocument/2006/relationships/image" Target="../media/image66.jp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67.gif"/><Relationship Id="rId4" Type="http://schemas.openxmlformats.org/officeDocument/2006/relationships/image" Target="../media/image3.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4">
            <a:extLst>
              <a:ext uri="{28A0092B-C50C-407E-A947-70E740481C1C}">
                <a14:useLocalDpi xmlns:a14="http://schemas.microsoft.com/office/drawing/2010/main" val="0"/>
              </a:ext>
            </a:extLst>
          </a:blip>
          <a:srcRect l="5325"/>
          <a:stretch/>
        </p:blipFill>
        <p:spPr>
          <a:xfrm>
            <a:off x="-2" y="0"/>
            <a:ext cx="12192001" cy="6845683"/>
          </a:xfrm>
          <a:prstGeom prst="rect">
            <a:avLst/>
          </a:prstGeom>
        </p:spPr>
      </p:pic>
      <p:pic>
        <p:nvPicPr>
          <p:cNvPr id="3" name="Imag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13563" y="1395132"/>
            <a:ext cx="3564000" cy="2027709"/>
          </a:xfrm>
          <a:prstGeom prst="rect">
            <a:avLst/>
          </a:prstGeom>
        </p:spPr>
      </p:pic>
      <p:sp>
        <p:nvSpPr>
          <p:cNvPr id="4" name="ZoneTexte 3"/>
          <p:cNvSpPr txBox="1"/>
          <p:nvPr/>
        </p:nvSpPr>
        <p:spPr>
          <a:xfrm>
            <a:off x="5611091" y="1737360"/>
            <a:ext cx="1878676" cy="769441"/>
          </a:xfrm>
          <a:prstGeom prst="rect">
            <a:avLst/>
          </a:prstGeom>
          <a:noFill/>
        </p:spPr>
        <p:txBody>
          <a:bodyPr wrap="square" rtlCol="0">
            <a:spAutoFit/>
          </a:bodyPr>
          <a:lstStyle/>
          <a:p>
            <a:r>
              <a:rPr lang="fr-FR" sz="4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Freestyle Script" panose="030804020302050B0404" pitchFamily="66" charset="0"/>
              </a:rPr>
              <a:t>RONDA</a:t>
            </a:r>
            <a:endParaRPr lang="fr-FR" sz="4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Freestyle Script" panose="030804020302050B0404" pitchFamily="66" charset="0"/>
            </a:endParaRPr>
          </a:p>
        </p:txBody>
      </p:sp>
      <p:sp>
        <p:nvSpPr>
          <p:cNvPr id="5" name="ZoneTexte 4"/>
          <p:cNvSpPr txBox="1"/>
          <p:nvPr/>
        </p:nvSpPr>
        <p:spPr>
          <a:xfrm>
            <a:off x="5245331" y="2610878"/>
            <a:ext cx="2427316" cy="707886"/>
          </a:xfrm>
          <a:prstGeom prst="rect">
            <a:avLst/>
          </a:prstGeom>
          <a:noFill/>
        </p:spPr>
        <p:txBody>
          <a:bodyPr wrap="square" rtlCol="0">
            <a:spAutoFit/>
          </a:bodyPr>
          <a:lstStyle/>
          <a:p>
            <a:r>
              <a:rPr lang="fr-FR" sz="4000" b="1" dirty="0" smtClean="0">
                <a:latin typeface="Freestyle Script" panose="030804020302050B0404" pitchFamily="66" charset="0"/>
              </a:rPr>
              <a:t>ANDALOUSIE</a:t>
            </a:r>
            <a:endParaRPr lang="fr-FR" sz="4000" b="1" dirty="0">
              <a:latin typeface="Freestyle Script" panose="030804020302050B0404" pitchFamily="66" charset="0"/>
            </a:endParaRPr>
          </a:p>
        </p:txBody>
      </p:sp>
      <p:pic>
        <p:nvPicPr>
          <p:cNvPr id="6" name="Imag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475976" y="5158879"/>
            <a:ext cx="1298448" cy="1444752"/>
          </a:xfrm>
          <a:prstGeom prst="rect">
            <a:avLst/>
          </a:prstGeom>
        </p:spPr>
      </p:pic>
      <p:pic>
        <p:nvPicPr>
          <p:cNvPr id="7" name="Romeo Santos - Imitadora (Official Lyric Video) (1080p_30fps_H264-128kbit_AAC)">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953246154"/>
      </p:ext>
    </p:extLst>
  </p:cSld>
  <p:clrMapOvr>
    <a:masterClrMapping/>
  </p:clrMapOvr>
  <mc:AlternateContent xmlns:mc="http://schemas.openxmlformats.org/markup-compatibility/2006" xmlns:p14="http://schemas.microsoft.com/office/powerpoint/2010/main">
    <mc:Choice Requires="p14">
      <p:transition spd="slow" p14:dur="2000" advClick="0" advTm="4000"/>
    </mc:Choice>
    <mc:Fallback xmlns="">
      <p:transition spd="slow" advClick="0" advTm="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7"/>
                </p:tgtEl>
              </p:cMediaNode>
            </p:audio>
          </p:childTnLst>
        </p:cTn>
      </p:par>
    </p:tnLst>
  </p:timing>
  <p:extLst>
    <p:ext uri="{E180D4A7-C9FB-4DFB-919C-405C955672EB}">
      <p14:showEvtLst xmlns:p14="http://schemas.microsoft.com/office/powerpoint/2010/main">
        <p14:playEvt time="54" objId="7"/>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 y="-1"/>
            <a:ext cx="12192001" cy="6851016"/>
          </a:xfrm>
          <a:prstGeom prst="rect">
            <a:avLst/>
          </a:prstGeom>
        </p:spPr>
      </p:pic>
      <p:sp>
        <p:nvSpPr>
          <p:cNvPr id="3" name="Rectangle à coins arrondis 2"/>
          <p:cNvSpPr/>
          <p:nvPr/>
        </p:nvSpPr>
        <p:spPr>
          <a:xfrm>
            <a:off x="4414058" y="4397433"/>
            <a:ext cx="847898" cy="349134"/>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780657992"/>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8" name="Rectangle 7"/>
          <p:cNvSpPr/>
          <p:nvPr/>
        </p:nvSpPr>
        <p:spPr>
          <a:xfrm>
            <a:off x="762000" y="87361"/>
            <a:ext cx="11247119" cy="1323439"/>
          </a:xfrm>
          <a:prstGeom prst="rect">
            <a:avLst/>
          </a:prstGeom>
        </p:spPr>
        <p:txBody>
          <a:bodyPr wrap="square">
            <a:spAutoFit/>
          </a:bodyPr>
          <a:lstStyle/>
          <a:p>
            <a:r>
              <a:rPr lang="fr-FR" sz="1600" b="1" i="0" dirty="0" smtClean="0">
                <a:solidFill>
                  <a:srgbClr val="474747"/>
                </a:solidFill>
                <a:effectLst/>
                <a:latin typeface="Arial" panose="020B0604020202020204" pitchFamily="34" charset="0"/>
              </a:rPr>
              <a:t>Ronda:</a:t>
            </a:r>
            <a:r>
              <a:rPr lang="fr-FR" sz="1600" b="0" i="0" dirty="0" smtClean="0">
                <a:solidFill>
                  <a:srgbClr val="474747"/>
                </a:solidFill>
                <a:effectLst/>
                <a:latin typeface="Arial" panose="020B0604020202020204" pitchFamily="34" charset="0"/>
              </a:rPr>
              <a:t> est une ville installée au sommet d'une montagne, dans la province espagnole de Malaga, en Andalousie. Elle surplombe El Tajo, une gorge profonde qui sépare la nouvelle ville, établie vers le XVe siècle, de la vieille ville, datant de l'occupation mauresque. </a:t>
            </a:r>
            <a:r>
              <a:rPr lang="fr-FR" sz="1600" b="0" i="0" dirty="0" err="1" smtClean="0">
                <a:solidFill>
                  <a:srgbClr val="474747"/>
                </a:solidFill>
                <a:effectLst/>
                <a:latin typeface="Arial" panose="020B0604020202020204" pitchFamily="34" charset="0"/>
              </a:rPr>
              <a:t>Puente</a:t>
            </a:r>
            <a:r>
              <a:rPr lang="fr-FR" sz="1600" b="0" i="0" dirty="0" smtClean="0">
                <a:solidFill>
                  <a:srgbClr val="474747"/>
                </a:solidFill>
                <a:effectLst/>
                <a:latin typeface="Arial" panose="020B0604020202020204" pitchFamily="34" charset="0"/>
              </a:rPr>
              <a:t> </a:t>
            </a:r>
            <a:r>
              <a:rPr lang="fr-FR" sz="1600" b="0" i="0" dirty="0" err="1" smtClean="0">
                <a:solidFill>
                  <a:srgbClr val="474747"/>
                </a:solidFill>
                <a:effectLst/>
                <a:latin typeface="Arial" panose="020B0604020202020204" pitchFamily="34" charset="0"/>
              </a:rPr>
              <a:t>Nuevo</a:t>
            </a:r>
            <a:r>
              <a:rPr lang="fr-FR" sz="1600" b="0" i="0" dirty="0" smtClean="0">
                <a:solidFill>
                  <a:srgbClr val="474747"/>
                </a:solidFill>
                <a:effectLst/>
                <a:latin typeface="Arial" panose="020B0604020202020204" pitchFamily="34" charset="0"/>
              </a:rPr>
              <a:t>, un pont de pierre enjambant la gorge, offre un point de vue sur les environs. Dans la nouvelle ville, les arènes historiques pour corrida Plaza de </a:t>
            </a:r>
            <a:r>
              <a:rPr lang="fr-FR" sz="1600" b="0" i="0" dirty="0" err="1" smtClean="0">
                <a:solidFill>
                  <a:srgbClr val="474747"/>
                </a:solidFill>
                <a:effectLst/>
                <a:latin typeface="Arial" panose="020B0604020202020204" pitchFamily="34" charset="0"/>
              </a:rPr>
              <a:t>Toros</a:t>
            </a:r>
            <a:r>
              <a:rPr lang="fr-FR" sz="1600" b="0" i="0" dirty="0" smtClean="0">
                <a:solidFill>
                  <a:srgbClr val="474747"/>
                </a:solidFill>
                <a:effectLst/>
                <a:latin typeface="Arial" panose="020B0604020202020204" pitchFamily="34" charset="0"/>
              </a:rPr>
              <a:t>, datant du XVIIIe siècle, constituent l'un des monuments les plus significatifs de la ville.</a:t>
            </a:r>
            <a:endParaRPr lang="fr-FR" sz="1600" dirty="0"/>
          </a:p>
        </p:txBody>
      </p:sp>
      <p:pic>
        <p:nvPicPr>
          <p:cNvPr id="10" name="Imag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58000" y="1498161"/>
            <a:ext cx="8676000" cy="5171357"/>
          </a:xfrm>
          <a:prstGeom prst="rect">
            <a:avLst/>
          </a:prstGeom>
        </p:spPr>
      </p:pic>
    </p:spTree>
    <p:extLst>
      <p:ext uri="{BB962C8B-B14F-4D97-AF65-F5344CB8AC3E}">
        <p14:creationId xmlns:p14="http://schemas.microsoft.com/office/powerpoint/2010/main" val="1310941677"/>
      </p:ext>
    </p:extLst>
  </p:cSld>
  <p:clrMapOvr>
    <a:masterClrMapping/>
  </p:clrMapOvr>
  <mc:AlternateContent xmlns:mc="http://schemas.openxmlformats.org/markup-compatibility/2006" xmlns:p14="http://schemas.microsoft.com/office/powerpoint/2010/main">
    <mc:Choice Requires="p14">
      <p:transition spd="slow" p14:dur="2000" advTm="22018"/>
    </mc:Choice>
    <mc:Fallback xmlns="">
      <p:transition spd="slow" advTm="22018"/>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Rectangle 3"/>
          <p:cNvSpPr/>
          <p:nvPr/>
        </p:nvSpPr>
        <p:spPr>
          <a:xfrm>
            <a:off x="706581" y="130348"/>
            <a:ext cx="11421688" cy="1200329"/>
          </a:xfrm>
          <a:prstGeom prst="rect">
            <a:avLst/>
          </a:prstGeom>
        </p:spPr>
        <p:txBody>
          <a:bodyPr wrap="square">
            <a:spAutoFit/>
          </a:bodyPr>
          <a:lstStyle/>
          <a:p>
            <a:r>
              <a:rPr lang="fr-FR" dirty="0"/>
              <a:t>Les </a:t>
            </a:r>
            <a:r>
              <a:rPr lang="fr-FR" b="1" dirty="0"/>
              <a:t>arènes de </a:t>
            </a:r>
            <a:r>
              <a:rPr lang="fr-FR" b="1" dirty="0">
                <a:hlinkClick r:id="rId3" tooltip="Ronda (Espagne)"/>
              </a:rPr>
              <a:t>Ronda</a:t>
            </a:r>
            <a:r>
              <a:rPr lang="fr-FR" dirty="0"/>
              <a:t> (en </a:t>
            </a:r>
            <a:r>
              <a:rPr lang="fr-FR" dirty="0">
                <a:hlinkClick r:id="rId4" tooltip="Espagnol"/>
              </a:rPr>
              <a:t>espagnol</a:t>
            </a:r>
            <a:r>
              <a:rPr lang="fr-FR" dirty="0"/>
              <a:t> : </a:t>
            </a:r>
            <a:r>
              <a:rPr lang="fr-FR" i="1" dirty="0"/>
              <a:t>Plaza de </a:t>
            </a:r>
            <a:r>
              <a:rPr lang="fr-FR" i="1" dirty="0" err="1"/>
              <a:t>Toros</a:t>
            </a:r>
            <a:r>
              <a:rPr lang="fr-FR" i="1" dirty="0"/>
              <a:t> de Ronda</a:t>
            </a:r>
            <a:r>
              <a:rPr lang="fr-FR" dirty="0"/>
              <a:t>) sont parmi les plus anciennes </a:t>
            </a:r>
            <a:r>
              <a:rPr lang="fr-FR" dirty="0">
                <a:hlinkClick r:id="rId5" tooltip="Arène"/>
              </a:rPr>
              <a:t>arènes</a:t>
            </a:r>
            <a:r>
              <a:rPr lang="fr-FR" dirty="0"/>
              <a:t> pour </a:t>
            </a:r>
            <a:r>
              <a:rPr lang="fr-FR" dirty="0">
                <a:hlinkClick r:id="rId6" tooltip="Corrida"/>
              </a:rPr>
              <a:t>corrida</a:t>
            </a:r>
            <a:r>
              <a:rPr lang="fr-FR" dirty="0"/>
              <a:t> en activité </a:t>
            </a:r>
            <a:r>
              <a:rPr lang="fr-FR" dirty="0" smtClean="0"/>
              <a:t>d'</a:t>
            </a:r>
            <a:r>
              <a:rPr lang="fr-FR" dirty="0" err="1" smtClean="0">
                <a:hlinkClick r:id="rId7" tooltip="Espagne"/>
              </a:rPr>
              <a:t>Espagne</a:t>
            </a:r>
            <a:r>
              <a:rPr lang="fr-FR" dirty="0" err="1" smtClean="0"/>
              <a:t>.</a:t>
            </a:r>
            <a:r>
              <a:rPr lang="fr-FR" b="0" i="0" dirty="0" err="1" smtClean="0">
                <a:solidFill>
                  <a:srgbClr val="202122"/>
                </a:solidFill>
                <a:effectLst/>
                <a:latin typeface="Arial" panose="020B0604020202020204" pitchFamily="34" charset="0"/>
              </a:rPr>
              <a:t>Elles</a:t>
            </a:r>
            <a:r>
              <a:rPr lang="fr-FR" b="0" i="0" dirty="0" smtClean="0">
                <a:solidFill>
                  <a:srgbClr val="202122"/>
                </a:solidFill>
                <a:effectLst/>
                <a:latin typeface="Arial" panose="020B0604020202020204" pitchFamily="34" charset="0"/>
              </a:rPr>
              <a:t> ont été construites en </a:t>
            </a:r>
            <a:r>
              <a:rPr lang="fr-FR" b="0" i="0" u="none" strike="noStrike" dirty="0" smtClean="0">
                <a:effectLst/>
                <a:latin typeface="Arial" panose="020B0604020202020204" pitchFamily="34" charset="0"/>
                <a:hlinkClick r:id="rId8" tooltip="1785"/>
              </a:rPr>
              <a:t>1785</a:t>
            </a:r>
            <a:r>
              <a:rPr lang="fr-FR" b="0" i="0" u="none" strike="noStrike" dirty="0" smtClean="0">
                <a:effectLst/>
                <a:latin typeface="Arial" panose="020B0604020202020204" pitchFamily="34" charset="0"/>
              </a:rPr>
              <a:t> </a:t>
            </a:r>
            <a:r>
              <a:rPr lang="fr-FR" dirty="0" smtClean="0"/>
              <a:t>et </a:t>
            </a:r>
            <a:r>
              <a:rPr lang="fr-FR" dirty="0"/>
              <a:t>ont été construites par Martín de </a:t>
            </a:r>
            <a:r>
              <a:rPr lang="fr-FR" dirty="0" err="1"/>
              <a:t>Aldehuela</a:t>
            </a:r>
            <a:r>
              <a:rPr lang="fr-FR" dirty="0"/>
              <a:t>, l’architecte qui a aussi créé le Pont nouveau</a:t>
            </a:r>
            <a:r>
              <a:rPr lang="fr-FR" b="0" i="0" dirty="0" smtClean="0">
                <a:solidFill>
                  <a:srgbClr val="202122"/>
                </a:solidFill>
                <a:effectLst/>
                <a:latin typeface="Arial" panose="020B0604020202020204" pitchFamily="34" charset="0"/>
              </a:rPr>
              <a:t>. La piste a un </a:t>
            </a:r>
            <a:r>
              <a:rPr lang="fr-FR" b="0" i="0" u="none" strike="noStrike" dirty="0" smtClean="0">
                <a:effectLst/>
                <a:latin typeface="Arial" panose="020B0604020202020204" pitchFamily="34" charset="0"/>
                <a:hlinkClick r:id="rId9" tooltip="Diamètre"/>
              </a:rPr>
              <a:t>diamètre</a:t>
            </a:r>
            <a:r>
              <a:rPr lang="fr-FR" b="0" i="0" dirty="0" smtClean="0">
                <a:solidFill>
                  <a:srgbClr val="202122"/>
                </a:solidFill>
                <a:effectLst/>
                <a:latin typeface="Arial" panose="020B0604020202020204" pitchFamily="34" charset="0"/>
              </a:rPr>
              <a:t> de 66 </a:t>
            </a:r>
            <a:r>
              <a:rPr lang="fr-FR" b="0" i="0" u="none" strike="noStrike" dirty="0" smtClean="0">
                <a:effectLst/>
                <a:latin typeface="Arial" panose="020B0604020202020204" pitchFamily="34" charset="0"/>
                <a:hlinkClick r:id="rId10" tooltip="Mètre"/>
              </a:rPr>
              <a:t>m</a:t>
            </a:r>
            <a:r>
              <a:rPr lang="fr-FR" b="0" i="0" dirty="0" smtClean="0">
                <a:solidFill>
                  <a:srgbClr val="202122"/>
                </a:solidFill>
                <a:effectLst/>
                <a:latin typeface="Arial" panose="020B0604020202020204" pitchFamily="34" charset="0"/>
              </a:rPr>
              <a:t> et est entourée d'un passage formé de deux anneaux de pierre. Une des plus belles arènes du monde.</a:t>
            </a:r>
            <a:endParaRPr lang="fr-FR" dirty="0"/>
          </a:p>
        </p:txBody>
      </p:sp>
      <p:pic>
        <p:nvPicPr>
          <p:cNvPr id="5" name="Image 4"/>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661160" y="1330677"/>
            <a:ext cx="10058400" cy="5527323"/>
          </a:xfrm>
          <a:prstGeom prst="rect">
            <a:avLst/>
          </a:prstGeom>
        </p:spPr>
      </p:pic>
    </p:spTree>
    <p:extLst>
      <p:ext uri="{BB962C8B-B14F-4D97-AF65-F5344CB8AC3E}">
        <p14:creationId xmlns:p14="http://schemas.microsoft.com/office/powerpoint/2010/main" val="4276325663"/>
      </p:ext>
    </p:extLst>
  </p:cSld>
  <p:clrMapOvr>
    <a:masterClrMapping/>
  </p:clrMapOvr>
  <mc:AlternateContent xmlns:mc="http://schemas.openxmlformats.org/markup-compatibility/2006" xmlns:p14="http://schemas.microsoft.com/office/powerpoint/2010/main">
    <mc:Choice Requires="p14">
      <p:transition spd="slow" p14:dur="2000" advTm="17204"/>
    </mc:Choice>
    <mc:Fallback xmlns="">
      <p:transition spd="slow" advTm="17204"/>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6582" y="845100"/>
            <a:ext cx="11484000" cy="5167800"/>
          </a:xfrm>
          <a:prstGeom prst="rect">
            <a:avLst/>
          </a:prstGeom>
        </p:spPr>
      </p:pic>
    </p:spTree>
    <p:extLst>
      <p:ext uri="{BB962C8B-B14F-4D97-AF65-F5344CB8AC3E}">
        <p14:creationId xmlns:p14="http://schemas.microsoft.com/office/powerpoint/2010/main" val="18656599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9958" y="124695"/>
            <a:ext cx="5652000" cy="25434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4" name="Imag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40979" y="124695"/>
            <a:ext cx="5652000" cy="25434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Imag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66979" y="2552011"/>
            <a:ext cx="5472000" cy="414997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6" name="Imag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89958" y="2748555"/>
            <a:ext cx="5287113" cy="395342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109117671"/>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57736" y="0"/>
            <a:ext cx="3072384" cy="6858000"/>
          </a:xfrm>
          <a:prstGeom prst="rect">
            <a:avLst/>
          </a:prstGeom>
          <a:ln>
            <a:noFill/>
          </a:ln>
          <a:effectLst>
            <a:softEdge rad="112500"/>
          </a:effectLst>
        </p:spPr>
      </p:pic>
      <p:pic>
        <p:nvPicPr>
          <p:cNvPr id="4" name="Image 3"/>
          <p:cNvPicPr>
            <a:picLocks noChangeAspect="1"/>
          </p:cNvPicPr>
          <p:nvPr/>
        </p:nvPicPr>
        <p:blipFill rotWithShape="1">
          <a:blip r:embed="rId4" cstate="print">
            <a:extLst>
              <a:ext uri="{28A0092B-C50C-407E-A947-70E740481C1C}">
                <a14:useLocalDpi xmlns:a14="http://schemas.microsoft.com/office/drawing/2010/main" val="0"/>
              </a:ext>
            </a:extLst>
          </a:blip>
          <a:srcRect r="10894"/>
          <a:stretch/>
        </p:blipFill>
        <p:spPr>
          <a:xfrm>
            <a:off x="776686" y="2780607"/>
            <a:ext cx="7730836" cy="3904200"/>
          </a:xfrm>
          <a:prstGeom prst="rect">
            <a:avLst/>
          </a:prstGeom>
          <a:ln>
            <a:noFill/>
          </a:ln>
          <a:effectLst>
            <a:softEdge rad="112500"/>
          </a:effectLst>
        </p:spPr>
      </p:pic>
      <p:sp>
        <p:nvSpPr>
          <p:cNvPr id="5" name="Rectangle 4"/>
          <p:cNvSpPr/>
          <p:nvPr/>
        </p:nvSpPr>
        <p:spPr>
          <a:xfrm>
            <a:off x="1330868" y="432092"/>
            <a:ext cx="6096000" cy="1754326"/>
          </a:xfrm>
          <a:prstGeom prst="rect">
            <a:avLst/>
          </a:prstGeom>
        </p:spPr>
        <p:txBody>
          <a:bodyPr>
            <a:spAutoFit/>
          </a:bodyPr>
          <a:lstStyle/>
          <a:p>
            <a:r>
              <a:rPr lang="fr-FR" b="0" i="0" dirty="0" smtClean="0">
                <a:solidFill>
                  <a:srgbClr val="41474C"/>
                </a:solidFill>
                <a:effectLst/>
                <a:latin typeface="Poppins"/>
              </a:rPr>
              <a:t>L’</a:t>
            </a:r>
            <a:r>
              <a:rPr lang="fr-FR" b="1" i="0" dirty="0" smtClean="0">
                <a:solidFill>
                  <a:srgbClr val="41474C"/>
                </a:solidFill>
                <a:effectLst/>
                <a:latin typeface="Poppins"/>
              </a:rPr>
              <a:t>église Sainte Marie Majeure de Ronda</a:t>
            </a:r>
            <a:r>
              <a:rPr lang="fr-FR" b="0" i="0" dirty="0" smtClean="0">
                <a:solidFill>
                  <a:srgbClr val="41474C"/>
                </a:solidFill>
                <a:effectLst/>
                <a:latin typeface="Poppins"/>
              </a:rPr>
              <a:t> fut édifiée sur les restes de l’ancienne grande mosquée entre le 16ᵉ et le 17ᵉ siècle. Mélange de plusieurs styles architecturaux de ces différentes périodes de l’histoire comme de nombreux </a:t>
            </a:r>
            <a:r>
              <a:rPr lang="fr-FR" b="1" i="0" dirty="0" smtClean="0">
                <a:solidFill>
                  <a:srgbClr val="41474C"/>
                </a:solidFill>
                <a:effectLst/>
                <a:latin typeface="Poppins"/>
              </a:rPr>
              <a:t>monuments andalous</a:t>
            </a:r>
            <a:r>
              <a:rPr lang="fr-FR" b="0" i="0" dirty="0" smtClean="0">
                <a:solidFill>
                  <a:srgbClr val="41474C"/>
                </a:solidFill>
                <a:effectLst/>
                <a:latin typeface="Poppins"/>
              </a:rPr>
              <a:t>, elle conserve le mihrab de la période musulmane.</a:t>
            </a:r>
            <a:endParaRPr lang="fr-FR" dirty="0"/>
          </a:p>
        </p:txBody>
      </p:sp>
    </p:spTree>
    <p:extLst>
      <p:ext uri="{BB962C8B-B14F-4D97-AF65-F5344CB8AC3E}">
        <p14:creationId xmlns:p14="http://schemas.microsoft.com/office/powerpoint/2010/main" val="803635503"/>
      </p:ext>
    </p:extLst>
  </p:cSld>
  <p:clrMapOvr>
    <a:masterClrMapping/>
  </p:clrMapOvr>
  <mc:AlternateContent xmlns:mc="http://schemas.openxmlformats.org/markup-compatibility/2006" xmlns:p14="http://schemas.microsoft.com/office/powerpoint/2010/main">
    <mc:Choice Requires="p14">
      <p:transition spd="slow" p14:dur="2000" advTm="12650"/>
    </mc:Choice>
    <mc:Fallback xmlns="">
      <p:transition spd="slow" advTm="1265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52654" y="3429000"/>
            <a:ext cx="6120000" cy="2754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 name="Imag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652654" y="291780"/>
            <a:ext cx="6120000" cy="27540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4" name="Rectangle 3"/>
          <p:cNvSpPr/>
          <p:nvPr/>
        </p:nvSpPr>
        <p:spPr>
          <a:xfrm>
            <a:off x="936568" y="1889637"/>
            <a:ext cx="4608021" cy="2585323"/>
          </a:xfrm>
          <a:prstGeom prst="rect">
            <a:avLst/>
          </a:prstGeom>
        </p:spPr>
        <p:txBody>
          <a:bodyPr wrap="square">
            <a:spAutoFit/>
          </a:bodyPr>
          <a:lstStyle/>
          <a:p>
            <a:r>
              <a:rPr lang="fr-FR" b="0" i="0" dirty="0" smtClean="0">
                <a:solidFill>
                  <a:srgbClr val="41474C"/>
                </a:solidFill>
                <a:effectLst/>
                <a:latin typeface="Poppins"/>
              </a:rPr>
              <a:t>Ancien centre-ville à l’époque musulmane, la </a:t>
            </a:r>
            <a:r>
              <a:rPr lang="fr-FR" b="0" i="0" dirty="0" err="1" smtClean="0">
                <a:solidFill>
                  <a:srgbClr val="41474C"/>
                </a:solidFill>
                <a:effectLst/>
                <a:latin typeface="Poppins"/>
              </a:rPr>
              <a:t>plaza</a:t>
            </a:r>
            <a:r>
              <a:rPr lang="fr-FR" b="0" i="0" dirty="0" smtClean="0">
                <a:solidFill>
                  <a:srgbClr val="41474C"/>
                </a:solidFill>
                <a:effectLst/>
                <a:latin typeface="Poppins"/>
              </a:rPr>
              <a:t> </a:t>
            </a:r>
            <a:r>
              <a:rPr lang="fr-FR" b="0" i="0" dirty="0" err="1" smtClean="0">
                <a:solidFill>
                  <a:srgbClr val="41474C"/>
                </a:solidFill>
                <a:effectLst/>
                <a:latin typeface="Poppins"/>
              </a:rPr>
              <a:t>Duquesa</a:t>
            </a:r>
            <a:r>
              <a:rPr lang="fr-FR" b="0" i="0" dirty="0" smtClean="0">
                <a:solidFill>
                  <a:srgbClr val="41474C"/>
                </a:solidFill>
                <a:effectLst/>
                <a:latin typeface="Poppins"/>
              </a:rPr>
              <a:t> de </a:t>
            </a:r>
            <a:r>
              <a:rPr lang="fr-FR" b="0" i="0" dirty="0" err="1" smtClean="0">
                <a:solidFill>
                  <a:srgbClr val="41474C"/>
                </a:solidFill>
                <a:effectLst/>
                <a:latin typeface="Poppins"/>
              </a:rPr>
              <a:t>Parcent</a:t>
            </a:r>
            <a:r>
              <a:rPr lang="fr-FR" b="0" i="0" dirty="0" smtClean="0">
                <a:solidFill>
                  <a:srgbClr val="41474C"/>
                </a:solidFill>
                <a:effectLst/>
                <a:latin typeface="Poppins"/>
              </a:rPr>
              <a:t> accueillait jadis les courses de taureaux. Située dans la vieille ville, cette place est sans doute l’une des plus pittoresques de Ronda et l’une des plus belles considérant les nombreux édifices qui la bordent, tels que l’</a:t>
            </a:r>
            <a:r>
              <a:rPr lang="fr-FR" b="1" i="0" dirty="0" err="1" smtClean="0">
                <a:solidFill>
                  <a:srgbClr val="41474C"/>
                </a:solidFill>
                <a:effectLst/>
                <a:latin typeface="Poppins"/>
              </a:rPr>
              <a:t>Iglesia</a:t>
            </a:r>
            <a:r>
              <a:rPr lang="fr-FR" b="1" i="0" dirty="0" smtClean="0">
                <a:solidFill>
                  <a:srgbClr val="41474C"/>
                </a:solidFill>
                <a:effectLst/>
                <a:latin typeface="Poppins"/>
              </a:rPr>
              <a:t> de Santa Maria la Mayor</a:t>
            </a:r>
            <a:r>
              <a:rPr lang="fr-FR" b="0" i="0" dirty="0" smtClean="0">
                <a:solidFill>
                  <a:srgbClr val="41474C"/>
                </a:solidFill>
                <a:effectLst/>
                <a:latin typeface="Poppins"/>
              </a:rPr>
              <a:t> ou l’hôtel de ville.</a:t>
            </a:r>
            <a:endParaRPr lang="fr-FR" dirty="0"/>
          </a:p>
        </p:txBody>
      </p:sp>
    </p:spTree>
    <p:extLst>
      <p:ext uri="{BB962C8B-B14F-4D97-AF65-F5344CB8AC3E}">
        <p14:creationId xmlns:p14="http://schemas.microsoft.com/office/powerpoint/2010/main" val="1839949929"/>
      </p:ext>
    </p:extLst>
  </p:cSld>
  <p:clrMapOvr>
    <a:masterClrMapping/>
  </p:clrMapOvr>
  <mc:AlternateContent xmlns:mc="http://schemas.openxmlformats.org/markup-compatibility/2006" xmlns:p14="http://schemas.microsoft.com/office/powerpoint/2010/main">
    <mc:Choice Requires="p14">
      <p:transition spd="slow" p14:dur="2000" advTm="14864"/>
    </mc:Choice>
    <mc:Fallback xmlns="">
      <p:transition spd="slow" advTm="14864"/>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6077" y="0"/>
            <a:ext cx="3072384" cy="6858000"/>
          </a:xfrm>
          <a:prstGeom prst="rect">
            <a:avLst/>
          </a:prstGeom>
        </p:spPr>
      </p:pic>
      <p:pic>
        <p:nvPicPr>
          <p:cNvPr id="3" name="Imag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928041" y="0"/>
            <a:ext cx="3072384" cy="6858000"/>
          </a:xfrm>
          <a:prstGeom prst="rect">
            <a:avLst/>
          </a:prstGeom>
        </p:spPr>
      </p:pic>
      <p:pic>
        <p:nvPicPr>
          <p:cNvPr id="4" name="Imag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260000" y="0"/>
            <a:ext cx="4932000" cy="6858000"/>
          </a:xfrm>
          <a:prstGeom prst="rect">
            <a:avLst/>
          </a:prstGeom>
        </p:spPr>
      </p:pic>
    </p:spTree>
    <p:extLst>
      <p:ext uri="{BB962C8B-B14F-4D97-AF65-F5344CB8AC3E}">
        <p14:creationId xmlns:p14="http://schemas.microsoft.com/office/powerpoint/2010/main" val="4280042780"/>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Rectangle 3"/>
          <p:cNvSpPr/>
          <p:nvPr/>
        </p:nvSpPr>
        <p:spPr>
          <a:xfrm>
            <a:off x="811877" y="925360"/>
            <a:ext cx="2654531" cy="4801314"/>
          </a:xfrm>
          <a:prstGeom prst="rect">
            <a:avLst/>
          </a:prstGeom>
        </p:spPr>
        <p:txBody>
          <a:bodyPr wrap="square">
            <a:spAutoFit/>
          </a:bodyPr>
          <a:lstStyle/>
          <a:p>
            <a:r>
              <a:rPr lang="fr-FR" b="0" i="0" dirty="0" smtClean="0">
                <a:solidFill>
                  <a:srgbClr val="41474C"/>
                </a:solidFill>
                <a:effectLst/>
                <a:latin typeface="Poppins"/>
              </a:rPr>
              <a:t>Située dans le centre historique, la </a:t>
            </a:r>
            <a:r>
              <a:rPr lang="fr-FR" b="1" i="0" dirty="0" smtClean="0">
                <a:solidFill>
                  <a:srgbClr val="41474C"/>
                </a:solidFill>
                <a:effectLst/>
                <a:latin typeface="Poppins"/>
              </a:rPr>
              <a:t>Casa </a:t>
            </a:r>
            <a:r>
              <a:rPr lang="fr-FR" b="1" i="0" dirty="0" err="1" smtClean="0">
                <a:solidFill>
                  <a:srgbClr val="41474C"/>
                </a:solidFill>
                <a:effectLst/>
                <a:latin typeface="Poppins"/>
              </a:rPr>
              <a:t>del</a:t>
            </a:r>
            <a:r>
              <a:rPr lang="fr-FR" b="1" i="0" dirty="0" smtClean="0">
                <a:solidFill>
                  <a:srgbClr val="41474C"/>
                </a:solidFill>
                <a:effectLst/>
                <a:latin typeface="Poppins"/>
              </a:rPr>
              <a:t> Rey Moro</a:t>
            </a:r>
            <a:r>
              <a:rPr lang="fr-FR" b="0" i="0" dirty="0" smtClean="0">
                <a:solidFill>
                  <a:srgbClr val="41474C"/>
                </a:solidFill>
                <a:effectLst/>
                <a:latin typeface="Poppins"/>
              </a:rPr>
              <a:t> est un ensemble monumental de plusieurs maisons du 18ᵉ siècle, édifié par la duchesse de </a:t>
            </a:r>
            <a:r>
              <a:rPr lang="fr-FR" b="0" i="0" dirty="0" err="1" smtClean="0">
                <a:solidFill>
                  <a:srgbClr val="41474C"/>
                </a:solidFill>
                <a:effectLst/>
                <a:latin typeface="Poppins"/>
              </a:rPr>
              <a:t>Parcent</a:t>
            </a:r>
            <a:r>
              <a:rPr lang="fr-FR" b="0" i="0" dirty="0" smtClean="0">
                <a:solidFill>
                  <a:srgbClr val="41474C"/>
                </a:solidFill>
                <a:effectLst/>
                <a:latin typeface="Poppins"/>
              </a:rPr>
              <a:t>. Ce </a:t>
            </a:r>
            <a:r>
              <a:rPr lang="fr-FR" b="1" i="0" dirty="0" smtClean="0">
                <a:solidFill>
                  <a:srgbClr val="41474C"/>
                </a:solidFill>
                <a:effectLst/>
                <a:latin typeface="Poppins"/>
              </a:rPr>
              <a:t>monument imposant de Ronda</a:t>
            </a:r>
            <a:r>
              <a:rPr lang="fr-FR" b="0" i="0" dirty="0" smtClean="0">
                <a:solidFill>
                  <a:srgbClr val="41474C"/>
                </a:solidFill>
                <a:effectLst/>
                <a:latin typeface="Poppins"/>
              </a:rPr>
              <a:t> est agrémenté de jardins suspendus, au sein desquels vous pourrez profiter de très beaux </a:t>
            </a:r>
            <a:r>
              <a:rPr lang="fr-FR" b="1" i="0" dirty="0" smtClean="0">
                <a:solidFill>
                  <a:srgbClr val="41474C"/>
                </a:solidFill>
                <a:effectLst/>
                <a:latin typeface="Poppins"/>
              </a:rPr>
              <a:t>points de vue panoramiques sur les gorges d’El Tajo et les montagnes.</a:t>
            </a:r>
            <a:endParaRPr lang="fr-FR" dirty="0"/>
          </a:p>
        </p:txBody>
      </p:sp>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55793" y="600428"/>
            <a:ext cx="8304762" cy="5657143"/>
          </a:xfrm>
          <a:prstGeom prst="rect">
            <a:avLst/>
          </a:prstGeom>
        </p:spPr>
      </p:pic>
    </p:spTree>
    <p:extLst>
      <p:ext uri="{BB962C8B-B14F-4D97-AF65-F5344CB8AC3E}">
        <p14:creationId xmlns:p14="http://schemas.microsoft.com/office/powerpoint/2010/main" val="2632662753"/>
      </p:ext>
    </p:extLst>
  </p:cSld>
  <p:clrMapOvr>
    <a:masterClrMapping/>
  </p:clrMapOvr>
  <mc:AlternateContent xmlns:mc="http://schemas.openxmlformats.org/markup-compatibility/2006" xmlns:p14="http://schemas.microsoft.com/office/powerpoint/2010/main">
    <mc:Choice Requires="p14">
      <p:transition spd="slow" p14:dur="2000" advTm="12711"/>
    </mc:Choice>
    <mc:Fallback xmlns="">
      <p:transition spd="slow" advTm="12711"/>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5017" y="0"/>
            <a:ext cx="11520000" cy="6858000"/>
          </a:xfrm>
          <a:prstGeom prst="rect">
            <a:avLst/>
          </a:prstGeom>
        </p:spPr>
      </p:pic>
    </p:spTree>
    <p:extLst>
      <p:ext uri="{BB962C8B-B14F-4D97-AF65-F5344CB8AC3E}">
        <p14:creationId xmlns:p14="http://schemas.microsoft.com/office/powerpoint/2010/main" val="203596397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903316" y="1922887"/>
            <a:ext cx="3826625" cy="3416320"/>
          </a:xfrm>
          <a:prstGeom prst="rect">
            <a:avLst/>
          </a:prstGeom>
        </p:spPr>
        <p:txBody>
          <a:bodyPr wrap="square">
            <a:spAutoFit/>
          </a:bodyPr>
          <a:lstStyle/>
          <a:p>
            <a:r>
              <a:rPr lang="fr-FR" b="0" i="0" dirty="0" smtClean="0">
                <a:solidFill>
                  <a:srgbClr val="41474C"/>
                </a:solidFill>
                <a:effectLst/>
                <a:latin typeface="Poppins"/>
              </a:rPr>
              <a:t>Construits entre la fin du 13ᵉ siècle et le début du 14ᵉ siècle, les </a:t>
            </a:r>
            <a:r>
              <a:rPr lang="fr-FR" b="1" i="0" dirty="0" smtClean="0">
                <a:solidFill>
                  <a:srgbClr val="41474C"/>
                </a:solidFill>
                <a:effectLst/>
                <a:latin typeface="Poppins"/>
              </a:rPr>
              <a:t>bains arabes de Ronda</a:t>
            </a:r>
            <a:r>
              <a:rPr lang="fr-FR" b="0" i="0" dirty="0" smtClean="0">
                <a:solidFill>
                  <a:srgbClr val="41474C"/>
                </a:solidFill>
                <a:effectLst/>
                <a:latin typeface="Poppins"/>
              </a:rPr>
              <a:t> figurent parmi les mieux conservés d’Espagne. Situés dans le </a:t>
            </a:r>
            <a:r>
              <a:rPr lang="fr-FR" b="1" i="0" dirty="0" smtClean="0">
                <a:solidFill>
                  <a:srgbClr val="41474C"/>
                </a:solidFill>
                <a:effectLst/>
                <a:latin typeface="Poppins"/>
              </a:rPr>
              <a:t>quartier San Miguel</a:t>
            </a:r>
            <a:r>
              <a:rPr lang="fr-FR" b="0" i="0" dirty="0" smtClean="0">
                <a:solidFill>
                  <a:srgbClr val="41474C"/>
                </a:solidFill>
                <a:effectLst/>
                <a:latin typeface="Poppins"/>
              </a:rPr>
              <a:t>, le vieux quartier juif de la ville, ils se composent de trois pièces d’eau voûtées (froide, tiède et chaude) percées d’ouvertures en forme d’étoile, inspirées des thermes de </a:t>
            </a:r>
            <a:r>
              <a:rPr lang="fr-FR" b="1" i="0" dirty="0" smtClean="0">
                <a:solidFill>
                  <a:srgbClr val="41474C"/>
                </a:solidFill>
                <a:effectLst/>
                <a:latin typeface="Poppins"/>
              </a:rPr>
              <a:t>l’Alhambra de Grenade</a:t>
            </a:r>
            <a:r>
              <a:rPr lang="fr-FR" b="0" i="0" dirty="0" smtClean="0">
                <a:solidFill>
                  <a:srgbClr val="41474C"/>
                </a:solidFill>
                <a:effectLst/>
                <a:latin typeface="Poppins"/>
              </a:rPr>
              <a:t>.</a:t>
            </a:r>
            <a:endParaRPr lang="fr-FR" dirty="0"/>
          </a:p>
        </p:txBody>
      </p:sp>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46327" y="933926"/>
            <a:ext cx="7438095" cy="4857143"/>
          </a:xfrm>
          <a:prstGeom prst="rect">
            <a:avLst/>
          </a:prstGeom>
        </p:spPr>
      </p:pic>
    </p:spTree>
    <p:extLst>
      <p:ext uri="{BB962C8B-B14F-4D97-AF65-F5344CB8AC3E}">
        <p14:creationId xmlns:p14="http://schemas.microsoft.com/office/powerpoint/2010/main" val="3764640320"/>
      </p:ext>
    </p:extLst>
  </p:cSld>
  <p:clrMapOvr>
    <a:masterClrMapping/>
  </p:clrMapOvr>
  <mc:AlternateContent xmlns:mc="http://schemas.openxmlformats.org/markup-compatibility/2006" xmlns:p14="http://schemas.microsoft.com/office/powerpoint/2010/main">
    <mc:Choice Requires="p14">
      <p:transition spd="slow" p14:dur="2000" advTm="13356"/>
    </mc:Choice>
    <mc:Fallback xmlns="">
      <p:transition spd="slow" advTm="13356"/>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6582" y="0"/>
            <a:ext cx="11484000" cy="6858000"/>
          </a:xfrm>
          <a:prstGeom prst="rect">
            <a:avLst/>
          </a:prstGeom>
        </p:spPr>
      </p:pic>
    </p:spTree>
    <p:extLst>
      <p:ext uri="{BB962C8B-B14F-4D97-AF65-F5344CB8AC3E}">
        <p14:creationId xmlns:p14="http://schemas.microsoft.com/office/powerpoint/2010/main" val="3492186769"/>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3772" y="0"/>
            <a:ext cx="3072384" cy="6858000"/>
          </a:xfrm>
          <a:prstGeom prst="rect">
            <a:avLst/>
          </a:prstGeom>
        </p:spPr>
      </p:pic>
      <p:pic>
        <p:nvPicPr>
          <p:cNvPr id="4" name="Imag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59808" y="0"/>
            <a:ext cx="3072384" cy="6858000"/>
          </a:xfrm>
          <a:prstGeom prst="rect">
            <a:avLst/>
          </a:prstGeom>
        </p:spPr>
      </p:pic>
      <p:pic>
        <p:nvPicPr>
          <p:cNvPr id="6" name="Imag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441852" y="0"/>
            <a:ext cx="3072384" cy="6858000"/>
          </a:xfrm>
          <a:prstGeom prst="rect">
            <a:avLst/>
          </a:prstGeom>
        </p:spPr>
      </p:pic>
    </p:spTree>
    <p:extLst>
      <p:ext uri="{BB962C8B-B14F-4D97-AF65-F5344CB8AC3E}">
        <p14:creationId xmlns:p14="http://schemas.microsoft.com/office/powerpoint/2010/main" val="163570651"/>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6760" y="861150"/>
            <a:ext cx="11448000" cy="5135700"/>
          </a:xfrm>
          <a:prstGeom prst="rect">
            <a:avLst/>
          </a:prstGeom>
        </p:spPr>
      </p:pic>
    </p:spTree>
    <p:extLst>
      <p:ext uri="{BB962C8B-B14F-4D97-AF65-F5344CB8AC3E}">
        <p14:creationId xmlns:p14="http://schemas.microsoft.com/office/powerpoint/2010/main" val="2580854649"/>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0436" y="85074"/>
            <a:ext cx="11448000" cy="6772925"/>
          </a:xfrm>
          <a:prstGeom prst="rect">
            <a:avLst/>
          </a:prstGeom>
        </p:spPr>
      </p:pic>
    </p:spTree>
    <p:extLst>
      <p:ext uri="{BB962C8B-B14F-4D97-AF65-F5344CB8AC3E}">
        <p14:creationId xmlns:p14="http://schemas.microsoft.com/office/powerpoint/2010/main" val="2051818997"/>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3288" y="140028"/>
            <a:ext cx="5724000" cy="3409506"/>
          </a:xfrm>
          <a:prstGeom prst="rect">
            <a:avLst/>
          </a:prstGeom>
        </p:spPr>
      </p:pic>
      <p:pic>
        <p:nvPicPr>
          <p:cNvPr id="4" name="Imag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176057" y="3705267"/>
            <a:ext cx="6660000" cy="2997000"/>
          </a:xfrm>
          <a:prstGeom prst="rect">
            <a:avLst/>
          </a:prstGeom>
        </p:spPr>
      </p:pic>
    </p:spTree>
    <p:extLst>
      <p:ext uri="{BB962C8B-B14F-4D97-AF65-F5344CB8AC3E}">
        <p14:creationId xmlns:p14="http://schemas.microsoft.com/office/powerpoint/2010/main" val="388895239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878378" y="242530"/>
            <a:ext cx="11183390" cy="923330"/>
          </a:xfrm>
          <a:prstGeom prst="rect">
            <a:avLst/>
          </a:prstGeom>
        </p:spPr>
        <p:txBody>
          <a:bodyPr wrap="square">
            <a:spAutoFit/>
          </a:bodyPr>
          <a:lstStyle/>
          <a:p>
            <a:r>
              <a:rPr lang="fr-FR" b="0" i="0" dirty="0" smtClean="0">
                <a:solidFill>
                  <a:srgbClr val="242424"/>
                </a:solidFill>
                <a:effectLst/>
                <a:latin typeface="Arial" panose="020B0604020202020204" pitchFamily="34" charset="0"/>
              </a:rPr>
              <a:t>Nous poursuivons notre visite de la Ciudad en déambulant au gré des ruelles étroites bordées de maisons blanches si typique de l’Andalousie jusqu’à atteindre la large </a:t>
            </a:r>
            <a:r>
              <a:rPr lang="fr-FR" b="1" i="0" dirty="0" smtClean="0">
                <a:solidFill>
                  <a:srgbClr val="242424"/>
                </a:solidFill>
                <a:effectLst/>
                <a:latin typeface="Arial" panose="020B0604020202020204" pitchFamily="34" charset="0"/>
              </a:rPr>
              <a:t>Plaza de la </a:t>
            </a:r>
            <a:r>
              <a:rPr lang="fr-FR" b="1" i="0" dirty="0" err="1" smtClean="0">
                <a:solidFill>
                  <a:srgbClr val="242424"/>
                </a:solidFill>
                <a:effectLst/>
                <a:latin typeface="Arial" panose="020B0604020202020204" pitchFamily="34" charset="0"/>
              </a:rPr>
              <a:t>Duqesa</a:t>
            </a:r>
            <a:r>
              <a:rPr lang="fr-FR" b="1" i="0" dirty="0" smtClean="0">
                <a:solidFill>
                  <a:srgbClr val="242424"/>
                </a:solidFill>
                <a:effectLst/>
                <a:latin typeface="Arial" panose="020B0604020202020204" pitchFamily="34" charset="0"/>
              </a:rPr>
              <a:t> de </a:t>
            </a:r>
            <a:r>
              <a:rPr lang="fr-FR" b="1" i="0" dirty="0" err="1" smtClean="0">
                <a:solidFill>
                  <a:srgbClr val="242424"/>
                </a:solidFill>
                <a:effectLst/>
                <a:latin typeface="Arial" panose="020B0604020202020204" pitchFamily="34" charset="0"/>
              </a:rPr>
              <a:t>Parcent</a:t>
            </a:r>
            <a:r>
              <a:rPr lang="fr-FR" b="0" i="0" dirty="0" smtClean="0">
                <a:solidFill>
                  <a:srgbClr val="242424"/>
                </a:solidFill>
                <a:effectLst/>
                <a:latin typeface="Arial" panose="020B0604020202020204" pitchFamily="34" charset="0"/>
              </a:rPr>
              <a:t> bordé par l’imposant hôtel de ville (ayuntamiento).</a:t>
            </a:r>
            <a:endParaRPr lang="fr-FR" dirty="0"/>
          </a:p>
        </p:txBody>
      </p:sp>
      <p:pic>
        <p:nvPicPr>
          <p:cNvPr id="4" name="Image 3"/>
          <p:cNvPicPr>
            <a:picLocks noChangeAspect="1"/>
          </p:cNvPicPr>
          <p:nvPr/>
        </p:nvPicPr>
        <p:blipFill rotWithShape="1">
          <a:blip r:embed="rId3" cstate="print">
            <a:extLst>
              <a:ext uri="{28A0092B-C50C-407E-A947-70E740481C1C}">
                <a14:useLocalDpi xmlns:a14="http://schemas.microsoft.com/office/drawing/2010/main" val="0"/>
              </a:ext>
            </a:extLst>
          </a:blip>
          <a:srcRect r="8677"/>
          <a:stretch/>
        </p:blipFill>
        <p:spPr>
          <a:xfrm>
            <a:off x="1030779" y="1368772"/>
            <a:ext cx="10728000" cy="5286316"/>
          </a:xfrm>
          <a:prstGeom prst="rect">
            <a:avLst/>
          </a:prstGeom>
        </p:spPr>
      </p:pic>
    </p:spTree>
    <p:extLst>
      <p:ext uri="{BB962C8B-B14F-4D97-AF65-F5344CB8AC3E}">
        <p14:creationId xmlns:p14="http://schemas.microsoft.com/office/powerpoint/2010/main" val="2761347662"/>
      </p:ext>
    </p:extLst>
  </p:cSld>
  <p:clrMapOvr>
    <a:masterClrMapping/>
  </p:clrMapOvr>
  <mc:AlternateContent xmlns:mc="http://schemas.openxmlformats.org/markup-compatibility/2006" xmlns:p14="http://schemas.microsoft.com/office/powerpoint/2010/main">
    <mc:Choice Requires="p14">
      <p:transition spd="slow" p14:dur="2000" advTm="11490"/>
    </mc:Choice>
    <mc:Fallback xmlns="">
      <p:transition spd="slow" advTm="1149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 1"/>
          <p:cNvPicPr>
            <a:picLocks noChangeAspect="1"/>
          </p:cNvPicPr>
          <p:nvPr/>
        </p:nvPicPr>
        <p:blipFill rotWithShape="1">
          <a:blip r:embed="rId3" cstate="print">
            <a:extLst>
              <a:ext uri="{28A0092B-C50C-407E-A947-70E740481C1C}">
                <a14:useLocalDpi xmlns:a14="http://schemas.microsoft.com/office/drawing/2010/main" val="0"/>
              </a:ext>
            </a:extLst>
          </a:blip>
          <a:srcRect l="9723"/>
          <a:stretch/>
        </p:blipFill>
        <p:spPr>
          <a:xfrm>
            <a:off x="9418320" y="0"/>
            <a:ext cx="2773680" cy="6858000"/>
          </a:xfrm>
          <a:prstGeom prst="rect">
            <a:avLst/>
          </a:prstGeom>
        </p:spPr>
      </p:pic>
      <p:pic>
        <p:nvPicPr>
          <p:cNvPr id="3" name="Imag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71124" y="0"/>
            <a:ext cx="3072384" cy="6858000"/>
          </a:xfrm>
          <a:prstGeom prst="rect">
            <a:avLst/>
          </a:prstGeom>
        </p:spPr>
      </p:pic>
      <p:pic>
        <p:nvPicPr>
          <p:cNvPr id="5" name="Imag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139998" y="-8315"/>
            <a:ext cx="3072384" cy="6858000"/>
          </a:xfrm>
          <a:prstGeom prst="rect">
            <a:avLst/>
          </a:prstGeom>
        </p:spPr>
      </p:pic>
      <p:pic>
        <p:nvPicPr>
          <p:cNvPr id="8" name="Image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8315"/>
            <a:ext cx="3072384" cy="6858000"/>
          </a:xfrm>
          <a:prstGeom prst="rect">
            <a:avLst/>
          </a:prstGeom>
        </p:spPr>
      </p:pic>
    </p:spTree>
    <p:extLst>
      <p:ext uri="{BB962C8B-B14F-4D97-AF65-F5344CB8AC3E}">
        <p14:creationId xmlns:p14="http://schemas.microsoft.com/office/powerpoint/2010/main" val="4072408235"/>
      </p:ext>
    </p:extLst>
  </p:cSld>
  <p:clrMapOvr>
    <a:masterClrMapping/>
  </p:clrMapOvr>
  <mc:AlternateContent xmlns:mc="http://schemas.openxmlformats.org/markup-compatibility/2006" xmlns:p14="http://schemas.microsoft.com/office/powerpoint/2010/main">
    <mc:Choice Requires="p14">
      <p:transition spd="slow" p14:dur="2000" advTm="11000"/>
    </mc:Choice>
    <mc:Fallback xmlns="">
      <p:transition spd="slow" advTm="1100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6" name="Rectangle 15"/>
          <p:cNvSpPr/>
          <p:nvPr/>
        </p:nvSpPr>
        <p:spPr>
          <a:xfrm>
            <a:off x="795250" y="1216166"/>
            <a:ext cx="1981201" cy="3693319"/>
          </a:xfrm>
          <a:prstGeom prst="rect">
            <a:avLst/>
          </a:prstGeom>
        </p:spPr>
        <p:txBody>
          <a:bodyPr wrap="square">
            <a:spAutoFit/>
          </a:bodyPr>
          <a:lstStyle/>
          <a:p>
            <a:r>
              <a:rPr lang="fr-FR" i="0" dirty="0" smtClean="0">
                <a:solidFill>
                  <a:srgbClr val="222222"/>
                </a:solidFill>
                <a:effectLst/>
              </a:rPr>
              <a:t>Se promener dans les vieilles rues bien préservées vous donne une sensation réelle de l'ancien temps.</a:t>
            </a:r>
            <a:r>
              <a:rPr lang="fr-FR" dirty="0" smtClean="0"/>
              <a:t/>
            </a:r>
            <a:br>
              <a:rPr lang="fr-FR" dirty="0" smtClean="0"/>
            </a:br>
            <a:r>
              <a:rPr lang="fr-FR" i="0" dirty="0" smtClean="0">
                <a:solidFill>
                  <a:srgbClr val="222222"/>
                </a:solidFill>
                <a:effectLst/>
              </a:rPr>
              <a:t>La vieille ville est charmante. Les rues sont étroites et la ville entière peut être facilement parcourue à pied.</a:t>
            </a:r>
            <a:endParaRPr lang="fr-FR" dirty="0"/>
          </a:p>
        </p:txBody>
      </p:sp>
      <p:pic>
        <p:nvPicPr>
          <p:cNvPr id="17" name="Image 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85008" y="0"/>
            <a:ext cx="3072384" cy="6858000"/>
          </a:xfrm>
          <a:prstGeom prst="rect">
            <a:avLst/>
          </a:prstGeom>
        </p:spPr>
      </p:pic>
      <p:pic>
        <p:nvPicPr>
          <p:cNvPr id="19" name="Image 1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028728" y="0"/>
            <a:ext cx="3072384" cy="6858000"/>
          </a:xfrm>
          <a:prstGeom prst="rect">
            <a:avLst/>
          </a:prstGeom>
        </p:spPr>
      </p:pic>
      <p:pic>
        <p:nvPicPr>
          <p:cNvPr id="20" name="Image 1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869337" y="0"/>
            <a:ext cx="3072384" cy="6858000"/>
          </a:xfrm>
          <a:prstGeom prst="rect">
            <a:avLst/>
          </a:prstGeom>
        </p:spPr>
      </p:pic>
    </p:spTree>
    <p:extLst>
      <p:ext uri="{BB962C8B-B14F-4D97-AF65-F5344CB8AC3E}">
        <p14:creationId xmlns:p14="http://schemas.microsoft.com/office/powerpoint/2010/main" val="4273418829"/>
      </p:ext>
    </p:extLst>
  </p:cSld>
  <p:clrMapOvr>
    <a:masterClrMapping/>
  </p:clrMapOvr>
  <mc:AlternateContent xmlns:mc="http://schemas.openxmlformats.org/markup-compatibility/2006" xmlns:p14="http://schemas.microsoft.com/office/powerpoint/2010/main">
    <mc:Choice Requires="p14">
      <p:transition spd="slow" p14:dur="2000" advTm="10482"/>
    </mc:Choice>
    <mc:Fallback xmlns="">
      <p:transition spd="slow" advTm="10482"/>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3083" y="1600200"/>
            <a:ext cx="11232000" cy="5054400"/>
          </a:xfrm>
          <a:prstGeom prst="rect">
            <a:avLst/>
          </a:prstGeom>
        </p:spPr>
      </p:pic>
      <p:sp>
        <p:nvSpPr>
          <p:cNvPr id="3" name="Rectangle 2"/>
          <p:cNvSpPr/>
          <p:nvPr/>
        </p:nvSpPr>
        <p:spPr>
          <a:xfrm>
            <a:off x="681643" y="260397"/>
            <a:ext cx="11232000" cy="1323439"/>
          </a:xfrm>
          <a:prstGeom prst="rect">
            <a:avLst/>
          </a:prstGeom>
        </p:spPr>
        <p:txBody>
          <a:bodyPr wrap="square">
            <a:spAutoFit/>
          </a:bodyPr>
          <a:lstStyle/>
          <a:p>
            <a:r>
              <a:rPr lang="fr-FR" sz="1600" b="1" i="0" dirty="0" smtClean="0">
                <a:solidFill>
                  <a:srgbClr val="222222"/>
                </a:solidFill>
                <a:effectLst/>
                <a:latin typeface="Calibri" panose="020F0502020204030204" pitchFamily="34" charset="0"/>
                <a:cs typeface="Calibri" panose="020F0502020204030204" pitchFamily="34" charset="0"/>
              </a:rPr>
              <a:t>La Plaza </a:t>
            </a:r>
            <a:r>
              <a:rPr lang="fr-FR" sz="1600" b="1" i="0" dirty="0" err="1" smtClean="0">
                <a:solidFill>
                  <a:srgbClr val="222222"/>
                </a:solidFill>
                <a:effectLst/>
                <a:latin typeface="Calibri" panose="020F0502020204030204" pitchFamily="34" charset="0"/>
                <a:cs typeface="Calibri" panose="020F0502020204030204" pitchFamily="34" charset="0"/>
              </a:rPr>
              <a:t>del</a:t>
            </a:r>
            <a:r>
              <a:rPr lang="fr-FR" sz="1600" b="1" i="0" dirty="0" smtClean="0">
                <a:solidFill>
                  <a:srgbClr val="222222"/>
                </a:solidFill>
                <a:effectLst/>
                <a:latin typeface="Calibri" panose="020F0502020204030204" pitchFamily="34" charset="0"/>
                <a:cs typeface="Calibri" panose="020F0502020204030204" pitchFamily="34" charset="0"/>
              </a:rPr>
              <a:t> Socorro </a:t>
            </a:r>
            <a:r>
              <a:rPr lang="fr-FR" sz="1600" b="0" i="0" dirty="0" smtClean="0">
                <a:solidFill>
                  <a:srgbClr val="222222"/>
                </a:solidFill>
                <a:effectLst/>
                <a:latin typeface="Calibri" panose="020F0502020204030204" pitchFamily="34" charset="0"/>
                <a:cs typeface="Calibri" panose="020F0502020204030204" pitchFamily="34" charset="0"/>
              </a:rPr>
              <a:t>est une place impressionnante au milieu de la vieille ville. La place revêt une importance historique car c'est l'endroit où le drapeau andalou a été déployé pour la première fois. La place abrite certains des meilleurs restaurants et cafés de Ronda. Parfait pour faire une petite pause lors d'une promenade dans la ville. Un monument proéminent de cette place est l'église Nuestra </a:t>
            </a:r>
            <a:r>
              <a:rPr lang="fr-FR" sz="1600" b="0" i="0" dirty="0" err="1" smtClean="0">
                <a:solidFill>
                  <a:srgbClr val="222222"/>
                </a:solidFill>
                <a:effectLst/>
                <a:latin typeface="Calibri" panose="020F0502020204030204" pitchFamily="34" charset="0"/>
                <a:cs typeface="Calibri" panose="020F0502020204030204" pitchFamily="34" charset="0"/>
              </a:rPr>
              <a:t>Senora</a:t>
            </a:r>
            <a:r>
              <a:rPr lang="fr-FR" sz="1600" b="0" i="0" dirty="0" smtClean="0">
                <a:solidFill>
                  <a:srgbClr val="222222"/>
                </a:solidFill>
                <a:effectLst/>
                <a:latin typeface="Calibri" panose="020F0502020204030204" pitchFamily="34" charset="0"/>
                <a:cs typeface="Calibri" panose="020F0502020204030204" pitchFamily="34" charset="0"/>
              </a:rPr>
              <a:t>. Deux églises antérieures se trouvaient à la place de cette église à partir du 16ème siècle. Toutes deux ont été démolies à différentes périodes de l'histoire . Et l'église actuelle n'a été construite qu'en 1956.</a:t>
            </a:r>
            <a:endParaRPr lang="fr-FR" sz="1600" b="0" i="0" dirty="0">
              <a:solidFill>
                <a:srgbClr val="222222"/>
              </a:solidFill>
              <a:effectLst/>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822401004"/>
      </p:ext>
    </p:extLst>
  </p:cSld>
  <p:clrMapOvr>
    <a:masterClrMapping/>
  </p:clrMapOvr>
  <mc:AlternateContent xmlns:mc="http://schemas.openxmlformats.org/markup-compatibility/2006" xmlns:p14="http://schemas.microsoft.com/office/powerpoint/2010/main">
    <mc:Choice Requires="p14">
      <p:transition spd="slow" p14:dur="2000" advTm="21000"/>
    </mc:Choice>
    <mc:Fallback xmlns="">
      <p:transition spd="slow" advTm="2100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6706" y="0"/>
            <a:ext cx="11520000" cy="6858000"/>
          </a:xfrm>
          <a:prstGeom prst="rect">
            <a:avLst/>
          </a:prstGeom>
        </p:spPr>
      </p:pic>
    </p:spTree>
    <p:extLst>
      <p:ext uri="{BB962C8B-B14F-4D97-AF65-F5344CB8AC3E}">
        <p14:creationId xmlns:p14="http://schemas.microsoft.com/office/powerpoint/2010/main" val="3613700086"/>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Image 2"/>
          <p:cNvPicPr>
            <a:picLocks noChangeAspect="1"/>
          </p:cNvPicPr>
          <p:nvPr/>
        </p:nvPicPr>
        <p:blipFill rotWithShape="1">
          <a:blip r:embed="rId3" cstate="print">
            <a:extLst>
              <a:ext uri="{28A0092B-C50C-407E-A947-70E740481C1C}">
                <a14:useLocalDpi xmlns:a14="http://schemas.microsoft.com/office/drawing/2010/main" val="0"/>
              </a:ext>
            </a:extLst>
          </a:blip>
          <a:srcRect r="15041"/>
          <a:stretch/>
        </p:blipFill>
        <p:spPr>
          <a:xfrm>
            <a:off x="648393" y="968432"/>
            <a:ext cx="8388000" cy="4442866"/>
          </a:xfrm>
          <a:prstGeom prst="rect">
            <a:avLst/>
          </a:prstGeom>
        </p:spPr>
      </p:pic>
      <p:pic>
        <p:nvPicPr>
          <p:cNvPr id="4" name="Imag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119616" y="0"/>
            <a:ext cx="3072384" cy="6858000"/>
          </a:xfrm>
          <a:prstGeom prst="rect">
            <a:avLst/>
          </a:prstGeom>
        </p:spPr>
      </p:pic>
    </p:spTree>
    <p:extLst>
      <p:ext uri="{BB962C8B-B14F-4D97-AF65-F5344CB8AC3E}">
        <p14:creationId xmlns:p14="http://schemas.microsoft.com/office/powerpoint/2010/main" val="3526105541"/>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73624" y="0"/>
            <a:ext cx="3072384" cy="6858000"/>
          </a:xfrm>
          <a:prstGeom prst="rect">
            <a:avLst/>
          </a:prstGeom>
        </p:spPr>
      </p:pic>
      <p:pic>
        <p:nvPicPr>
          <p:cNvPr id="3" name="Imag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56347" y="0"/>
            <a:ext cx="3072384" cy="6858000"/>
          </a:xfrm>
          <a:prstGeom prst="rect">
            <a:avLst/>
          </a:prstGeom>
        </p:spPr>
      </p:pic>
      <p:pic>
        <p:nvPicPr>
          <p:cNvPr id="6" name="Image 5"/>
          <p:cNvPicPr>
            <a:picLocks noChangeAspect="1"/>
          </p:cNvPicPr>
          <p:nvPr/>
        </p:nvPicPr>
        <p:blipFill rotWithShape="1">
          <a:blip r:embed="rId5" cstate="print">
            <a:extLst>
              <a:ext uri="{28A0092B-C50C-407E-A947-70E740481C1C}">
                <a14:useLocalDpi xmlns:a14="http://schemas.microsoft.com/office/drawing/2010/main" val="0"/>
              </a:ext>
            </a:extLst>
          </a:blip>
          <a:srcRect r="12067"/>
          <a:stretch/>
        </p:blipFill>
        <p:spPr>
          <a:xfrm>
            <a:off x="24939" y="0"/>
            <a:ext cx="2701636" cy="6858000"/>
          </a:xfrm>
          <a:prstGeom prst="rect">
            <a:avLst/>
          </a:prstGeom>
        </p:spPr>
      </p:pic>
      <p:pic>
        <p:nvPicPr>
          <p:cNvPr id="8" name="Image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826326" y="0"/>
            <a:ext cx="3072384" cy="6858000"/>
          </a:xfrm>
          <a:prstGeom prst="rect">
            <a:avLst/>
          </a:prstGeom>
        </p:spPr>
      </p:pic>
    </p:spTree>
    <p:extLst>
      <p:ext uri="{BB962C8B-B14F-4D97-AF65-F5344CB8AC3E}">
        <p14:creationId xmlns:p14="http://schemas.microsoft.com/office/powerpoint/2010/main" val="3521434524"/>
      </p:ext>
    </p:extLst>
  </p:cSld>
  <p:clrMapOvr>
    <a:masterClrMapping/>
  </p:clrMapOvr>
  <mc:AlternateContent xmlns:mc="http://schemas.openxmlformats.org/markup-compatibility/2006" xmlns:p14="http://schemas.microsoft.com/office/powerpoint/2010/main">
    <mc:Choice Requires="p14">
      <p:transition spd="slow" p14:dur="2000" advTm="12000"/>
    </mc:Choice>
    <mc:Fallback xmlns="">
      <p:transition spd="slow" advTm="1200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6898" y="0"/>
            <a:ext cx="3072384" cy="6858000"/>
          </a:xfrm>
          <a:prstGeom prst="rect">
            <a:avLst/>
          </a:prstGeom>
        </p:spPr>
      </p:pic>
      <p:pic>
        <p:nvPicPr>
          <p:cNvPr id="3" name="Imag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43429" y="0"/>
            <a:ext cx="3072384" cy="6858000"/>
          </a:xfrm>
          <a:prstGeom prst="rect">
            <a:avLst/>
          </a:prstGeom>
        </p:spPr>
      </p:pic>
      <p:pic>
        <p:nvPicPr>
          <p:cNvPr id="5" name="Imag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317714" y="0"/>
            <a:ext cx="3072384" cy="6858000"/>
          </a:xfrm>
          <a:prstGeom prst="rect">
            <a:avLst/>
          </a:prstGeom>
        </p:spPr>
      </p:pic>
    </p:spTree>
    <p:extLst>
      <p:ext uri="{BB962C8B-B14F-4D97-AF65-F5344CB8AC3E}">
        <p14:creationId xmlns:p14="http://schemas.microsoft.com/office/powerpoint/2010/main" val="2191839343"/>
      </p:ext>
    </p:extLst>
  </p:cSld>
  <p:clrMapOvr>
    <a:masterClrMapping/>
  </p:clrMapOvr>
  <mc:AlternateContent xmlns:mc="http://schemas.openxmlformats.org/markup-compatibility/2006" xmlns:p14="http://schemas.microsoft.com/office/powerpoint/2010/main">
    <mc:Choice Requires="p14">
      <p:transition spd="slow" p14:dur="2000" advTm="6886"/>
    </mc:Choice>
    <mc:Fallback xmlns="">
      <p:transition spd="slow" advTm="6886"/>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9957" y="0"/>
            <a:ext cx="11484000" cy="6858000"/>
          </a:xfrm>
          <a:prstGeom prst="rect">
            <a:avLst/>
          </a:prstGeom>
        </p:spPr>
      </p:pic>
      <p:sp>
        <p:nvSpPr>
          <p:cNvPr id="3" name="Rectangle 2"/>
          <p:cNvSpPr/>
          <p:nvPr/>
        </p:nvSpPr>
        <p:spPr>
          <a:xfrm>
            <a:off x="2707178" y="215822"/>
            <a:ext cx="6096000" cy="923330"/>
          </a:xfrm>
          <a:prstGeom prst="rect">
            <a:avLst/>
          </a:prstGeom>
        </p:spPr>
        <p:txBody>
          <a:bodyPr>
            <a:spAutoFit/>
          </a:bodyPr>
          <a:lstStyle/>
          <a:p>
            <a:r>
              <a:rPr lang="fr-FR" b="1" i="0" dirty="0" smtClean="0">
                <a:solidFill>
                  <a:srgbClr val="1F2025"/>
                </a:solidFill>
                <a:effectLst/>
                <a:latin typeface="Montserrat" panose="02000505000000020004" pitchFamily="2" charset="0"/>
              </a:rPr>
              <a:t>Mirador de Ronda pour découvrir enfin le </a:t>
            </a:r>
            <a:r>
              <a:rPr lang="fr-FR" b="1" i="0" dirty="0" err="1" smtClean="0">
                <a:solidFill>
                  <a:srgbClr val="1F2025"/>
                </a:solidFill>
                <a:effectLst/>
                <a:latin typeface="Montserrat" panose="02000505000000020004" pitchFamily="2" charset="0"/>
              </a:rPr>
              <a:t>Puente</a:t>
            </a:r>
            <a:r>
              <a:rPr lang="fr-FR" b="1" i="0" dirty="0" smtClean="0">
                <a:solidFill>
                  <a:srgbClr val="1F2025"/>
                </a:solidFill>
                <a:effectLst/>
                <a:latin typeface="Montserrat" panose="02000505000000020004" pitchFamily="2" charset="0"/>
              </a:rPr>
              <a:t> </a:t>
            </a:r>
            <a:r>
              <a:rPr lang="fr-FR" b="1" i="0" dirty="0" err="1" smtClean="0">
                <a:solidFill>
                  <a:srgbClr val="1F2025"/>
                </a:solidFill>
                <a:effectLst/>
                <a:latin typeface="Montserrat" panose="02000505000000020004" pitchFamily="2" charset="0"/>
              </a:rPr>
              <a:t>Nuevo</a:t>
            </a:r>
            <a:r>
              <a:rPr lang="fr-FR" b="1" i="0" dirty="0" smtClean="0">
                <a:solidFill>
                  <a:srgbClr val="1F2025"/>
                </a:solidFill>
                <a:effectLst/>
                <a:latin typeface="Montserrat" panose="02000505000000020004" pitchFamily="2" charset="0"/>
              </a:rPr>
              <a:t> </a:t>
            </a:r>
            <a:r>
              <a:rPr lang="fr-FR" b="0" i="0" dirty="0" smtClean="0">
                <a:solidFill>
                  <a:srgbClr val="1F2025"/>
                </a:solidFill>
                <a:effectLst/>
                <a:latin typeface="Montserrat" panose="02000505000000020004" pitchFamily="2" charset="0"/>
              </a:rPr>
              <a:t>et en arrière plan les maisons blanches le long de la falaise.</a:t>
            </a:r>
            <a:endParaRPr lang="fr-FR" dirty="0"/>
          </a:p>
        </p:txBody>
      </p:sp>
    </p:spTree>
    <p:extLst>
      <p:ext uri="{BB962C8B-B14F-4D97-AF65-F5344CB8AC3E}">
        <p14:creationId xmlns:p14="http://schemas.microsoft.com/office/powerpoint/2010/main" val="1351441997"/>
      </p:ext>
    </p:extLst>
  </p:cSld>
  <p:clrMapOvr>
    <a:masterClrMapping/>
  </p:clrMapOvr>
  <mc:AlternateContent xmlns:mc="http://schemas.openxmlformats.org/markup-compatibility/2006" xmlns:p14="http://schemas.microsoft.com/office/powerpoint/2010/main">
    <mc:Choice Requires="p14">
      <p:transition spd="slow" p14:dur="2000" advTm="8770"/>
    </mc:Choice>
    <mc:Fallback xmlns="">
      <p:transition spd="slow" advTm="877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0000" y="4483766"/>
            <a:ext cx="5148000" cy="2365200"/>
          </a:xfrm>
          <a:prstGeom prst="rect">
            <a:avLst/>
          </a:prstGeom>
        </p:spPr>
      </p:pic>
      <p:pic>
        <p:nvPicPr>
          <p:cNvPr id="3" name="Imag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40000" y="0"/>
            <a:ext cx="5148000" cy="2316600"/>
          </a:xfrm>
          <a:prstGeom prst="rect">
            <a:avLst/>
          </a:prstGeom>
        </p:spPr>
      </p:pic>
      <p:pic>
        <p:nvPicPr>
          <p:cNvPr id="4" name="Image 3"/>
          <p:cNvPicPr>
            <a:picLocks noChangeAspect="1"/>
          </p:cNvPicPr>
          <p:nvPr/>
        </p:nvPicPr>
        <p:blipFill rotWithShape="1">
          <a:blip r:embed="rId5" cstate="print">
            <a:extLst>
              <a:ext uri="{28A0092B-C50C-407E-A947-70E740481C1C}">
                <a14:useLocalDpi xmlns:a14="http://schemas.microsoft.com/office/drawing/2010/main" val="0"/>
              </a:ext>
            </a:extLst>
          </a:blip>
          <a:srcRect t="9283"/>
          <a:stretch/>
        </p:blipFill>
        <p:spPr>
          <a:xfrm>
            <a:off x="830062" y="2353565"/>
            <a:ext cx="5148000" cy="2101549"/>
          </a:xfrm>
          <a:prstGeom prst="rect">
            <a:avLst/>
          </a:prstGeom>
        </p:spPr>
      </p:pic>
      <p:pic>
        <p:nvPicPr>
          <p:cNvPr id="5" name="Imag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274898" y="0"/>
            <a:ext cx="5148000" cy="2316600"/>
          </a:xfrm>
          <a:prstGeom prst="rect">
            <a:avLst/>
          </a:prstGeom>
        </p:spPr>
      </p:pic>
      <p:pic>
        <p:nvPicPr>
          <p:cNvPr id="6" name="Imag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312305" y="2353565"/>
            <a:ext cx="5148000" cy="2316600"/>
          </a:xfrm>
          <a:prstGeom prst="rect">
            <a:avLst/>
          </a:prstGeom>
        </p:spPr>
      </p:pic>
      <p:pic>
        <p:nvPicPr>
          <p:cNvPr id="8" name="Image 7"/>
          <p:cNvPicPr>
            <a:picLocks noChangeAspect="1"/>
          </p:cNvPicPr>
          <p:nvPr/>
        </p:nvPicPr>
        <p:blipFill rotWithShape="1">
          <a:blip r:embed="rId8" cstate="print">
            <a:extLst>
              <a:ext uri="{28A0092B-C50C-407E-A947-70E740481C1C}">
                <a14:useLocalDpi xmlns:a14="http://schemas.microsoft.com/office/drawing/2010/main" val="0"/>
              </a:ext>
            </a:extLst>
          </a:blip>
          <a:srcRect l="-161" t="-7894" r="161" b="7894"/>
          <a:stretch/>
        </p:blipFill>
        <p:spPr>
          <a:xfrm>
            <a:off x="6312305" y="4532366"/>
            <a:ext cx="5148000" cy="2316600"/>
          </a:xfrm>
          <a:prstGeom prst="rect">
            <a:avLst/>
          </a:prstGeom>
        </p:spPr>
      </p:pic>
    </p:spTree>
    <p:extLst>
      <p:ext uri="{BB962C8B-B14F-4D97-AF65-F5344CB8AC3E}">
        <p14:creationId xmlns:p14="http://schemas.microsoft.com/office/powerpoint/2010/main" val="2297061889"/>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1643" y="0"/>
            <a:ext cx="11520000" cy="6858000"/>
          </a:xfrm>
          <a:prstGeom prst="rect">
            <a:avLst/>
          </a:prstGeom>
        </p:spPr>
      </p:pic>
    </p:spTree>
    <p:extLst>
      <p:ext uri="{BB962C8B-B14F-4D97-AF65-F5344CB8AC3E}">
        <p14:creationId xmlns:p14="http://schemas.microsoft.com/office/powerpoint/2010/main" val="268652874"/>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5018" y="0"/>
            <a:ext cx="11526981" cy="6846862"/>
          </a:xfrm>
          <a:prstGeom prst="rect">
            <a:avLst/>
          </a:prstGeom>
        </p:spPr>
      </p:pic>
    </p:spTree>
    <p:extLst>
      <p:ext uri="{BB962C8B-B14F-4D97-AF65-F5344CB8AC3E}">
        <p14:creationId xmlns:p14="http://schemas.microsoft.com/office/powerpoint/2010/main" val="363155843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07611" y="0"/>
            <a:ext cx="3072384" cy="6858000"/>
          </a:xfrm>
          <a:prstGeom prst="rect">
            <a:avLst/>
          </a:prstGeom>
        </p:spPr>
      </p:pic>
      <p:pic>
        <p:nvPicPr>
          <p:cNvPr id="4" name="Imag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173840" y="0"/>
            <a:ext cx="3072384" cy="6858000"/>
          </a:xfrm>
          <a:prstGeom prst="rect">
            <a:avLst/>
          </a:prstGeom>
        </p:spPr>
      </p:pic>
      <p:pic>
        <p:nvPicPr>
          <p:cNvPr id="5" name="Imag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34717" y="0"/>
            <a:ext cx="3072384" cy="6858000"/>
          </a:xfrm>
          <a:prstGeom prst="rect">
            <a:avLst/>
          </a:prstGeom>
        </p:spPr>
      </p:pic>
    </p:spTree>
    <p:extLst>
      <p:ext uri="{BB962C8B-B14F-4D97-AF65-F5344CB8AC3E}">
        <p14:creationId xmlns:p14="http://schemas.microsoft.com/office/powerpoint/2010/main" val="2469992972"/>
      </p:ext>
    </p:extLst>
  </p:cSld>
  <p:clrMapOvr>
    <a:masterClrMapping/>
  </p:clrMapOvr>
  <mc:AlternateContent xmlns:mc="http://schemas.openxmlformats.org/markup-compatibility/2006" xmlns:p14="http://schemas.microsoft.com/office/powerpoint/2010/main">
    <mc:Choice Requires="p14">
      <p:transition spd="slow" p14:dur="2000" advTm="8000"/>
    </mc:Choice>
    <mc:Fallback xmlns="">
      <p:transition spd="slow" advTm="8000"/>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8269" y="115035"/>
            <a:ext cx="7272000" cy="3272400"/>
          </a:xfrm>
          <a:prstGeom prst="rect">
            <a:avLst/>
          </a:prstGeom>
        </p:spPr>
      </p:pic>
      <p:pic>
        <p:nvPicPr>
          <p:cNvPr id="4" name="Imag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8269" y="3482246"/>
            <a:ext cx="7272000" cy="3272400"/>
          </a:xfrm>
          <a:prstGeom prst="rect">
            <a:avLst/>
          </a:prstGeom>
        </p:spPr>
      </p:pic>
      <p:pic>
        <p:nvPicPr>
          <p:cNvPr id="5" name="Imag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450164" y="0"/>
            <a:ext cx="3072384" cy="6858000"/>
          </a:xfrm>
          <a:prstGeom prst="rect">
            <a:avLst/>
          </a:prstGeom>
        </p:spPr>
      </p:pic>
    </p:spTree>
    <p:extLst>
      <p:ext uri="{BB962C8B-B14F-4D97-AF65-F5344CB8AC3E}">
        <p14:creationId xmlns:p14="http://schemas.microsoft.com/office/powerpoint/2010/main" val="167230668"/>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 1"/>
          <p:cNvPicPr>
            <a:picLocks noChangeAspect="1"/>
          </p:cNvPicPr>
          <p:nvPr/>
        </p:nvPicPr>
        <p:blipFill rotWithShape="1">
          <a:blip r:embed="rId3">
            <a:extLst>
              <a:ext uri="{28A0092B-C50C-407E-A947-70E740481C1C}">
                <a14:useLocalDpi xmlns:a14="http://schemas.microsoft.com/office/drawing/2010/main" val="0"/>
              </a:ext>
            </a:extLst>
          </a:blip>
          <a:srcRect t="15527" b="16026"/>
          <a:stretch/>
        </p:blipFill>
        <p:spPr>
          <a:xfrm>
            <a:off x="684068" y="0"/>
            <a:ext cx="11507932" cy="6858000"/>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75976" y="5158879"/>
            <a:ext cx="1298448" cy="1444752"/>
          </a:xfrm>
          <a:prstGeom prst="rect">
            <a:avLst/>
          </a:prstGeom>
        </p:spPr>
      </p:pic>
      <p:pic>
        <p:nvPicPr>
          <p:cNvPr id="3" name="Imag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50219" y="461010"/>
            <a:ext cx="3362325" cy="1181100"/>
          </a:xfrm>
          <a:prstGeom prst="rect">
            <a:avLst/>
          </a:prstGeom>
        </p:spPr>
      </p:pic>
      <p:sp>
        <p:nvSpPr>
          <p:cNvPr id="5" name="ZoneTexte 4"/>
          <p:cNvSpPr txBox="1"/>
          <p:nvPr/>
        </p:nvSpPr>
        <p:spPr>
          <a:xfrm>
            <a:off x="1030778" y="3258589"/>
            <a:ext cx="2460567" cy="923330"/>
          </a:xfrm>
          <a:prstGeom prst="rect">
            <a:avLst/>
          </a:prstGeom>
          <a:noFill/>
        </p:spPr>
        <p:txBody>
          <a:bodyPr wrap="square" rtlCol="0">
            <a:spAutoFit/>
          </a:bodyPr>
          <a:lstStyle/>
          <a:p>
            <a:r>
              <a:rPr lang="fr-FR" dirty="0" smtClean="0"/>
              <a:t>Commentaires du NET : photos perso</a:t>
            </a:r>
          </a:p>
          <a:p>
            <a:r>
              <a:rPr lang="fr-FR" dirty="0" smtClean="0"/>
              <a:t>Fait Octobre 2021</a:t>
            </a:r>
            <a:endParaRPr lang="fr-FR" dirty="0"/>
          </a:p>
        </p:txBody>
      </p:sp>
    </p:spTree>
    <p:extLst>
      <p:ext uri="{BB962C8B-B14F-4D97-AF65-F5344CB8AC3E}">
        <p14:creationId xmlns:p14="http://schemas.microsoft.com/office/powerpoint/2010/main" val="44958641"/>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466</TotalTime>
  <Words>678</Words>
  <Application>Microsoft Office PowerPoint</Application>
  <PresentationFormat>Grand écran</PresentationFormat>
  <Paragraphs>14</Paragraphs>
  <Slides>32</Slides>
  <Notes>0</Notes>
  <HiddenSlides>0</HiddenSlides>
  <MMClips>1</MMClips>
  <ScaleCrop>false</ScaleCrop>
  <HeadingPairs>
    <vt:vector size="6" baseType="variant">
      <vt:variant>
        <vt:lpstr>Polices utilisées</vt:lpstr>
      </vt:variant>
      <vt:variant>
        <vt:i4>6</vt:i4>
      </vt:variant>
      <vt:variant>
        <vt:lpstr>Thème</vt:lpstr>
      </vt:variant>
      <vt:variant>
        <vt:i4>1</vt:i4>
      </vt:variant>
      <vt:variant>
        <vt:lpstr>Titres des diapositives</vt:lpstr>
      </vt:variant>
      <vt:variant>
        <vt:i4>32</vt:i4>
      </vt:variant>
    </vt:vector>
  </HeadingPairs>
  <TitlesOfParts>
    <vt:vector size="39" baseType="lpstr">
      <vt:lpstr>Arial</vt:lpstr>
      <vt:lpstr>Calibri</vt:lpstr>
      <vt:lpstr>Calibri Light</vt:lpstr>
      <vt:lpstr>Freestyle Script</vt:lpstr>
      <vt:lpstr>Montserrat</vt:lpstr>
      <vt:lpstr>Poppins</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10</cp:revision>
  <dcterms:created xsi:type="dcterms:W3CDTF">2025-01-21T16:33:32Z</dcterms:created>
  <dcterms:modified xsi:type="dcterms:W3CDTF">2025-01-24T10:18:29Z</dcterms:modified>
</cp:coreProperties>
</file>