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6" r:id="rId2"/>
    <p:sldId id="267" r:id="rId3"/>
    <p:sldId id="256" r:id="rId4"/>
    <p:sldId id="273" r:id="rId5"/>
    <p:sldId id="272" r:id="rId6"/>
    <p:sldId id="271" r:id="rId7"/>
    <p:sldId id="270" r:id="rId8"/>
    <p:sldId id="269" r:id="rId9"/>
    <p:sldId id="268" r:id="rId10"/>
    <p:sldId id="265" r:id="rId11"/>
    <p:sldId id="264" r:id="rId12"/>
    <p:sldId id="262" r:id="rId13"/>
    <p:sldId id="261" r:id="rId14"/>
    <p:sldId id="260" r:id="rId15"/>
    <p:sldId id="257" r:id="rId16"/>
    <p:sldId id="258" r:id="rId17"/>
    <p:sldId id="259" r:id="rId18"/>
    <p:sldId id="274" r:id="rId19"/>
    <p:sldId id="275" r:id="rId20"/>
    <p:sldId id="276" r:id="rId21"/>
    <p:sldId id="277" r:id="rId22"/>
    <p:sldId id="278" r:id="rId23"/>
    <p:sldId id="279" r:id="rId24"/>
    <p:sldId id="281" r:id="rId25"/>
    <p:sldId id="282" r:id="rId26"/>
    <p:sldId id="283" r:id="rId27"/>
    <p:sldId id="284" r:id="rId28"/>
    <p:sldId id="285" r:id="rId29"/>
    <p:sldId id="286"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1" d="100"/>
          <a:sy n="81" d="100"/>
        </p:scale>
        <p:origin x="66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2AD0FB-6467-4B22-A3E9-682C73B8E588}" type="datetimeFigureOut">
              <a:rPr lang="fr-FR" smtClean="0"/>
              <a:t>30/01/2025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2413A-BFCF-4E88-956D-A4356ECDA358}" type="slidenum">
              <a:rPr lang="fr-FR" smtClean="0"/>
              <a:t>‹N°›</a:t>
            </a:fld>
            <a:endParaRPr lang="fr-FR"/>
          </a:p>
        </p:txBody>
      </p:sp>
    </p:spTree>
    <p:extLst>
      <p:ext uri="{BB962C8B-B14F-4D97-AF65-F5344CB8AC3E}">
        <p14:creationId xmlns:p14="http://schemas.microsoft.com/office/powerpoint/2010/main" val="468754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572413A-BFCF-4E88-956D-A4356ECDA358}" type="slidenum">
              <a:rPr lang="fr-FR" smtClean="0"/>
              <a:t>2</a:t>
            </a:fld>
            <a:endParaRPr lang="fr-FR"/>
          </a:p>
        </p:txBody>
      </p:sp>
    </p:spTree>
    <p:extLst>
      <p:ext uri="{BB962C8B-B14F-4D97-AF65-F5344CB8AC3E}">
        <p14:creationId xmlns:p14="http://schemas.microsoft.com/office/powerpoint/2010/main" val="1350528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30/01/2025</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D145C7AB-8E83-62E8-AD7E-DEFB5D067C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5276" y="279000"/>
            <a:ext cx="8104489" cy="6300000"/>
          </a:xfrm>
          <a:prstGeom prst="rect">
            <a:avLst/>
          </a:prstGeom>
          <a:effectLst>
            <a:softEdge rad="317500"/>
          </a:effectLst>
        </p:spPr>
      </p:pic>
      <p:sp>
        <p:nvSpPr>
          <p:cNvPr id="4" name="ZoneTexte 3">
            <a:extLst>
              <a:ext uri="{FF2B5EF4-FFF2-40B4-BE49-F238E27FC236}">
                <a16:creationId xmlns:a16="http://schemas.microsoft.com/office/drawing/2014/main" id="{8E4151B4-A8CF-926D-5F0C-B223D3470D2F}"/>
              </a:ext>
            </a:extLst>
          </p:cNvPr>
          <p:cNvSpPr txBox="1"/>
          <p:nvPr/>
        </p:nvSpPr>
        <p:spPr>
          <a:xfrm>
            <a:off x="494852" y="2616875"/>
            <a:ext cx="2571077" cy="2123658"/>
          </a:xfrm>
          <a:prstGeom prst="rect">
            <a:avLst/>
          </a:prstGeom>
          <a:noFill/>
        </p:spPr>
        <p:txBody>
          <a:bodyPr wrap="square" rtlCol="0">
            <a:spAutoFit/>
          </a:bodyPr>
          <a:lstStyle/>
          <a:p>
            <a:endParaRPr lang="fr-FR" dirty="0"/>
          </a:p>
          <a:p>
            <a:endParaRPr lang="fr-FR" dirty="0"/>
          </a:p>
          <a:p>
            <a:r>
              <a:rPr lang="fr-FR" sz="2400" b="1" dirty="0">
                <a:solidFill>
                  <a:srgbClr val="FFFF00"/>
                </a:solidFill>
              </a:rPr>
              <a:t>Pont ferroviaire de Cahors traversant la rivière Lot.</a:t>
            </a:r>
          </a:p>
        </p:txBody>
      </p:sp>
      <p:sp>
        <p:nvSpPr>
          <p:cNvPr id="5" name="ZoneTexte 4">
            <a:extLst>
              <a:ext uri="{FF2B5EF4-FFF2-40B4-BE49-F238E27FC236}">
                <a16:creationId xmlns:a16="http://schemas.microsoft.com/office/drawing/2014/main" id="{808141A2-3713-6D42-2CD6-34707A8C4E96}"/>
              </a:ext>
            </a:extLst>
          </p:cNvPr>
          <p:cNvSpPr txBox="1"/>
          <p:nvPr/>
        </p:nvSpPr>
        <p:spPr>
          <a:xfrm>
            <a:off x="7867152" y="5457166"/>
            <a:ext cx="2721684" cy="830997"/>
          </a:xfrm>
          <a:prstGeom prst="rect">
            <a:avLst/>
          </a:prstGeom>
          <a:noFill/>
        </p:spPr>
        <p:txBody>
          <a:bodyPr wrap="square" rtlCol="0">
            <a:spAutoFit/>
          </a:bodyPr>
          <a:lstStyle/>
          <a:p>
            <a:r>
              <a:rPr lang="fr-FR" sz="2400" b="1" dirty="0">
                <a:solidFill>
                  <a:srgbClr val="FFFF00"/>
                </a:solidFill>
              </a:rPr>
              <a:t>Cliquez Droit PPS</a:t>
            </a:r>
          </a:p>
          <a:p>
            <a:r>
              <a:rPr lang="fr-FR" sz="2400" b="1" dirty="0">
                <a:solidFill>
                  <a:srgbClr val="FFFF00"/>
                </a:solidFill>
              </a:rPr>
              <a:t>En Manuel Merci</a:t>
            </a:r>
          </a:p>
        </p:txBody>
      </p:sp>
      <p:sp>
        <p:nvSpPr>
          <p:cNvPr id="6" name="ZoneTexte 5">
            <a:extLst>
              <a:ext uri="{FF2B5EF4-FFF2-40B4-BE49-F238E27FC236}">
                <a16:creationId xmlns:a16="http://schemas.microsoft.com/office/drawing/2014/main" id="{A9034D12-03EE-ED2C-4278-007D6B6BCD74}"/>
              </a:ext>
            </a:extLst>
          </p:cNvPr>
          <p:cNvSpPr txBox="1"/>
          <p:nvPr/>
        </p:nvSpPr>
        <p:spPr>
          <a:xfrm>
            <a:off x="4948518" y="262087"/>
            <a:ext cx="6594438" cy="461665"/>
          </a:xfrm>
          <a:prstGeom prst="rect">
            <a:avLst/>
          </a:prstGeom>
          <a:noFill/>
        </p:spPr>
        <p:txBody>
          <a:bodyPr wrap="square" rtlCol="0">
            <a:spAutoFit/>
          </a:bodyPr>
          <a:lstStyle/>
          <a:p>
            <a:r>
              <a:rPr lang="fr-FR" sz="2400" b="1" dirty="0">
                <a:solidFill>
                  <a:srgbClr val="FFFF00"/>
                </a:solidFill>
              </a:rPr>
              <a:t>La Ville De Cahors – Lot -</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p:dissolve/>
        <p:sndAc>
          <p:stSnd loop="1">
            <p:snd r:embed="rId2" name="Balade en musique dans le Lot ( 46).wav"/>
          </p:stSnd>
        </p:sndAc>
      </p:transition>
    </mc:Choice>
    <mc:Fallback xmlns="">
      <p:transition spd="slow">
        <p:dissolve/>
        <p:sndAc>
          <p:stSnd loop="1">
            <p:snd r:embed="rId4" name="Balade en musique dans le Lot ( 46).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39EBB2-8A60-23A2-BA5F-16D2D642639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Cahors [</a:t>
            </a:r>
            <a:r>
              <a:rPr lang="fr-FR" sz="4000" b="1" dirty="0" err="1"/>
              <a:t>ka.ɔʁ</a:t>
            </a:r>
            <a:r>
              <a:rPr lang="fr-FR" sz="4000" b="1" dirty="0"/>
              <a:t>] est une commune française du Sud-Ouest de la France. Située dans la région Occitanie, la préfecture du Lot, principale ville du département, est également la ville-centre de la communauté d'agglomération du Grand Cahors.</a:t>
            </a:r>
          </a:p>
          <a:p>
            <a:pPr algn="ctr"/>
            <a:endParaRPr lang="fr-FR" sz="4000" b="1" dirty="0"/>
          </a:p>
          <a:p>
            <a:pPr algn="ctr"/>
            <a:r>
              <a:rPr lang="fr-FR" sz="4000" b="1" dirty="0"/>
              <a:t>Peuplée de 19 902 habitants en 2022, au cœur d'une agglomération de 41 795 habitants, Cahors est la capitale historique du Quercy. Ses habitants sont appelés les Cadurciens (du latin </a:t>
            </a:r>
            <a:r>
              <a:rPr lang="fr-FR" sz="4000" b="1" dirty="0" err="1"/>
              <a:t>Cadurcum</a:t>
            </a:r>
            <a:r>
              <a:rPr lang="fr-FR" sz="4000" b="1" dirty="0"/>
              <a:t>, « Cahors </a:t>
            </a:r>
            <a:r>
              <a:rPr lang="fr-FR" dirty="0"/>
              <a:t>»)1.</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60F2587F-F36B-7BA9-9EA5-A08A51414E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427" y="236668"/>
            <a:ext cx="8897146" cy="6228000"/>
          </a:xfrm>
          <a:prstGeom prst="rect">
            <a:avLst/>
          </a:prstGeom>
          <a:effectLst>
            <a:softEdge rad="317500"/>
          </a:effectLst>
        </p:spPr>
      </p:pic>
      <p:sp>
        <p:nvSpPr>
          <p:cNvPr id="4" name="ZoneTexte 3">
            <a:extLst>
              <a:ext uri="{FF2B5EF4-FFF2-40B4-BE49-F238E27FC236}">
                <a16:creationId xmlns:a16="http://schemas.microsoft.com/office/drawing/2014/main" id="{902F5F68-F0A3-3ED9-BC2C-AD58956E8EFC}"/>
              </a:ext>
            </a:extLst>
          </p:cNvPr>
          <p:cNvSpPr txBox="1"/>
          <p:nvPr/>
        </p:nvSpPr>
        <p:spPr>
          <a:xfrm>
            <a:off x="5357309" y="6233835"/>
            <a:ext cx="7562626" cy="461665"/>
          </a:xfrm>
          <a:prstGeom prst="rect">
            <a:avLst/>
          </a:prstGeom>
          <a:noFill/>
        </p:spPr>
        <p:txBody>
          <a:bodyPr wrap="square" rtlCol="0">
            <a:spAutoFit/>
          </a:bodyPr>
          <a:lstStyle/>
          <a:p>
            <a:r>
              <a:rPr lang="fr-FR" sz="2400" b="1">
                <a:solidFill>
                  <a:srgbClr val="FFFF00"/>
                </a:solidFill>
              </a:rPr>
              <a:t>Pont Valentre</a:t>
            </a:r>
            <a:endParaRPr lang="fr-FR" sz="2400" b="1" dirty="0">
              <a:solidFill>
                <a:srgbClr val="FFFF00"/>
              </a:solidFill>
            </a:endParaRP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bâtiment, toit, fenêtre&#10;&#10;Description générée automatiquement">
            <a:extLst>
              <a:ext uri="{FF2B5EF4-FFF2-40B4-BE49-F238E27FC236}">
                <a16:creationId xmlns:a16="http://schemas.microsoft.com/office/drawing/2014/main" id="{EEF4C015-DA32-69E6-0CED-02941DA645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5520" y="364002"/>
            <a:ext cx="7920000" cy="5940000"/>
          </a:xfrm>
          <a:prstGeom prst="rect">
            <a:avLst/>
          </a:prstGeom>
          <a:effectLst>
            <a:softEdge rad="635000"/>
          </a:effectLst>
        </p:spPr>
      </p:pic>
      <p:sp>
        <p:nvSpPr>
          <p:cNvPr id="4" name="ZoneTexte 3">
            <a:extLst>
              <a:ext uri="{FF2B5EF4-FFF2-40B4-BE49-F238E27FC236}">
                <a16:creationId xmlns:a16="http://schemas.microsoft.com/office/drawing/2014/main" id="{959FBECC-D76C-2E4D-8204-3FE0B1CB975D}"/>
              </a:ext>
            </a:extLst>
          </p:cNvPr>
          <p:cNvSpPr txBox="1"/>
          <p:nvPr/>
        </p:nvSpPr>
        <p:spPr>
          <a:xfrm>
            <a:off x="2377440" y="5663943"/>
            <a:ext cx="8315661" cy="1107996"/>
          </a:xfrm>
          <a:prstGeom prst="rect">
            <a:avLst/>
          </a:prstGeom>
          <a:noFill/>
        </p:spPr>
        <p:txBody>
          <a:bodyPr wrap="square" rtlCol="0">
            <a:spAutoFit/>
          </a:bodyPr>
          <a:lstStyle/>
          <a:p>
            <a:endParaRPr lang="fr-FR" dirty="0"/>
          </a:p>
          <a:p>
            <a:r>
              <a:rPr lang="fr-FR" sz="2400" b="1" dirty="0"/>
              <a:t>Cahors (Lot, France). Vue prise du mont Saint-Cyr, au sud et sud-est de la ville. Cathédrale Saint-Étienne.</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607875F6-10B0-BA84-FA56-F00F217DB0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011" y="405000"/>
            <a:ext cx="11063977" cy="6048000"/>
          </a:xfrm>
          <a:prstGeom prst="rect">
            <a:avLst/>
          </a:prstGeom>
          <a:effectLst>
            <a:softEdge rad="317500"/>
          </a:effectLst>
        </p:spPr>
      </p:pic>
      <p:sp>
        <p:nvSpPr>
          <p:cNvPr id="4" name="ZoneTexte 3">
            <a:extLst>
              <a:ext uri="{FF2B5EF4-FFF2-40B4-BE49-F238E27FC236}">
                <a16:creationId xmlns:a16="http://schemas.microsoft.com/office/drawing/2014/main" id="{0525BCDF-05DA-E495-4E6E-1A6FC932B31D}"/>
              </a:ext>
            </a:extLst>
          </p:cNvPr>
          <p:cNvSpPr txBox="1"/>
          <p:nvPr/>
        </p:nvSpPr>
        <p:spPr>
          <a:xfrm>
            <a:off x="564011" y="6228678"/>
            <a:ext cx="11785768" cy="461665"/>
          </a:xfrm>
          <a:prstGeom prst="rect">
            <a:avLst/>
          </a:prstGeom>
          <a:noFill/>
        </p:spPr>
        <p:txBody>
          <a:bodyPr wrap="square" rtlCol="0">
            <a:spAutoFit/>
          </a:bodyPr>
          <a:lstStyle/>
          <a:p>
            <a:r>
              <a:rPr lang="fr-FR" sz="2400" b="1">
                <a:solidFill>
                  <a:srgbClr val="FFFF00"/>
                </a:solidFill>
              </a:rPr>
              <a:t>Bibliothèque municipale, Statue de Léon Gambetta et Collège Gambetta à Cahors</a:t>
            </a:r>
            <a:endParaRPr lang="fr-FR" sz="2400" b="1" dirty="0">
              <a:solidFill>
                <a:srgbClr val="FFFF00"/>
              </a:solidFill>
            </a:endParaRP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bâtiment, maison, fenêtre&#10;&#10;Description générée automatiquement">
            <a:extLst>
              <a:ext uri="{FF2B5EF4-FFF2-40B4-BE49-F238E27FC236}">
                <a16:creationId xmlns:a16="http://schemas.microsoft.com/office/drawing/2014/main" id="{61A26A0D-94B7-F396-3A4E-A014AA03B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2" y="189000"/>
            <a:ext cx="485849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A52347-D2E7-FEFD-9F93-C6572DDFBA62}"/>
              </a:ext>
            </a:extLst>
          </p:cNvPr>
          <p:cNvSpPr txBox="1"/>
          <p:nvPr/>
        </p:nvSpPr>
        <p:spPr>
          <a:xfrm>
            <a:off x="398034" y="3267637"/>
            <a:ext cx="3022899" cy="3046988"/>
          </a:xfrm>
          <a:prstGeom prst="rect">
            <a:avLst/>
          </a:prstGeom>
          <a:noFill/>
        </p:spPr>
        <p:txBody>
          <a:bodyPr wrap="square" rtlCol="0">
            <a:spAutoFit/>
          </a:bodyPr>
          <a:lstStyle/>
          <a:p>
            <a:r>
              <a:rPr lang="fr-FR" sz="2400" b="1" dirty="0"/>
              <a:t>Cahors (Lot, France). Vue prise du mont Saint-Cyr, au sud et sud-est de la ville. À l'avant-plan, tour du collège Gambetta. Au fond, pont </a:t>
            </a:r>
            <a:r>
              <a:rPr lang="fr-FR" sz="2400" b="1" dirty="0" err="1"/>
              <a:t>Valentré</a:t>
            </a:r>
            <a:r>
              <a:rPr lang="fr-FR" sz="2400" b="1" dirty="0"/>
              <a:t>.</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fruit, raisin, Feuilles de vigne, Fruit sans pépins&#10;&#10;Description générée automatiquement">
            <a:extLst>
              <a:ext uri="{FF2B5EF4-FFF2-40B4-BE49-F238E27FC236}">
                <a16:creationId xmlns:a16="http://schemas.microsoft.com/office/drawing/2014/main" id="{51451735-889F-ABA7-CD04-1EF906A0C5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9863" y="189000"/>
            <a:ext cx="4849392" cy="648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792111E-32ED-C99F-3576-1BFDE7C4ED48}"/>
              </a:ext>
            </a:extLst>
          </p:cNvPr>
          <p:cNvSpPr txBox="1"/>
          <p:nvPr/>
        </p:nvSpPr>
        <p:spPr>
          <a:xfrm>
            <a:off x="8685007" y="2560320"/>
            <a:ext cx="3506993" cy="360098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Gros plan le 12 août d'une grappe dans le vignoble de Cahors sur la commune de Luzech, rive droite de la vallée du Lot en face de l'église d'Albas, située sur la rive gauche.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panorama, Photographie aérienne, eau&#10;&#10;Description générée automatiquement">
            <a:extLst>
              <a:ext uri="{FF2B5EF4-FFF2-40B4-BE49-F238E27FC236}">
                <a16:creationId xmlns:a16="http://schemas.microsoft.com/office/drawing/2014/main" id="{22F27C4D-50E4-45D0-E665-E812E17C6F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248066"/>
            <a:ext cx="11304000" cy="41919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0227184-6F5D-959A-CA90-91A6860E57F9}"/>
              </a:ext>
            </a:extLst>
          </p:cNvPr>
          <p:cNvSpPr txBox="1"/>
          <p:nvPr/>
        </p:nvSpPr>
        <p:spPr>
          <a:xfrm>
            <a:off x="0" y="5023820"/>
            <a:ext cx="12009120" cy="1015663"/>
          </a:xfrm>
          <a:prstGeom prst="rect">
            <a:avLst/>
          </a:prstGeom>
          <a:noFill/>
        </p:spPr>
        <p:txBody>
          <a:bodyPr wrap="square" rtlCol="0">
            <a:spAutoFit/>
          </a:bodyPr>
          <a:lstStyle/>
          <a:p>
            <a:endParaRPr lang="fr-FR" dirty="0"/>
          </a:p>
          <a:p>
            <a:endParaRPr lang="fr-FR" dirty="0"/>
          </a:p>
          <a:p>
            <a:r>
              <a:rPr lang="fr-FR" sz="2400" b="1" dirty="0"/>
              <a:t>Vue du cœur de ville cadurcien et des quartiers limitrophes, depuis le mont Saint-Cyr.</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Véhicule terrestre, véhicule, route&#10;&#10;Description générée automatiquement">
            <a:extLst>
              <a:ext uri="{FF2B5EF4-FFF2-40B4-BE49-F238E27FC236}">
                <a16:creationId xmlns:a16="http://schemas.microsoft.com/office/drawing/2014/main" id="{F43E42FA-5575-737F-D531-C2D0B6670C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95BF1399-38FE-B69A-00CC-F05EE2F9C621}"/>
              </a:ext>
            </a:extLst>
          </p:cNvPr>
          <p:cNvSpPr txBox="1"/>
          <p:nvPr/>
        </p:nvSpPr>
        <p:spPr>
          <a:xfrm>
            <a:off x="1613647" y="5378671"/>
            <a:ext cx="9638852" cy="1200329"/>
          </a:xfrm>
          <a:prstGeom prst="rect">
            <a:avLst/>
          </a:prstGeom>
          <a:noFill/>
        </p:spPr>
        <p:txBody>
          <a:bodyPr wrap="square" rtlCol="0">
            <a:spAutoFit/>
          </a:bodyPr>
          <a:lstStyle/>
          <a:p>
            <a:endParaRPr lang="fr-FR" sz="2400" b="1" dirty="0"/>
          </a:p>
          <a:p>
            <a:endParaRPr lang="fr-FR" sz="2400" b="1" dirty="0"/>
          </a:p>
          <a:p>
            <a:r>
              <a:rPr lang="fr-FR" sz="2400" b="1" dirty="0">
                <a:solidFill>
                  <a:srgbClr val="FFFF00"/>
                </a:solidFill>
              </a:rPr>
              <a:t>La gratuité des transports en commun est en vigueur depuis 2019.</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bâtiment, plante, herbe&#10;&#10;Description générée automatiquement">
            <a:extLst>
              <a:ext uri="{FF2B5EF4-FFF2-40B4-BE49-F238E27FC236}">
                <a16:creationId xmlns:a16="http://schemas.microsoft.com/office/drawing/2014/main" id="{C487D57F-A9F7-D990-092C-846D9BCEC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6959" y="305894"/>
            <a:ext cx="9442635" cy="6300000"/>
          </a:xfrm>
          <a:prstGeom prst="rect">
            <a:avLst/>
          </a:prstGeom>
          <a:effectLst>
            <a:softEdge rad="317500"/>
          </a:effectLst>
        </p:spPr>
      </p:pic>
      <p:sp>
        <p:nvSpPr>
          <p:cNvPr id="4" name="ZoneTexte 3">
            <a:extLst>
              <a:ext uri="{FF2B5EF4-FFF2-40B4-BE49-F238E27FC236}">
                <a16:creationId xmlns:a16="http://schemas.microsoft.com/office/drawing/2014/main" id="{8284B70D-901F-3DBC-DE71-8BDBE4AEEA40}"/>
              </a:ext>
            </a:extLst>
          </p:cNvPr>
          <p:cNvSpPr txBox="1"/>
          <p:nvPr/>
        </p:nvSpPr>
        <p:spPr>
          <a:xfrm>
            <a:off x="344244" y="1597359"/>
            <a:ext cx="2020141" cy="4154984"/>
          </a:xfrm>
          <a:prstGeom prst="rect">
            <a:avLst/>
          </a:prstGeom>
          <a:noFill/>
        </p:spPr>
        <p:txBody>
          <a:bodyPr wrap="square" rtlCol="0">
            <a:spAutoFit/>
          </a:bodyPr>
          <a:lstStyle/>
          <a:p>
            <a:endParaRPr lang="fr-FR" sz="2400" dirty="0"/>
          </a:p>
          <a:p>
            <a:r>
              <a:rPr lang="fr-FR" sz="2400" b="1" dirty="0">
                <a:solidFill>
                  <a:srgbClr val="FFFF00"/>
                </a:solidFill>
              </a:rPr>
              <a:t>La rénovation du bâti ancien, un axe majeur de la reconquête du cœur de ville cadurcien.</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E5DC0056-DDEB-F512-AF74-0FF5996FE1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9F003DA-EFD5-AC54-72B9-096C34D7068B}"/>
              </a:ext>
            </a:extLst>
          </p:cNvPr>
          <p:cNvSpPr txBox="1"/>
          <p:nvPr/>
        </p:nvSpPr>
        <p:spPr>
          <a:xfrm>
            <a:off x="8735208" y="3012141"/>
            <a:ext cx="3281083"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L'Arc de Diane, le principal vestige des thermes romains de la cité gallo-romaine </a:t>
            </a:r>
            <a:r>
              <a:rPr lang="fr-FR" sz="2400" b="1" dirty="0" err="1">
                <a:solidFill>
                  <a:srgbClr val="FFFF00"/>
                </a:solidFill>
              </a:rPr>
              <a:t>Divona</a:t>
            </a:r>
            <a:r>
              <a:rPr lang="fr-FR" sz="2400" b="1" dirty="0">
                <a:solidFill>
                  <a:srgbClr val="FFFF00"/>
                </a:solidFill>
              </a:rPr>
              <a:t> </a:t>
            </a:r>
            <a:r>
              <a:rPr lang="fr-FR" sz="2400" b="1" dirty="0" err="1">
                <a:solidFill>
                  <a:srgbClr val="FFFF00"/>
                </a:solidFill>
              </a:rPr>
              <a:t>Cadurcorum</a:t>
            </a:r>
            <a:r>
              <a:rPr lang="fr-FR" sz="2400" b="1" dirty="0">
                <a:solidFill>
                  <a:srgbClr val="FFFF00"/>
                </a:solidFill>
              </a:rPr>
              <a:t>.</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bâtiment, plein air, arcade, église&#10;&#10;Description générée automatiquement">
            <a:extLst>
              <a:ext uri="{FF2B5EF4-FFF2-40B4-BE49-F238E27FC236}">
                <a16:creationId xmlns:a16="http://schemas.microsoft.com/office/drawing/2014/main" id="{614BF815-18A8-D8AD-713D-1E667C31D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8566" y="189000"/>
            <a:ext cx="4334449"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40A4A69A-7BB5-BC8D-812A-5830D1A9EA25}"/>
              </a:ext>
            </a:extLst>
          </p:cNvPr>
          <p:cNvSpPr txBox="1"/>
          <p:nvPr/>
        </p:nvSpPr>
        <p:spPr>
          <a:xfrm>
            <a:off x="8559937" y="2269864"/>
            <a:ext cx="3137211" cy="323165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cloître de la cathédrale Saint-Étienne de Cahors, véritable chef-d'œuvre de l'art gothique flamboyant.</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79A11E9B-644C-4FC2-7A12-17F643BD02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7411" y="189000"/>
            <a:ext cx="4231836" cy="6480000"/>
          </a:xfrm>
          <a:prstGeom prst="round2DiagRect">
            <a:avLst>
              <a:gd name="adj1" fmla="val 16667"/>
              <a:gd name="adj2" fmla="val 0"/>
            </a:avLst>
          </a:prstGeom>
          <a:ln w="88900" cap="sq">
            <a:solidFill>
              <a:schemeClr val="accent3"/>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CC958F0-BA17-95E3-1C3B-49E999F82FF9}"/>
              </a:ext>
            </a:extLst>
          </p:cNvPr>
          <p:cNvSpPr txBox="1"/>
          <p:nvPr/>
        </p:nvSpPr>
        <p:spPr>
          <a:xfrm>
            <a:off x="532540" y="2923392"/>
            <a:ext cx="3334871" cy="1938992"/>
          </a:xfrm>
          <a:prstGeom prst="rect">
            <a:avLst/>
          </a:prstGeom>
          <a:noFill/>
        </p:spPr>
        <p:txBody>
          <a:bodyPr wrap="square" rtlCol="0">
            <a:spAutoFit/>
          </a:bodyPr>
          <a:lstStyle/>
          <a:p>
            <a:endParaRPr lang="fr-FR" sz="2400" b="1" dirty="0"/>
          </a:p>
          <a:p>
            <a:r>
              <a:rPr lang="fr-FR" sz="2400" b="1" dirty="0"/>
              <a:t>La Tour du pape Jean XXII, l'un des phares médiévaux de la cité cadurcienne.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51273E3E-E3F0-17C8-91BA-82BBA69B5E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04000" y="185659"/>
            <a:ext cx="6984000" cy="6486682"/>
          </a:xfrm>
          <a:prstGeom prst="rect">
            <a:avLst/>
          </a:prstGeom>
          <a:effectLst>
            <a:softEdge rad="127000"/>
          </a:effectLst>
        </p:spPr>
      </p:pic>
      <p:sp>
        <p:nvSpPr>
          <p:cNvPr id="4" name="ZoneTexte 3">
            <a:extLst>
              <a:ext uri="{FF2B5EF4-FFF2-40B4-BE49-F238E27FC236}">
                <a16:creationId xmlns:a16="http://schemas.microsoft.com/office/drawing/2014/main" id="{5E302400-5840-898A-A544-ED23822BF358}"/>
              </a:ext>
            </a:extLst>
          </p:cNvPr>
          <p:cNvSpPr txBox="1"/>
          <p:nvPr/>
        </p:nvSpPr>
        <p:spPr>
          <a:xfrm>
            <a:off x="9588000" y="1979406"/>
            <a:ext cx="2499360" cy="3231654"/>
          </a:xfrm>
          <a:prstGeom prst="rect">
            <a:avLst/>
          </a:prstGeom>
          <a:noFill/>
        </p:spPr>
        <p:txBody>
          <a:bodyPr wrap="square" rtlCol="0">
            <a:spAutoFit/>
          </a:bodyPr>
          <a:lstStyle/>
          <a:p>
            <a:endParaRPr lang="fr-FR" dirty="0"/>
          </a:p>
          <a:p>
            <a:endParaRPr lang="fr-FR" dirty="0"/>
          </a:p>
          <a:p>
            <a:r>
              <a:rPr lang="fr-FR" sz="2400" b="1" dirty="0"/>
              <a:t>L'Hôtel de </a:t>
            </a:r>
            <a:r>
              <a:rPr lang="fr-FR" sz="2400" b="1" dirty="0" err="1"/>
              <a:t>Roaldès</a:t>
            </a:r>
            <a:r>
              <a:rPr lang="fr-FR" sz="2400" b="1" dirty="0"/>
              <a:t>, la maison où le roi Henri IV aurait séjourné durant les guerres de religion.</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DD8051D-36DC-AF3E-86C8-07852574AE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7976" y="279000"/>
            <a:ext cx="9000001" cy="6300000"/>
          </a:xfrm>
          <a:prstGeom prst="rect">
            <a:avLst/>
          </a:prstGeom>
          <a:effectLst>
            <a:softEdge rad="127000"/>
          </a:effectLst>
        </p:spPr>
      </p:pic>
      <p:sp>
        <p:nvSpPr>
          <p:cNvPr id="5" name="ZoneTexte 4">
            <a:extLst>
              <a:ext uri="{FF2B5EF4-FFF2-40B4-BE49-F238E27FC236}">
                <a16:creationId xmlns:a16="http://schemas.microsoft.com/office/drawing/2014/main" id="{8E460376-CB72-1A5E-6B11-D2C021FC4786}"/>
              </a:ext>
            </a:extLst>
          </p:cNvPr>
          <p:cNvSpPr txBox="1"/>
          <p:nvPr/>
        </p:nvSpPr>
        <p:spPr>
          <a:xfrm>
            <a:off x="89929" y="1021273"/>
            <a:ext cx="2528047" cy="5078313"/>
          </a:xfrm>
          <a:prstGeom prst="rect">
            <a:avLst/>
          </a:prstGeom>
          <a:noFill/>
        </p:spPr>
        <p:txBody>
          <a:bodyPr wrap="square" rtlCol="0">
            <a:spAutoFit/>
          </a:bodyPr>
          <a:lstStyle/>
          <a:p>
            <a:endParaRPr lang="fr-FR" dirty="0"/>
          </a:p>
          <a:p>
            <a:endParaRPr lang="fr-FR" dirty="0"/>
          </a:p>
          <a:p>
            <a:r>
              <a:rPr lang="fr-FR" sz="2400" b="1" dirty="0"/>
              <a:t>Le pont </a:t>
            </a:r>
            <a:r>
              <a:rPr lang="fr-FR" sz="2400" b="1" dirty="0" err="1"/>
              <a:t>Valentré</a:t>
            </a:r>
            <a:r>
              <a:rPr lang="fr-FR" sz="2400" b="1" dirty="0"/>
              <a:t>, emblème médiéval de la ville de Cahors, est inscrit au patrimoine mondial de l'UNESCO au titre des Chemins de Saint-Jacques-de-Compostelle.</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1D422826-6EAB-32ED-2F76-9825854044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2797" y="211574"/>
            <a:ext cx="10866406" cy="5940000"/>
          </a:xfrm>
          <a:prstGeom prst="rect">
            <a:avLst/>
          </a:prstGeom>
          <a:effectLst>
            <a:softEdge rad="127000"/>
          </a:effectLst>
        </p:spPr>
      </p:pic>
      <p:sp>
        <p:nvSpPr>
          <p:cNvPr id="4" name="ZoneTexte 3">
            <a:extLst>
              <a:ext uri="{FF2B5EF4-FFF2-40B4-BE49-F238E27FC236}">
                <a16:creationId xmlns:a16="http://schemas.microsoft.com/office/drawing/2014/main" id="{6EAB2210-65C1-F7A9-0E18-7EED6930BDD3}"/>
              </a:ext>
            </a:extLst>
          </p:cNvPr>
          <p:cNvSpPr txBox="1"/>
          <p:nvPr/>
        </p:nvSpPr>
        <p:spPr>
          <a:xfrm>
            <a:off x="268942" y="5459076"/>
            <a:ext cx="11923058" cy="1384995"/>
          </a:xfrm>
          <a:prstGeom prst="rect">
            <a:avLst/>
          </a:prstGeom>
          <a:noFill/>
        </p:spPr>
        <p:txBody>
          <a:bodyPr wrap="square" rtlCol="0">
            <a:spAutoFit/>
          </a:bodyPr>
          <a:lstStyle/>
          <a:p>
            <a:endParaRPr lang="fr-FR" dirty="0"/>
          </a:p>
          <a:p>
            <a:endParaRPr lang="fr-FR" dirty="0"/>
          </a:p>
          <a:p>
            <a:r>
              <a:rPr lang="fr-FR" sz="2400" b="1" dirty="0"/>
              <a:t>Statue à l'effigie du Cadurcien Léon Gambetta, l'un des fondateurs de la Troisième République, située à proximité du collège et du boulevard éponymes.</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ciel, nuage, fenêtre&#10;&#10;Description générée automatiquement">
            <a:extLst>
              <a:ext uri="{FF2B5EF4-FFF2-40B4-BE49-F238E27FC236}">
                <a16:creationId xmlns:a16="http://schemas.microsoft.com/office/drawing/2014/main" id="{5F27D69E-B9F5-9841-7311-55EF38B814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850" y="279000"/>
            <a:ext cx="9786407" cy="6300000"/>
          </a:xfrm>
          <a:prstGeom prst="rect">
            <a:avLst/>
          </a:prstGeom>
          <a:effectLst>
            <a:softEdge rad="317500"/>
          </a:effectLst>
        </p:spPr>
      </p:pic>
      <p:sp>
        <p:nvSpPr>
          <p:cNvPr id="4" name="ZoneTexte 3">
            <a:extLst>
              <a:ext uri="{FF2B5EF4-FFF2-40B4-BE49-F238E27FC236}">
                <a16:creationId xmlns:a16="http://schemas.microsoft.com/office/drawing/2014/main" id="{CC0F6418-15B3-9D57-F669-D914DD27569C}"/>
              </a:ext>
            </a:extLst>
          </p:cNvPr>
          <p:cNvSpPr txBox="1"/>
          <p:nvPr/>
        </p:nvSpPr>
        <p:spPr>
          <a:xfrm>
            <a:off x="10136257" y="1706552"/>
            <a:ext cx="1912308" cy="4154984"/>
          </a:xfrm>
          <a:prstGeom prst="rect">
            <a:avLst/>
          </a:prstGeom>
          <a:noFill/>
        </p:spPr>
        <p:txBody>
          <a:bodyPr wrap="square" rtlCol="0">
            <a:spAutoFit/>
          </a:bodyPr>
          <a:lstStyle/>
          <a:p>
            <a:endParaRPr lang="fr-FR" sz="2400" b="1" dirty="0"/>
          </a:p>
          <a:p>
            <a:endParaRPr lang="fr-FR" sz="2400" b="1" dirty="0"/>
          </a:p>
          <a:p>
            <a:r>
              <a:rPr lang="fr-FR" sz="2400" b="1" dirty="0"/>
              <a:t>L'Hôtel de Ville de Cahors, inscrit au titre des Monuments historiques depuis 1975.</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paysage, maison&#10;&#10;Description générée automatiquement">
            <a:extLst>
              <a:ext uri="{FF2B5EF4-FFF2-40B4-BE49-F238E27FC236}">
                <a16:creationId xmlns:a16="http://schemas.microsoft.com/office/drawing/2014/main" id="{5085267F-5CB1-0F36-9091-6A5B4AD88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509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B2A5B93-D109-287B-03AD-4E0E770C48A8}"/>
              </a:ext>
            </a:extLst>
          </p:cNvPr>
          <p:cNvSpPr txBox="1"/>
          <p:nvPr/>
        </p:nvSpPr>
        <p:spPr>
          <a:xfrm>
            <a:off x="311972" y="1947134"/>
            <a:ext cx="2562974" cy="360098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chemeClr val="bg1"/>
                </a:solidFill>
              </a:rPr>
              <a:t>Reconstruire la ville sur la ville, un axe majeur de la stratégie municipale pour lutter contre l'étalement urbain</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plein air, bâtiment, ciel, monument&#10;&#10;Description générée automatiquement">
            <a:extLst>
              <a:ext uri="{FF2B5EF4-FFF2-40B4-BE49-F238E27FC236}">
                <a16:creationId xmlns:a16="http://schemas.microsoft.com/office/drawing/2014/main" id="{688FCD23-D386-FC07-290C-D1936BE629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839" y="369000"/>
            <a:ext cx="8441379" cy="6120000"/>
          </a:xfrm>
          <a:prstGeom prst="rect">
            <a:avLst/>
          </a:prstGeom>
          <a:effectLst>
            <a:softEdge rad="127000"/>
          </a:effectLst>
        </p:spPr>
      </p:pic>
      <p:sp>
        <p:nvSpPr>
          <p:cNvPr id="4" name="ZoneTexte 3">
            <a:extLst>
              <a:ext uri="{FF2B5EF4-FFF2-40B4-BE49-F238E27FC236}">
                <a16:creationId xmlns:a16="http://schemas.microsoft.com/office/drawing/2014/main" id="{70A323A5-7E7B-565F-57DD-3F23156A0C55}"/>
              </a:ext>
            </a:extLst>
          </p:cNvPr>
          <p:cNvSpPr txBox="1"/>
          <p:nvPr/>
        </p:nvSpPr>
        <p:spPr>
          <a:xfrm>
            <a:off x="9800218" y="1656678"/>
            <a:ext cx="2187388"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de Justice de Cahors, le square Verdun et la statue Œdipe, l'homme et son destin de Jean </a:t>
            </a:r>
            <a:r>
              <a:rPr lang="fr-FR" sz="2400" b="1" dirty="0" err="1">
                <a:solidFill>
                  <a:srgbClr val="FFFF00"/>
                </a:solidFill>
              </a:rPr>
              <a:t>Gattant</a:t>
            </a:r>
            <a:r>
              <a:rPr lang="fr-FR" sz="2400" b="1" dirty="0">
                <a:solidFill>
                  <a:srgbClr val="FFFF00"/>
                </a:solidFill>
              </a:rPr>
              <a:t> (1987).</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ciel, plein air, bâtiment, gratte-ciel&#10;&#10;Description générée automatiquement">
            <a:extLst>
              <a:ext uri="{FF2B5EF4-FFF2-40B4-BE49-F238E27FC236}">
                <a16:creationId xmlns:a16="http://schemas.microsoft.com/office/drawing/2014/main" id="{099473AF-645B-9FBF-F0CB-7E9D879F0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053" y="278999"/>
            <a:ext cx="7886552" cy="6300000"/>
          </a:xfrm>
          <a:prstGeom prst="rect">
            <a:avLst/>
          </a:prstGeom>
          <a:effectLst>
            <a:softEdge rad="317500"/>
          </a:effectLst>
        </p:spPr>
      </p:pic>
      <p:sp>
        <p:nvSpPr>
          <p:cNvPr id="4" name="ZoneTexte 3">
            <a:extLst>
              <a:ext uri="{FF2B5EF4-FFF2-40B4-BE49-F238E27FC236}">
                <a16:creationId xmlns:a16="http://schemas.microsoft.com/office/drawing/2014/main" id="{E503C046-6022-1E9A-F696-07F78F805057}"/>
              </a:ext>
            </a:extLst>
          </p:cNvPr>
          <p:cNvSpPr txBox="1"/>
          <p:nvPr/>
        </p:nvSpPr>
        <p:spPr>
          <a:xfrm>
            <a:off x="333488" y="1074509"/>
            <a:ext cx="2904565" cy="470898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Installation artistique provisoirement installée dans le cloître de la cathédrale Saint-Étienne de Cahors, dans le cadre de la 10e édition du festival Cahors Juin Jardins.</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arbre, bâtiment, château&#10;&#10;Description générée automatiquement">
            <a:extLst>
              <a:ext uri="{FF2B5EF4-FFF2-40B4-BE49-F238E27FC236}">
                <a16:creationId xmlns:a16="http://schemas.microsoft.com/office/drawing/2014/main" id="{D41551A9-56E0-59D8-1336-F0466990EE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944"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F1394388-43C8-677B-A30C-A128CA6E8739}"/>
              </a:ext>
            </a:extLst>
          </p:cNvPr>
          <p:cNvSpPr txBox="1"/>
          <p:nvPr/>
        </p:nvSpPr>
        <p:spPr>
          <a:xfrm>
            <a:off x="9930860" y="1675700"/>
            <a:ext cx="2343616" cy="4431983"/>
          </a:xfrm>
          <a:prstGeom prst="rect">
            <a:avLst/>
          </a:prstGeom>
          <a:noFill/>
        </p:spPr>
        <p:txBody>
          <a:bodyPr wrap="square" rtlCol="0">
            <a:spAutoFit/>
          </a:bodyPr>
          <a:lstStyle/>
          <a:p>
            <a:endParaRPr lang="fr-FR" dirty="0"/>
          </a:p>
          <a:p>
            <a:r>
              <a:rPr lang="fr-FR" sz="2400" b="1" dirty="0"/>
              <a:t>La cathédrale Saint-Étienne de Cahors, inscrite au patrimoine mondial de l'UNESCO au titre du chemin de Saint-Jacques-de-Compostelle</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ciel, place de marché, scène&#10;&#10;Description générée automatiquement">
            <a:extLst>
              <a:ext uri="{FF2B5EF4-FFF2-40B4-BE49-F238E27FC236}">
                <a16:creationId xmlns:a16="http://schemas.microsoft.com/office/drawing/2014/main" id="{E7B7E117-C60C-C95C-690D-F9DC9ADBFD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7845" y="279000"/>
            <a:ext cx="9409562" cy="6300000"/>
          </a:xfrm>
          <a:prstGeom prst="rect">
            <a:avLst/>
          </a:prstGeom>
          <a:effectLst>
            <a:softEdge rad="317500"/>
          </a:effectLst>
        </p:spPr>
      </p:pic>
      <p:sp>
        <p:nvSpPr>
          <p:cNvPr id="4" name="ZoneTexte 3">
            <a:extLst>
              <a:ext uri="{FF2B5EF4-FFF2-40B4-BE49-F238E27FC236}">
                <a16:creationId xmlns:a16="http://schemas.microsoft.com/office/drawing/2014/main" id="{1B100E19-0662-B6E3-E2C7-B009A2640C73}"/>
              </a:ext>
            </a:extLst>
          </p:cNvPr>
          <p:cNvSpPr txBox="1"/>
          <p:nvPr/>
        </p:nvSpPr>
        <p:spPr>
          <a:xfrm>
            <a:off x="193638" y="3092824"/>
            <a:ext cx="2157845" cy="175432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marché bihebdomadaire de Cahors</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B9E8AE9-C7F2-75ED-8ECD-FEC05B67E3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3261" y="909000"/>
            <a:ext cx="10645477" cy="5040000"/>
          </a:xfrm>
          <a:prstGeom prst="rect">
            <a:avLst/>
          </a:prstGeom>
          <a:effectLst>
            <a:softEdge rad="317500"/>
          </a:effectLst>
        </p:spPr>
      </p:pic>
      <p:sp>
        <p:nvSpPr>
          <p:cNvPr id="4" name="ZoneTexte 3">
            <a:extLst>
              <a:ext uri="{FF2B5EF4-FFF2-40B4-BE49-F238E27FC236}">
                <a16:creationId xmlns:a16="http://schemas.microsoft.com/office/drawing/2014/main" id="{B11C3B20-1885-DDD7-7CE6-1EE39AFD023F}"/>
              </a:ext>
            </a:extLst>
          </p:cNvPr>
          <p:cNvSpPr txBox="1"/>
          <p:nvPr/>
        </p:nvSpPr>
        <p:spPr>
          <a:xfrm>
            <a:off x="458992" y="5256502"/>
            <a:ext cx="11733008" cy="1384995"/>
          </a:xfrm>
          <a:prstGeom prst="rect">
            <a:avLst/>
          </a:prstGeom>
          <a:noFill/>
        </p:spPr>
        <p:txBody>
          <a:bodyPr wrap="square" rtlCol="0">
            <a:spAutoFit/>
          </a:bodyPr>
          <a:lstStyle/>
          <a:p>
            <a:endParaRPr lang="fr-FR" dirty="0"/>
          </a:p>
          <a:p>
            <a:endParaRPr lang="fr-FR" dirty="0"/>
          </a:p>
          <a:p>
            <a:r>
              <a:rPr lang="fr-FR" sz="2400" b="1" dirty="0"/>
              <a:t>Le pont </a:t>
            </a:r>
            <a:r>
              <a:rPr lang="fr-FR" sz="2400" b="1" dirty="0" err="1"/>
              <a:t>Valentré</a:t>
            </a:r>
            <a:r>
              <a:rPr lang="fr-FR" sz="2400" b="1" dirty="0"/>
              <a:t>, emblème de la ville de Cahors, accueille chaque année plus de 200 000 visiteurs.</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184ADCC3-09D4-6E90-C552-4398ED8916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2124" y="279000"/>
            <a:ext cx="9442635" cy="6300000"/>
          </a:xfrm>
          <a:prstGeom prst="rect">
            <a:avLst/>
          </a:prstGeom>
          <a:effectLst>
            <a:softEdge rad="317500"/>
          </a:effectLst>
        </p:spPr>
      </p:pic>
      <p:sp>
        <p:nvSpPr>
          <p:cNvPr id="4" name="ZoneTexte 3">
            <a:extLst>
              <a:ext uri="{FF2B5EF4-FFF2-40B4-BE49-F238E27FC236}">
                <a16:creationId xmlns:a16="http://schemas.microsoft.com/office/drawing/2014/main" id="{948CD2C7-C1C5-DDBF-93A6-A3D958C67511}"/>
              </a:ext>
            </a:extLst>
          </p:cNvPr>
          <p:cNvSpPr txBox="1"/>
          <p:nvPr/>
        </p:nvSpPr>
        <p:spPr>
          <a:xfrm>
            <a:off x="2710926" y="5687244"/>
            <a:ext cx="7562626" cy="1015663"/>
          </a:xfrm>
          <a:prstGeom prst="rect">
            <a:avLst/>
          </a:prstGeom>
          <a:noFill/>
        </p:spPr>
        <p:txBody>
          <a:bodyPr wrap="square" rtlCol="0">
            <a:spAutoFit/>
          </a:bodyPr>
          <a:lstStyle/>
          <a:p>
            <a:endParaRPr lang="fr-FR" dirty="0"/>
          </a:p>
          <a:p>
            <a:endParaRPr lang="fr-FR" dirty="0"/>
          </a:p>
          <a:p>
            <a:r>
              <a:rPr lang="fr-FR" sz="2400" b="1" dirty="0"/>
              <a:t>Le quai Champollion et le moulin de Saint-James.</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7D8E8D20-E309-5513-1428-AE69A2EF8C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2022" y="189000"/>
            <a:ext cx="485847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936D25F-D353-4BAF-43ED-312782AED923}"/>
              </a:ext>
            </a:extLst>
          </p:cNvPr>
          <p:cNvSpPr txBox="1"/>
          <p:nvPr/>
        </p:nvSpPr>
        <p:spPr>
          <a:xfrm>
            <a:off x="8415803" y="3775934"/>
            <a:ext cx="2750635"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Maison </a:t>
            </a:r>
            <a:r>
              <a:rPr lang="fr-FR" sz="2400" b="1" dirty="0" err="1">
                <a:solidFill>
                  <a:srgbClr val="FFFF00"/>
                </a:solidFill>
              </a:rPr>
              <a:t>Hérétié</a:t>
            </a:r>
            <a:r>
              <a:rPr lang="fr-FR" sz="2400" b="1" dirty="0">
                <a:solidFill>
                  <a:srgbClr val="FFFF00"/>
                </a:solidFill>
              </a:rPr>
              <a:t> (no 12).</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bâtiment, fenêtre, porte&#10;&#10;Description générée automatiquement">
            <a:extLst>
              <a:ext uri="{FF2B5EF4-FFF2-40B4-BE49-F238E27FC236}">
                <a16:creationId xmlns:a16="http://schemas.microsoft.com/office/drawing/2014/main" id="{BECCCEDC-1EE5-C0B3-F64D-2147D6EC00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084" y="189000"/>
            <a:ext cx="485848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F67B07-A552-BBC5-21ED-47C3E89B2F54}"/>
              </a:ext>
            </a:extLst>
          </p:cNvPr>
          <p:cNvSpPr txBox="1"/>
          <p:nvPr/>
        </p:nvSpPr>
        <p:spPr>
          <a:xfrm>
            <a:off x="1290917" y="3270324"/>
            <a:ext cx="2431229" cy="1384995"/>
          </a:xfrm>
          <a:prstGeom prst="rect">
            <a:avLst/>
          </a:prstGeom>
          <a:noFill/>
        </p:spPr>
        <p:txBody>
          <a:bodyPr wrap="square" rtlCol="0">
            <a:spAutoFit/>
          </a:bodyPr>
          <a:lstStyle/>
          <a:p>
            <a:endParaRPr lang="fr-FR" dirty="0"/>
          </a:p>
          <a:p>
            <a:endParaRPr lang="fr-FR" dirty="0"/>
          </a:p>
          <a:p>
            <a:r>
              <a:rPr lang="fr-FR" sz="2400" b="1" dirty="0">
                <a:solidFill>
                  <a:schemeClr val="bg1"/>
                </a:solidFill>
              </a:rPr>
              <a:t>Maison </a:t>
            </a:r>
            <a:r>
              <a:rPr lang="fr-FR" sz="2400" b="1" dirty="0" err="1">
                <a:solidFill>
                  <a:schemeClr val="bg1"/>
                </a:solidFill>
              </a:rPr>
              <a:t>Dolive</a:t>
            </a:r>
            <a:r>
              <a:rPr lang="fr-FR" sz="2400" b="1" dirty="0">
                <a:solidFill>
                  <a:schemeClr val="bg1"/>
                </a:solidFill>
              </a:rPr>
              <a:t> (no 24).</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bâtiment, fenêtre, plein air, brique&#10;&#10;Description générée automatiquement">
            <a:extLst>
              <a:ext uri="{FF2B5EF4-FFF2-40B4-BE49-F238E27FC236}">
                <a16:creationId xmlns:a16="http://schemas.microsoft.com/office/drawing/2014/main" id="{C736B1FC-5742-EFFF-A257-ABB0E27B5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6376" y="189000"/>
            <a:ext cx="580515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F1A88A0-C2FD-6313-DC5F-8E3F422D7A01}"/>
              </a:ext>
            </a:extLst>
          </p:cNvPr>
          <p:cNvSpPr txBox="1"/>
          <p:nvPr/>
        </p:nvSpPr>
        <p:spPr>
          <a:xfrm>
            <a:off x="9036424" y="3571538"/>
            <a:ext cx="2926080"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Maison du bourreau (no 42).</a:t>
            </a: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bâtiment, plein air, ruelle, fenêtre&#10;&#10;Description générée automatiquement">
            <a:extLst>
              <a:ext uri="{FF2B5EF4-FFF2-40B4-BE49-F238E27FC236}">
                <a16:creationId xmlns:a16="http://schemas.microsoft.com/office/drawing/2014/main" id="{DB34BE48-77DE-AD7C-1F8C-36AFFE4845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587" y="3582295"/>
            <a:ext cx="4572000" cy="30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65C2622-5AA9-ADDA-9583-DE5F8FDBE600}"/>
              </a:ext>
            </a:extLst>
          </p:cNvPr>
          <p:cNvSpPr txBox="1"/>
          <p:nvPr/>
        </p:nvSpPr>
        <p:spPr>
          <a:xfrm>
            <a:off x="129540" y="1833000"/>
            <a:ext cx="5056094" cy="1569660"/>
          </a:xfrm>
          <a:prstGeom prst="rect">
            <a:avLst/>
          </a:prstGeom>
          <a:noFill/>
        </p:spPr>
        <p:txBody>
          <a:bodyPr wrap="square" rtlCol="0">
            <a:spAutoFit/>
          </a:bodyPr>
          <a:lstStyle/>
          <a:p>
            <a:r>
              <a:rPr lang="fr-FR" sz="2400" b="1" dirty="0">
                <a:solidFill>
                  <a:srgbClr val="FFFF00"/>
                </a:solidFill>
              </a:rPr>
              <a:t>Au hasard de votre balade, vous tomberez sur la rue de la Halle, qui mène tout droit aux Halles de Cahors, un grand marché couvert.</a:t>
            </a:r>
          </a:p>
        </p:txBody>
      </p:sp>
      <p:pic>
        <p:nvPicPr>
          <p:cNvPr id="6" name="Image 5" descr="Une image contenant bâtiment, porte, plante, plante d’intérieur&#10;&#10;Description générée automatiquement">
            <a:extLst>
              <a:ext uri="{FF2B5EF4-FFF2-40B4-BE49-F238E27FC236}">
                <a16:creationId xmlns:a16="http://schemas.microsoft.com/office/drawing/2014/main" id="{396D6934-8BE7-81F1-790B-87241057C6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6367" y="237000"/>
            <a:ext cx="4788000" cy="3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EA5BB58-9B5F-8E57-4DF2-3240D92AECE4}"/>
              </a:ext>
            </a:extLst>
          </p:cNvPr>
          <p:cNvSpPr txBox="1"/>
          <p:nvPr/>
        </p:nvSpPr>
        <p:spPr>
          <a:xfrm>
            <a:off x="6884894" y="3445986"/>
            <a:ext cx="5021580" cy="1200329"/>
          </a:xfrm>
          <a:prstGeom prst="rect">
            <a:avLst/>
          </a:prstGeom>
          <a:noFill/>
        </p:spPr>
        <p:txBody>
          <a:bodyPr wrap="square" rtlCol="0">
            <a:spAutoFit/>
          </a:bodyPr>
          <a:lstStyle/>
          <a:p>
            <a:r>
              <a:rPr lang="fr-FR" sz="2400" b="1">
                <a:solidFill>
                  <a:srgbClr val="FFFF00"/>
                </a:solidFill>
              </a:rPr>
              <a:t>Non loin de là, prenez l’étroite rue St-James pour voir la façade du Bar Ouf !</a:t>
            </a:r>
            <a:endParaRPr lang="fr-FR" sz="2400" b="1" dirty="0">
              <a:solidFill>
                <a:srgbClr val="FFFF00"/>
              </a:solidFill>
            </a:endParaRP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meubles&#10;&#10;Description générée automatiquement">
            <a:extLst>
              <a:ext uri="{FF2B5EF4-FFF2-40B4-BE49-F238E27FC236}">
                <a16:creationId xmlns:a16="http://schemas.microsoft.com/office/drawing/2014/main" id="{6DCADF45-C15B-38DC-795A-A50F8A37D3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652" y="304015"/>
            <a:ext cx="4464000" cy="297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70C8B0-F543-7007-1D44-55C8328F2EEE}"/>
              </a:ext>
            </a:extLst>
          </p:cNvPr>
          <p:cNvSpPr txBox="1"/>
          <p:nvPr/>
        </p:nvSpPr>
        <p:spPr>
          <a:xfrm>
            <a:off x="359652" y="3280015"/>
            <a:ext cx="4948517" cy="1477328"/>
          </a:xfrm>
          <a:prstGeom prst="rect">
            <a:avLst/>
          </a:prstGeom>
          <a:noFill/>
        </p:spPr>
        <p:txBody>
          <a:bodyPr wrap="square" rtlCol="0">
            <a:spAutoFit/>
          </a:bodyPr>
          <a:lstStyle/>
          <a:p>
            <a:r>
              <a:rPr lang="fr-FR" sz="2400" b="1" dirty="0">
                <a:solidFill>
                  <a:srgbClr val="FFFF00"/>
                </a:solidFill>
              </a:rPr>
              <a:t>Au bout de l’allée, vous pourrez vous poser sur la tranquille place de la Fontaine aux chiens.</a:t>
            </a:r>
          </a:p>
          <a:p>
            <a:endParaRPr lang="fr-FR" dirty="0">
              <a:solidFill>
                <a:srgbClr val="FFFF00"/>
              </a:solidFill>
            </a:endParaRPr>
          </a:p>
        </p:txBody>
      </p:sp>
      <p:pic>
        <p:nvPicPr>
          <p:cNvPr id="6" name="Image 5" descr="Une image contenant plein air, bâtiment, fenêtre, ciel&#10;&#10;Description générée automatiquement">
            <a:extLst>
              <a:ext uri="{FF2B5EF4-FFF2-40B4-BE49-F238E27FC236}">
                <a16:creationId xmlns:a16="http://schemas.microsoft.com/office/drawing/2014/main" id="{89B157ED-2E2D-1CEC-D33C-0EBD8FE2A0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0119" y="3646843"/>
            <a:ext cx="4464000" cy="297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060AEF5-9437-1DF8-86E4-A723AD31D9BA}"/>
              </a:ext>
            </a:extLst>
          </p:cNvPr>
          <p:cNvSpPr txBox="1"/>
          <p:nvPr/>
        </p:nvSpPr>
        <p:spPr>
          <a:xfrm>
            <a:off x="6339840" y="651310"/>
            <a:ext cx="5852160" cy="2862322"/>
          </a:xfrm>
          <a:prstGeom prst="rect">
            <a:avLst/>
          </a:prstGeom>
          <a:noFill/>
        </p:spPr>
        <p:txBody>
          <a:bodyPr wrap="square" rtlCol="0">
            <a:spAutoFit/>
          </a:bodyPr>
          <a:lstStyle/>
          <a:p>
            <a:r>
              <a:rPr lang="fr-FR" sz="2000" b="1" dirty="0">
                <a:solidFill>
                  <a:srgbClr val="FFFF00"/>
                </a:solidFill>
              </a:rPr>
              <a:t>La cathédrale St-Etienne et l’église Saint-Urcisse</a:t>
            </a:r>
          </a:p>
          <a:p>
            <a:r>
              <a:rPr lang="fr-FR" sz="2000" b="1" dirty="0">
                <a:solidFill>
                  <a:srgbClr val="FFFF00"/>
                </a:solidFill>
              </a:rPr>
              <a:t>En descendant la rue du château au roi, puis la rue Clément Marot, vous rejoindrez rapidement la cathédrale St-Etienne. On reste là dans la partie historique avec ses ruelles sinueuses et ses maisons de pierre. Il doit y en avoir au total près d’une centaine, certaines remontant au XIIe siècle. En allant encore plus au sud, vous découvrirez l’église paroissiale Saint-Urcisse.</a:t>
            </a:r>
          </a:p>
        </p:txBody>
      </p:sp>
    </p:spTree>
    <p:extLst>
      <p:ext uri="{BB962C8B-B14F-4D97-AF65-F5344CB8AC3E}">
        <p14:creationId xmlns:p14="http://schemas.microsoft.com/office/powerpoint/2010/main" val="1132074515"/>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B0F7E470-95E3-302C-5B5B-B97501972505}"/>
            </a:ext>
          </a:extLst>
        </p:cNvPr>
        <p:cNvGrpSpPr/>
        <p:nvPr/>
      </p:nvGrpSpPr>
      <p:grpSpPr>
        <a:xfrm>
          <a:off x="0" y="0"/>
          <a:ext cx="0" cy="0"/>
          <a:chOff x="0" y="0"/>
          <a:chExt cx="0" cy="0"/>
        </a:xfrm>
      </p:grpSpPr>
      <p:pic>
        <p:nvPicPr>
          <p:cNvPr id="5" name="Image 4" descr="Une image contenant bâtiment, plein air, pot de fleurs, fleur&#10;&#10;Description générée automatiquement">
            <a:extLst>
              <a:ext uri="{FF2B5EF4-FFF2-40B4-BE49-F238E27FC236}">
                <a16:creationId xmlns:a16="http://schemas.microsoft.com/office/drawing/2014/main" id="{5B5DBDD3-D7F6-3836-160E-AA2C7530FF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9328" y="1089000"/>
            <a:ext cx="7020000" cy="46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13586316-2F95-5654-1DFD-13522D2156F5}"/>
              </a:ext>
            </a:extLst>
          </p:cNvPr>
          <p:cNvSpPr txBox="1"/>
          <p:nvPr/>
        </p:nvSpPr>
        <p:spPr>
          <a:xfrm>
            <a:off x="1592132" y="464509"/>
            <a:ext cx="9574306" cy="584775"/>
          </a:xfrm>
          <a:prstGeom prst="rect">
            <a:avLst/>
          </a:prstGeom>
          <a:noFill/>
        </p:spPr>
        <p:txBody>
          <a:bodyPr wrap="square" rtlCol="0">
            <a:spAutoFit/>
          </a:bodyPr>
          <a:lstStyle/>
          <a:p>
            <a:r>
              <a:rPr lang="fr-FR" sz="3200" b="1" dirty="0">
                <a:solidFill>
                  <a:srgbClr val="FFFF00"/>
                </a:solidFill>
              </a:rPr>
              <a:t>Lorient Vous A Proposer La Ville De Cahors – Lot -</a:t>
            </a:r>
          </a:p>
        </p:txBody>
      </p:sp>
      <p:sp>
        <p:nvSpPr>
          <p:cNvPr id="7" name="ZoneTexte 6">
            <a:extLst>
              <a:ext uri="{FF2B5EF4-FFF2-40B4-BE49-F238E27FC236}">
                <a16:creationId xmlns:a16="http://schemas.microsoft.com/office/drawing/2014/main" id="{2289605A-0699-EC96-E28F-BE8C70EAB070}"/>
              </a:ext>
            </a:extLst>
          </p:cNvPr>
          <p:cNvSpPr txBox="1"/>
          <p:nvPr/>
        </p:nvSpPr>
        <p:spPr>
          <a:xfrm>
            <a:off x="3334870" y="5808716"/>
            <a:ext cx="799293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7A1E98C2-057C-B62A-3F6B-33AA93CF8FC2}"/>
              </a:ext>
            </a:extLst>
          </p:cNvPr>
          <p:cNvSpPr txBox="1"/>
          <p:nvPr/>
        </p:nvSpPr>
        <p:spPr>
          <a:xfrm>
            <a:off x="5282005" y="6273225"/>
            <a:ext cx="523897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314851400"/>
      </p:ext>
    </p:extLst>
  </p:cSld>
  <p:clrMapOvr>
    <a:masterClrMapping/>
  </p:clrMapOvr>
  <mc:AlternateContent xmlns:mc="http://schemas.openxmlformats.org/markup-compatibility/2006" xmlns:p14="http://schemas.microsoft.com/office/powerpoint/2010/main">
    <mc:Choice Requires="p14">
      <p:transition spd="slow" p14:dur="5000">
        <p:dissolve/>
      </p:transition>
    </mc:Choice>
    <mc:Fallback xmlns="">
      <p:transition spd="slow">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TotalTime>
  <Words>698</Words>
  <Application>Microsoft Office PowerPoint</Application>
  <PresentationFormat>Grand écran</PresentationFormat>
  <Paragraphs>83</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2024-12-16T06:24:40Z</dcterms:created>
  <dcterms:modified xsi:type="dcterms:W3CDTF">2025-01-30T05:35:47Z</dcterms:modified>
</cp:coreProperties>
</file>