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90" r:id="rId4"/>
    <p:sldId id="260" r:id="rId5"/>
    <p:sldId id="295" r:id="rId6"/>
    <p:sldId id="275" r:id="rId7"/>
    <p:sldId id="258" r:id="rId8"/>
    <p:sldId id="259" r:id="rId9"/>
    <p:sldId id="279" r:id="rId10"/>
    <p:sldId id="262" r:id="rId11"/>
    <p:sldId id="263" r:id="rId12"/>
    <p:sldId id="291" r:id="rId13"/>
    <p:sldId id="289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4" r:id="rId23"/>
    <p:sldId id="283" r:id="rId24"/>
    <p:sldId id="272" r:id="rId25"/>
    <p:sldId id="273" r:id="rId26"/>
    <p:sldId id="276" r:id="rId27"/>
    <p:sldId id="277" r:id="rId28"/>
    <p:sldId id="278" r:id="rId29"/>
    <p:sldId id="294" r:id="rId30"/>
    <p:sldId id="293" r:id="rId31"/>
    <p:sldId id="280" r:id="rId32"/>
    <p:sldId id="281" r:id="rId33"/>
    <p:sldId id="282" r:id="rId34"/>
    <p:sldId id="284" r:id="rId35"/>
    <p:sldId id="285" r:id="rId36"/>
    <p:sldId id="287" r:id="rId37"/>
    <p:sldId id="288" r:id="rId38"/>
    <p:sldId id="292" r:id="rId39"/>
    <p:sldId id="286" r:id="rId40"/>
    <p:sldId id="296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10" y="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6BD25A-6CDB-4C16-BDD4-BA1B19E8126B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546A37-A555-40F4-9A60-5E33F9E8BA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041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546A37-A555-40F4-9A60-5E33F9E8BA3B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766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546A37-A555-40F4-9A60-5E33F9E8BA3B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02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34723-FCBF-32C1-5EEB-13C0B2C051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15C13E-2402-FD17-833F-A6EE5E50A3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A56ADD-F104-BECF-360B-1F1F60D3E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175457-7682-30CA-EFA8-AEDE75944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F7A1BD-070B-79E2-F290-4EB0B483A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2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4D0C4-CB80-23FF-9343-F35D94CE0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BE4AC2-5470-0001-B398-F3B3698DF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810293-DFF6-0F50-6612-A7691A2B9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648370-2878-24F7-B06E-A3C1F7CD6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9302A7-394E-C1D4-A51B-C9183F284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528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BA18D-082C-88A0-D272-2B5172BE9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6CD425-D231-3F73-241A-A66A510F87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B4A165-F23E-8669-B61D-1495E7355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7B466B-1CFE-9858-16D9-96653FD84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F67582-4854-A120-9E94-186E781B0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918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072B09-48E6-978C-F95D-C5BBE9760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F804A6-42C3-5217-9019-E309038A16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A9183C-8A1C-374A-CA2F-8873A63711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5FF4B4-CAAB-4068-242E-57F46717E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34C051-A459-ABFB-AFAA-7BFE8A6A9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815090-4E90-7B9B-B52E-A9D1223D7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4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84488-EE2C-F486-D5B6-17EC823B9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E274A8-464D-DC56-C785-33B681841B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39E028D-1F7E-3F36-4088-D5631BFB7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AA3B4EF-E797-41F7-C909-74E173E2F9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83F4FBB-09FF-89DD-D665-1702CD68B7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9C21163-181B-0D89-54C4-02D538DEC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358594A-7C49-5EF8-4D0A-F882CF900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44A64A7-88A3-721B-B7E8-79F15E4E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3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143D2C-D785-A215-339D-43140AD07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65849CF-E5E6-3DF3-8E5C-E1C307045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C860886-10A4-21E7-A1B0-B29988F80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8734EB-A763-99B9-D6FE-D867E64D3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8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3DB2DCD-F9E3-4E54-0B91-518A74E7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C628156-494C-44E7-655B-76A6B8D11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58B035E-B766-4D36-DF90-D8A61F23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70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A9AF6-D519-B8EE-FA52-B3BE0444E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9918FC-9F42-7D20-CA16-3F4AF78B6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2CE780-0C7C-8025-E56D-997C63567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BBF6F7B-1620-3277-EEC8-89177D177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1DBE02-44BA-4DAF-A311-AB7F63966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73F967-E262-7BCB-CC22-21507364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03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D8B2F2-F8B0-4653-738F-ABA01414D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3CF670D-11D7-EC02-19D0-E8E3A5768F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B98055-15A8-4410-E3DD-3B26401DF8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58C2398-D938-BD31-F73D-984CCBF7F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CDF523-498F-A6B7-F5FC-9F609AFC7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589271-7D73-84BD-34ED-C670F2859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87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64E614-F84A-B410-D83B-56DFFE108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D166374-DC74-702E-E2DE-D2326CCD7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E09314-5CD0-0BE1-F7DF-476DE4B5F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55CD70-8272-89F6-D803-F3227A407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7C1EB1-411F-32F8-423F-21486972B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88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A5B665E-4800-A17F-E2BB-198B352858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A84626-DFE9-B455-024A-576265EC0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925C29-FFE2-6524-1DF7-45DA76A61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C3DE94-31C6-FAF8-18D0-548406BB9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795FD1-039B-F6CE-7E90-C612EC7F3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802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DE98B79-0DD8-09A2-CFAB-79C047353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362F5E-FFCA-CCB1-0D57-9D8B162DB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50ED25-68DB-F233-EB7A-72415EDE4C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72916-A1FE-4BF1-8C5E-238747A03E17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DA26C-972A-6368-E532-D194365307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B28140-88E6-9FF2-78A8-46738E7194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41FFB-5F68-42AE-B278-DFBA5D5C53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5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25373A9B-B13E-24CB-96DD-EDFB8F175A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006340"/>
            <a:ext cx="9753600" cy="52482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CB39596-486E-0DEF-D315-F7AC6E38B14E}"/>
              </a:ext>
            </a:extLst>
          </p:cNvPr>
          <p:cNvSpPr/>
          <p:nvPr/>
        </p:nvSpPr>
        <p:spPr>
          <a:xfrm>
            <a:off x="3062073" y="-83905"/>
            <a:ext cx="587045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Chenonceau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château des </a:t>
            </a:r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dames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1120AD1-35C3-47C6-5099-B0799278B836}"/>
              </a:ext>
            </a:extLst>
          </p:cNvPr>
          <p:cNvSpPr txBox="1"/>
          <p:nvPr/>
        </p:nvSpPr>
        <p:spPr>
          <a:xfrm>
            <a:off x="3836275" y="6023782"/>
            <a:ext cx="925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En Manel Merci</a:t>
            </a:r>
          </a:p>
        </p:txBody>
      </p:sp>
    </p:spTree>
    <p:extLst>
      <p:ext uri="{BB962C8B-B14F-4D97-AF65-F5344CB8AC3E}">
        <p14:creationId xmlns:p14="http://schemas.microsoft.com/office/powerpoint/2010/main" val="228450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>
            <p:snd r:embed="rId2" name="Le Château Ambulant Theme Menu OST (ハウルの動く城のテーマメニュー).wav"/>
          </p:stSnd>
        </p:sndAc>
      </p:transition>
    </mc:Choice>
    <mc:Fallback xmlns="">
      <p:transition spd="slow">
        <p:fade/>
        <p:sndAc>
          <p:stSnd>
            <p:snd r:embed="rId4" name="Le Château Ambulant Theme Menu OST (ハウルの動く城のテーマメニュー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49D732-95DB-A1C6-9773-2F6BCF997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203" y="481012"/>
            <a:ext cx="7620000" cy="58959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0A4A1B-A2B4-E538-9D3F-D448EB07F36B}"/>
              </a:ext>
            </a:extLst>
          </p:cNvPr>
          <p:cNvSpPr txBox="1"/>
          <p:nvPr/>
        </p:nvSpPr>
        <p:spPr>
          <a:xfrm>
            <a:off x="3288186" y="5915322"/>
            <a:ext cx="3123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vue depuis les jardins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803BD8C-865E-3EB7-1ABC-4ABD016ED4E5}"/>
              </a:ext>
            </a:extLst>
          </p:cNvPr>
          <p:cNvSpPr txBox="1"/>
          <p:nvPr/>
        </p:nvSpPr>
        <p:spPr>
          <a:xfrm>
            <a:off x="8932242" y="1000872"/>
            <a:ext cx="28031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première pierre de l’édifice actuel en 1513 par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Thomas Bohier et son épouse Katherine Briçonnet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maitres d’ouvrage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fin des travaux en 1521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Construit à cheval sur le Cher</a:t>
            </a:r>
          </a:p>
        </p:txBody>
      </p:sp>
    </p:spTree>
    <p:extLst>
      <p:ext uri="{BB962C8B-B14F-4D97-AF65-F5344CB8AC3E}">
        <p14:creationId xmlns:p14="http://schemas.microsoft.com/office/powerpoint/2010/main" val="155121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973762-F168-8CFC-8CB2-BFF89E597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7682" y="772397"/>
            <a:ext cx="7871417" cy="53132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4D71F4-1F3F-979C-2DD1-AF8E7287C1D8}"/>
              </a:ext>
            </a:extLst>
          </p:cNvPr>
          <p:cNvSpPr txBox="1"/>
          <p:nvPr/>
        </p:nvSpPr>
        <p:spPr>
          <a:xfrm>
            <a:off x="365083" y="635996"/>
            <a:ext cx="308469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Ce sont les Femmes qui ont forgé le destin de ce monument chef-d’œuvre de la Renaissance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Catherine de Médicis – Diane de Poitiers – Louise Dupin – Marguerite Wilson-Pelouze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madame </a:t>
            </a:r>
            <a:r>
              <a:rPr lang="fr-FR" sz="2400" b="1" i="1" dirty="0" err="1">
                <a:solidFill>
                  <a:srgbClr val="FFFF00"/>
                </a:solidFill>
              </a:rPr>
              <a:t>Menier</a:t>
            </a:r>
            <a:r>
              <a:rPr lang="fr-FR" sz="2400" b="1" i="1" dirty="0">
                <a:solidFill>
                  <a:srgbClr val="FFFF00"/>
                </a:solidFill>
              </a:rPr>
              <a:t> ont tour à tour amélioré l’architecture de ce Château en Indre et Loire</a:t>
            </a:r>
          </a:p>
        </p:txBody>
      </p:sp>
    </p:spTree>
    <p:extLst>
      <p:ext uri="{BB962C8B-B14F-4D97-AF65-F5344CB8AC3E}">
        <p14:creationId xmlns:p14="http://schemas.microsoft.com/office/powerpoint/2010/main" val="382950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33B38D-A3EF-9D5F-6615-938D00F3C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712" y="442210"/>
            <a:ext cx="4603915" cy="597358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40C5E8-A161-263E-3D63-AC4FE8B596B9}"/>
              </a:ext>
            </a:extLst>
          </p:cNvPr>
          <p:cNvSpPr txBox="1"/>
          <p:nvPr/>
        </p:nvSpPr>
        <p:spPr>
          <a:xfrm>
            <a:off x="2374820" y="4543419"/>
            <a:ext cx="3222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François 1er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4A3FBB4-11D6-2C3C-A408-31CAB5ABCD8A}"/>
              </a:ext>
            </a:extLst>
          </p:cNvPr>
          <p:cNvSpPr txBox="1"/>
          <p:nvPr/>
        </p:nvSpPr>
        <p:spPr>
          <a:xfrm>
            <a:off x="1066121" y="2136697"/>
            <a:ext cx="43435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François 1</a:t>
            </a:r>
            <a:r>
              <a:rPr lang="fr-FR" sz="2400" b="1" i="1" baseline="30000" dirty="0"/>
              <a:t>er</a:t>
            </a:r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 en fera une Résidence Royale</a:t>
            </a:r>
          </a:p>
          <a:p>
            <a:endParaRPr lang="fr-FR" sz="2400" b="1" i="1" dirty="0"/>
          </a:p>
          <a:p>
            <a:r>
              <a:rPr lang="fr-FR" sz="2400" b="1" i="1" dirty="0"/>
              <a:t> son fils Henri II en fait don à sa favorite</a:t>
            </a:r>
          </a:p>
        </p:txBody>
      </p:sp>
    </p:spTree>
    <p:extLst>
      <p:ext uri="{BB962C8B-B14F-4D97-AF65-F5344CB8AC3E}">
        <p14:creationId xmlns:p14="http://schemas.microsoft.com/office/powerpoint/2010/main" val="81750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B66E9D-CA3A-50AF-7F53-46E33BC57E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331" y="582742"/>
            <a:ext cx="4192862" cy="57337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19768DD-335E-C2A4-78F5-BCADB3DC61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7753" y="869428"/>
            <a:ext cx="3915360" cy="51603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FF2A8C9-E4CB-81BE-887E-D654F610DE59}"/>
              </a:ext>
            </a:extLst>
          </p:cNvPr>
          <p:cNvSpPr txBox="1"/>
          <p:nvPr/>
        </p:nvSpPr>
        <p:spPr>
          <a:xfrm>
            <a:off x="5314144" y="1255445"/>
            <a:ext cx="235840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Henri II successeur de François 1</a:t>
            </a:r>
            <a:r>
              <a:rPr lang="fr-FR" sz="2400" b="1" i="1" baseline="30000" dirty="0">
                <a:solidFill>
                  <a:schemeClr val="bg1"/>
                </a:solidFill>
              </a:rPr>
              <a:t>er</a:t>
            </a:r>
            <a:r>
              <a:rPr lang="fr-FR" sz="2400" b="1" i="1" dirty="0">
                <a:solidFill>
                  <a:schemeClr val="bg1"/>
                </a:solidFill>
              </a:rPr>
              <a:t>, fait don du château à sa favorite Diane de Poitiers, qui fait réaliser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des jardins superbes et, initie la construction du pont sur le Cher</a:t>
            </a:r>
          </a:p>
        </p:txBody>
      </p:sp>
    </p:spTree>
    <p:extLst>
      <p:ext uri="{BB962C8B-B14F-4D97-AF65-F5344CB8AC3E}">
        <p14:creationId xmlns:p14="http://schemas.microsoft.com/office/powerpoint/2010/main" val="14990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015B80-BCD7-328A-4E23-ED59C7837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187" y="548656"/>
            <a:ext cx="10367625" cy="58419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18E668-D67A-8AE9-D356-EE3BCABC1BDF}"/>
              </a:ext>
            </a:extLst>
          </p:cNvPr>
          <p:cNvSpPr txBox="1"/>
          <p:nvPr/>
        </p:nvSpPr>
        <p:spPr>
          <a:xfrm>
            <a:off x="4387122" y="6078511"/>
            <a:ext cx="5246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Jardin Diane de Poitiers</a:t>
            </a:r>
          </a:p>
        </p:txBody>
      </p:sp>
    </p:spTree>
    <p:extLst>
      <p:ext uri="{BB962C8B-B14F-4D97-AF65-F5344CB8AC3E}">
        <p14:creationId xmlns:p14="http://schemas.microsoft.com/office/powerpoint/2010/main" val="227004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29EE99-0144-D7C7-C630-D566435B9E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492" y="691493"/>
            <a:ext cx="4105975" cy="32745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4B6777-92E5-7E3E-1184-11613CA0EFB7}"/>
              </a:ext>
            </a:extLst>
          </p:cNvPr>
          <p:cNvSpPr txBox="1"/>
          <p:nvPr/>
        </p:nvSpPr>
        <p:spPr>
          <a:xfrm>
            <a:off x="1739772" y="3504344"/>
            <a:ext cx="3912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Catherine de Médicis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5ABD841-9BDB-EE72-BE1E-4AA1ED3C70A9}"/>
              </a:ext>
            </a:extLst>
          </p:cNvPr>
          <p:cNvSpPr txBox="1"/>
          <p:nvPr/>
        </p:nvSpPr>
        <p:spPr>
          <a:xfrm>
            <a:off x="1422637" y="3974615"/>
            <a:ext cx="48199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Catherine de Médicis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Veuve de Henri II  a fait élever  la Galerie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d’un double étage pour y donner des fêtes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72EEAB0-0A2E-7478-84E5-F6164F1C97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6468" y="2447306"/>
            <a:ext cx="2729385" cy="37324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DA8140-D491-EC6F-DCC5-09BC2AEB3B7C}"/>
              </a:ext>
            </a:extLst>
          </p:cNvPr>
          <p:cNvSpPr txBox="1"/>
          <p:nvPr/>
        </p:nvSpPr>
        <p:spPr>
          <a:xfrm>
            <a:off x="9090201" y="1867086"/>
            <a:ext cx="1410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Henri II</a:t>
            </a:r>
          </a:p>
        </p:txBody>
      </p:sp>
    </p:spTree>
    <p:extLst>
      <p:ext uri="{BB962C8B-B14F-4D97-AF65-F5344CB8AC3E}">
        <p14:creationId xmlns:p14="http://schemas.microsoft.com/office/powerpoint/2010/main" val="93129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A38D9E-1060-A337-1A0F-B4B9969B8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73929"/>
            <a:ext cx="9753600" cy="54768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C1F9C3-8CE5-7CED-A0BA-3BFFD55D4A7C}"/>
              </a:ext>
            </a:extLst>
          </p:cNvPr>
          <p:cNvSpPr txBox="1"/>
          <p:nvPr/>
        </p:nvSpPr>
        <p:spPr>
          <a:xfrm>
            <a:off x="4090516" y="6184916"/>
            <a:ext cx="5760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chambre de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54088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1DE297-6C2A-652D-C8D9-6C2D3F4EB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881" y="403334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FDC308-7F3E-CCE0-1CE9-3C5005B4C65B}"/>
              </a:ext>
            </a:extLst>
          </p:cNvPr>
          <p:cNvSpPr txBox="1"/>
          <p:nvPr/>
        </p:nvSpPr>
        <p:spPr>
          <a:xfrm>
            <a:off x="4362311" y="5871001"/>
            <a:ext cx="2908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Château et, jardin de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117872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5D66D3-1B53-0C36-EB61-E66A4343C0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7586" y="344774"/>
            <a:ext cx="4989648" cy="61684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E5433C-8D53-C1E4-D9B1-FCCDE7F5ABE3}"/>
              </a:ext>
            </a:extLst>
          </p:cNvPr>
          <p:cNvSpPr txBox="1"/>
          <p:nvPr/>
        </p:nvSpPr>
        <p:spPr>
          <a:xfrm>
            <a:off x="8430738" y="3677416"/>
            <a:ext cx="23245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Louis XIII visitera deux fois le Château</a:t>
            </a:r>
          </a:p>
        </p:txBody>
      </p:sp>
    </p:spTree>
    <p:extLst>
      <p:ext uri="{BB962C8B-B14F-4D97-AF65-F5344CB8AC3E}">
        <p14:creationId xmlns:p14="http://schemas.microsoft.com/office/powerpoint/2010/main" val="10213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4458AB-98C2-CA41-84D2-12A68F2210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4665" y="442210"/>
            <a:ext cx="4832016" cy="59735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B1B953-3B20-57D9-53AF-EE62A11AE775}"/>
              </a:ext>
            </a:extLst>
          </p:cNvPr>
          <p:cNvSpPr txBox="1"/>
          <p:nvPr/>
        </p:nvSpPr>
        <p:spPr>
          <a:xfrm>
            <a:off x="7331230" y="5954125"/>
            <a:ext cx="3897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louise DUPIN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92FBEDD-22A8-0DC1-5540-FE5A9F43C78F}"/>
              </a:ext>
            </a:extLst>
          </p:cNvPr>
          <p:cNvSpPr txBox="1"/>
          <p:nvPr/>
        </p:nvSpPr>
        <p:spPr>
          <a:xfrm>
            <a:off x="1476273" y="346511"/>
            <a:ext cx="439211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Château retrouve de sa superbe au 18eme siècle avec Louise DUPIN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épouse du propriétaire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elle y tient salon et reçoit écrivains, poètes et philosophes dont Voltaire – Fontenelle –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Montesquieu – Buffon – Jean-Jacques Rousseau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Les successeurs de la famille Dupin vendent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En 1864 à Marguerite Wilson Paluze</a:t>
            </a:r>
          </a:p>
        </p:txBody>
      </p:sp>
    </p:spTree>
    <p:extLst>
      <p:ext uri="{BB962C8B-B14F-4D97-AF65-F5344CB8AC3E}">
        <p14:creationId xmlns:p14="http://schemas.microsoft.com/office/powerpoint/2010/main" val="248386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5FFB22-482E-81BA-5BDB-F06CBE1283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9173" y="1403932"/>
            <a:ext cx="7733654" cy="43240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A0ED20-62F9-F860-40DF-4FDFF349BB10}"/>
              </a:ext>
            </a:extLst>
          </p:cNvPr>
          <p:cNvSpPr txBox="1"/>
          <p:nvPr/>
        </p:nvSpPr>
        <p:spPr>
          <a:xfrm>
            <a:off x="4980835" y="5497126"/>
            <a:ext cx="6757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madame DUPIN</a:t>
            </a:r>
          </a:p>
        </p:txBody>
      </p:sp>
    </p:spTree>
    <p:extLst>
      <p:ext uri="{BB962C8B-B14F-4D97-AF65-F5344CB8AC3E}">
        <p14:creationId xmlns:p14="http://schemas.microsoft.com/office/powerpoint/2010/main" val="394044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E3C121-8B73-7286-29EA-7E42B989B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3491" y="1995838"/>
            <a:ext cx="3002431" cy="370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CDB109-5068-80A9-0337-DB0D294B9230}"/>
              </a:ext>
            </a:extLst>
          </p:cNvPr>
          <p:cNvSpPr txBox="1"/>
          <p:nvPr/>
        </p:nvSpPr>
        <p:spPr>
          <a:xfrm>
            <a:off x="8351290" y="5703838"/>
            <a:ext cx="3966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Marguerite Wilson Pelouze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5FFA8F6-F157-070D-7EE2-8B2F4783CA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08" y="422939"/>
            <a:ext cx="7930326" cy="44608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8400131-B634-A108-7176-1177E1D67337}"/>
              </a:ext>
            </a:extLst>
          </p:cNvPr>
          <p:cNvSpPr txBox="1"/>
          <p:nvPr/>
        </p:nvSpPr>
        <p:spPr>
          <a:xfrm>
            <a:off x="695576" y="5017367"/>
            <a:ext cx="73301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Protectrice avisée, elle évite les dommages lors de la Révolution</a:t>
            </a:r>
          </a:p>
          <a:p>
            <a:endParaRPr lang="fr-FR" sz="2000" b="1" i="1" dirty="0"/>
          </a:p>
          <a:p>
            <a:r>
              <a:rPr lang="fr-FR" sz="2000" b="1" i="1" dirty="0"/>
              <a:t> au 19eme, elle restaure à grand frais, ensuite le Château fut vendu plusieurs fois. Jusqu’en 1913, repris par la famille </a:t>
            </a:r>
            <a:r>
              <a:rPr lang="fr-FR" sz="2000" b="1" i="1" dirty="0" err="1"/>
              <a:t>Menier</a:t>
            </a:r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94684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9AE02CC-885B-895F-12E6-43FB22D117F3}"/>
              </a:ext>
            </a:extLst>
          </p:cNvPr>
          <p:cNvSpPr txBox="1"/>
          <p:nvPr/>
        </p:nvSpPr>
        <p:spPr>
          <a:xfrm>
            <a:off x="6264165" y="1291496"/>
            <a:ext cx="52315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Georges SAND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son texte après visite du Château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« Chenonceau est une merveille à l’intérieur élégant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arrangé à l’antique avec beaucoup d’art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On y jette son pot de chambre par la fenêtre »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daté de 1845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D8DAE62-1D82-4FB4-D8D9-E7DDB9788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625" y="590646"/>
            <a:ext cx="4398630" cy="587217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183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4F8C58-B1C0-71D4-B22A-C39AEB81C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427973"/>
            <a:ext cx="7620000" cy="51054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75184B-5FC7-EDE3-F67B-4A24769E5432}"/>
              </a:ext>
            </a:extLst>
          </p:cNvPr>
          <p:cNvSpPr txBox="1"/>
          <p:nvPr/>
        </p:nvSpPr>
        <p:spPr>
          <a:xfrm>
            <a:off x="2623623" y="5376300"/>
            <a:ext cx="78098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image d’archives : travaux façade Nord, balcons et balustres de pierres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la chapelle à gauche, les douves creusées et consolidées</a:t>
            </a:r>
          </a:p>
        </p:txBody>
      </p:sp>
    </p:spTree>
    <p:extLst>
      <p:ext uri="{BB962C8B-B14F-4D97-AF65-F5344CB8AC3E}">
        <p14:creationId xmlns:p14="http://schemas.microsoft.com/office/powerpoint/2010/main" val="194324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51E1C4-D98D-E5E5-6459-708CB6296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9036" y="377761"/>
            <a:ext cx="4212236" cy="61024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3396F8-E954-901C-8FED-C2ABA0D0177A}"/>
              </a:ext>
            </a:extLst>
          </p:cNvPr>
          <p:cNvSpPr txBox="1"/>
          <p:nvPr/>
        </p:nvSpPr>
        <p:spPr>
          <a:xfrm>
            <a:off x="5964190" y="4854918"/>
            <a:ext cx="53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la Tour des Marques  1851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B3388A0-EADC-555B-AD01-16CE6705E4B7}"/>
              </a:ext>
            </a:extLst>
          </p:cNvPr>
          <p:cNvSpPr txBox="1"/>
          <p:nvPr/>
        </p:nvSpPr>
        <p:spPr>
          <a:xfrm>
            <a:off x="5782240" y="1667871"/>
            <a:ext cx="53065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Avant la construction du Château se trouvait un petit château et un moulin fortifié édifiés au 13eme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La guerre de Cent Ans détruira en partie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il  ne subsiste que ce donjon</a:t>
            </a:r>
          </a:p>
        </p:txBody>
      </p:sp>
    </p:spTree>
    <p:extLst>
      <p:ext uri="{BB962C8B-B14F-4D97-AF65-F5344CB8AC3E}">
        <p14:creationId xmlns:p14="http://schemas.microsoft.com/office/powerpoint/2010/main" val="9622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65F4AA-A8F5-25BC-9946-9172D9ACA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772" y="1260420"/>
            <a:ext cx="9753600" cy="45053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276188-B940-750C-04A8-7169961851C2}"/>
              </a:ext>
            </a:extLst>
          </p:cNvPr>
          <p:cNvSpPr txBox="1"/>
          <p:nvPr/>
        </p:nvSpPr>
        <p:spPr>
          <a:xfrm>
            <a:off x="3890722" y="5671152"/>
            <a:ext cx="742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Photo de Gustave Legray, en 1851</a:t>
            </a:r>
          </a:p>
        </p:txBody>
      </p:sp>
    </p:spTree>
    <p:extLst>
      <p:ext uri="{BB962C8B-B14F-4D97-AF65-F5344CB8AC3E}">
        <p14:creationId xmlns:p14="http://schemas.microsoft.com/office/powerpoint/2010/main" val="367534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8B5251-8DDC-ECAD-DB61-2FE577AFC4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542" y="1013102"/>
            <a:ext cx="8003369" cy="49317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FBA50A-4658-2625-FCAA-AD278346A1D3}"/>
              </a:ext>
            </a:extLst>
          </p:cNvPr>
          <p:cNvSpPr txBox="1"/>
          <p:nvPr/>
        </p:nvSpPr>
        <p:spPr>
          <a:xfrm>
            <a:off x="9399177" y="2117852"/>
            <a:ext cx="26682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Photo noire et blanc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datée de 1900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Environs du château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564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FB212D-AE4B-1511-3253-8C806373DB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8190" y="180581"/>
            <a:ext cx="4148020" cy="649683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BEEED5-8A4C-C3FC-F224-A0736DFAF540}"/>
              </a:ext>
            </a:extLst>
          </p:cNvPr>
          <p:cNvSpPr txBox="1"/>
          <p:nvPr/>
        </p:nvSpPr>
        <p:spPr>
          <a:xfrm>
            <a:off x="7170749" y="4997455"/>
            <a:ext cx="4302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épouse d’Henri MENIER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95A1B56-F335-8FF3-CD4D-E8E50EE6099B}"/>
              </a:ext>
            </a:extLst>
          </p:cNvPr>
          <p:cNvSpPr txBox="1"/>
          <p:nvPr/>
        </p:nvSpPr>
        <p:spPr>
          <a:xfrm>
            <a:off x="7170749" y="1555541"/>
            <a:ext cx="43021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Château racheté par la famille MENIER en 1913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ses descendants sont toujours propriétaires et, permettant de visiter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Une vingtaine de pièces et les jardins</a:t>
            </a:r>
          </a:p>
        </p:txBody>
      </p:sp>
    </p:spTree>
    <p:extLst>
      <p:ext uri="{BB962C8B-B14F-4D97-AF65-F5344CB8AC3E}">
        <p14:creationId xmlns:p14="http://schemas.microsoft.com/office/powerpoint/2010/main" val="168631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C2B657-DE0A-0C5A-7045-2E2677BE48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59764"/>
            <a:ext cx="4930904" cy="61384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1BE6A9-E6FE-6E75-1945-F87B54142E38}"/>
              </a:ext>
            </a:extLst>
          </p:cNvPr>
          <p:cNvSpPr txBox="1"/>
          <p:nvPr/>
        </p:nvSpPr>
        <p:spPr>
          <a:xfrm>
            <a:off x="1461799" y="5467583"/>
            <a:ext cx="346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Gaston Menier en 1910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7928AC7-C30B-6881-447C-370EB27EB27E}"/>
              </a:ext>
            </a:extLst>
          </p:cNvPr>
          <p:cNvSpPr txBox="1"/>
          <p:nvPr/>
        </p:nvSpPr>
        <p:spPr>
          <a:xfrm>
            <a:off x="1202313" y="1159584"/>
            <a:ext cx="470691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château sera transformé en hôpital militaire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lors de la première Guerre mondiale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les Galeries sont aménagées pour soigner les blessés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Lors de la seconde Guerre Mondiale il sera réquisitionné par l’Infanterie du Ministère de la Guerre et, subira des dégâts</a:t>
            </a:r>
          </a:p>
        </p:txBody>
      </p:sp>
    </p:spTree>
    <p:extLst>
      <p:ext uri="{BB962C8B-B14F-4D97-AF65-F5344CB8AC3E}">
        <p14:creationId xmlns:p14="http://schemas.microsoft.com/office/powerpoint/2010/main" val="298111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6458A4-31A9-A441-F92B-A03BD09A62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974" y="276927"/>
            <a:ext cx="9064052" cy="58863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3C40D4-6EDA-E52B-9542-37FE37796F92}"/>
              </a:ext>
            </a:extLst>
          </p:cNvPr>
          <p:cNvSpPr txBox="1"/>
          <p:nvPr/>
        </p:nvSpPr>
        <p:spPr>
          <a:xfrm>
            <a:off x="2036249" y="5919048"/>
            <a:ext cx="8844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Première Guerre Mondiale 1914-1918  - Madame MENIER en infirmière soigne les blessés</a:t>
            </a:r>
          </a:p>
        </p:txBody>
      </p:sp>
    </p:spTree>
    <p:extLst>
      <p:ext uri="{BB962C8B-B14F-4D97-AF65-F5344CB8AC3E}">
        <p14:creationId xmlns:p14="http://schemas.microsoft.com/office/powerpoint/2010/main" val="330963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9C637B-232E-8135-D28D-7E445E7200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558" y="165719"/>
            <a:ext cx="6685338" cy="652656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CCF37B-C57A-CE37-2BA8-DF4ADC48EA26}"/>
              </a:ext>
            </a:extLst>
          </p:cNvPr>
          <p:cNvSpPr txBox="1"/>
          <p:nvPr/>
        </p:nvSpPr>
        <p:spPr>
          <a:xfrm>
            <a:off x="9048718" y="4997411"/>
            <a:ext cx="2293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mémorial</a:t>
            </a:r>
          </a:p>
        </p:txBody>
      </p:sp>
    </p:spTree>
    <p:extLst>
      <p:ext uri="{BB962C8B-B14F-4D97-AF65-F5344CB8AC3E}">
        <p14:creationId xmlns:p14="http://schemas.microsoft.com/office/powerpoint/2010/main" val="176049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36C6D4-F656-C0DF-FC69-38622B70F1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911" y="610537"/>
            <a:ext cx="7620000" cy="50673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603E5B-F39C-F30A-C702-E1588D43DC16}"/>
              </a:ext>
            </a:extLst>
          </p:cNvPr>
          <p:cNvSpPr txBox="1"/>
          <p:nvPr/>
        </p:nvSpPr>
        <p:spPr>
          <a:xfrm>
            <a:off x="2091558" y="5677837"/>
            <a:ext cx="8685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Galerie devient un accès vers la zone libre et, facilite le passage des personnes voulant fuir l’occupation Allemande</a:t>
            </a:r>
          </a:p>
        </p:txBody>
      </p:sp>
    </p:spTree>
    <p:extLst>
      <p:ext uri="{BB962C8B-B14F-4D97-AF65-F5344CB8AC3E}">
        <p14:creationId xmlns:p14="http://schemas.microsoft.com/office/powerpoint/2010/main" val="363802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0DBA4C-F6A4-72B2-4008-40A83FA460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632" y="544564"/>
            <a:ext cx="8869856" cy="57688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EED4DF-E963-2AB4-D5F1-118016C821B9}"/>
              </a:ext>
            </a:extLst>
          </p:cNvPr>
          <p:cNvSpPr txBox="1"/>
          <p:nvPr/>
        </p:nvSpPr>
        <p:spPr>
          <a:xfrm>
            <a:off x="9677788" y="1316894"/>
            <a:ext cx="23684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pendant la seconde Guerre Mondiale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entrée du château avec guérite soldat allemand, à gauche du portail  (avec zébrures noires et blanches)</a:t>
            </a:r>
          </a:p>
        </p:txBody>
      </p:sp>
    </p:spTree>
    <p:extLst>
      <p:ext uri="{BB962C8B-B14F-4D97-AF65-F5344CB8AC3E}">
        <p14:creationId xmlns:p14="http://schemas.microsoft.com/office/powerpoint/2010/main" val="70136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3707D1-F069-301F-554F-402FA53D3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99825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D50FEE-35F8-30D8-0F21-6B462C4736C0}"/>
              </a:ext>
            </a:extLst>
          </p:cNvPr>
          <p:cNvSpPr txBox="1"/>
          <p:nvPr/>
        </p:nvSpPr>
        <p:spPr>
          <a:xfrm>
            <a:off x="2974858" y="5858175"/>
            <a:ext cx="6815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Gabare touristique sur le Cher, face au Château</a:t>
            </a:r>
          </a:p>
        </p:txBody>
      </p:sp>
    </p:spTree>
    <p:extLst>
      <p:ext uri="{BB962C8B-B14F-4D97-AF65-F5344CB8AC3E}">
        <p14:creationId xmlns:p14="http://schemas.microsoft.com/office/powerpoint/2010/main" val="114385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CFCC33-F937-C1AB-3789-C2459CBD5C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7828" y="776678"/>
            <a:ext cx="7072859" cy="530464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40F8ACD-3525-35F3-ADA7-712F948A48C5}"/>
              </a:ext>
            </a:extLst>
          </p:cNvPr>
          <p:cNvSpPr txBox="1"/>
          <p:nvPr/>
        </p:nvSpPr>
        <p:spPr>
          <a:xfrm>
            <a:off x="743112" y="2146392"/>
            <a:ext cx="33412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à la fin du conflit de la Guerre Mondiale, le Président Américain Henri TRUMAN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visitera le Château en voyage officiel, depuis le site a reçu des têtes couronnées, hommes d’Etat et, personnalités…</a:t>
            </a:r>
          </a:p>
        </p:txBody>
      </p:sp>
    </p:spTree>
    <p:extLst>
      <p:ext uri="{BB962C8B-B14F-4D97-AF65-F5344CB8AC3E}">
        <p14:creationId xmlns:p14="http://schemas.microsoft.com/office/powerpoint/2010/main" val="25831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7172F8-D6AE-44AA-D09A-BCF27B56B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1" y="1042893"/>
            <a:ext cx="7162798" cy="47722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D74308-0116-5C88-386C-8A7C8DF9AAE9}"/>
              </a:ext>
            </a:extLst>
          </p:cNvPr>
          <p:cNvSpPr txBox="1"/>
          <p:nvPr/>
        </p:nvSpPr>
        <p:spPr>
          <a:xfrm>
            <a:off x="1481959" y="5623557"/>
            <a:ext cx="10762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Jardin Russel PAGE, le plus récent  inauguré en 2018 – clos et contemporain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inspiré des dessins d’un paysagiste Britannique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AF6A484-7606-F141-634D-CADD8EB64077}"/>
              </a:ext>
            </a:extLst>
          </p:cNvPr>
          <p:cNvSpPr txBox="1"/>
          <p:nvPr/>
        </p:nvSpPr>
        <p:spPr>
          <a:xfrm>
            <a:off x="3147590" y="357279"/>
            <a:ext cx="7720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JARDINS SUPERBES  DONT 2 à LA FRANCAISE</a:t>
            </a:r>
          </a:p>
        </p:txBody>
      </p:sp>
    </p:spTree>
    <p:extLst>
      <p:ext uri="{BB962C8B-B14F-4D97-AF65-F5344CB8AC3E}">
        <p14:creationId xmlns:p14="http://schemas.microsoft.com/office/powerpoint/2010/main" val="419970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543856-FCB0-8847-D0E7-24966DADA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96954"/>
            <a:ext cx="7620000" cy="54959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287696-01A1-C1BC-DAD4-293A3FB7734F}"/>
              </a:ext>
            </a:extLst>
          </p:cNvPr>
          <p:cNvSpPr txBox="1"/>
          <p:nvPr/>
        </p:nvSpPr>
        <p:spPr>
          <a:xfrm>
            <a:off x="4431401" y="5862046"/>
            <a:ext cx="6257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Jardin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28539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7843BC-A5C7-E958-0D3C-5AEAED512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624" y="947470"/>
            <a:ext cx="8404751" cy="50644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814460-2C3A-8BA3-8D72-09B19A3D75B2}"/>
              </a:ext>
            </a:extLst>
          </p:cNvPr>
          <p:cNvSpPr txBox="1"/>
          <p:nvPr/>
        </p:nvSpPr>
        <p:spPr>
          <a:xfrm>
            <a:off x="4038344" y="5910530"/>
            <a:ext cx="6260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labyrinthe dans le jardin	</a:t>
            </a:r>
          </a:p>
        </p:txBody>
      </p:sp>
    </p:spTree>
    <p:extLst>
      <p:ext uri="{BB962C8B-B14F-4D97-AF65-F5344CB8AC3E}">
        <p14:creationId xmlns:p14="http://schemas.microsoft.com/office/powerpoint/2010/main" val="314899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28B2DF-07D7-6C66-DD9B-CADCA4BF0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677" y="526352"/>
            <a:ext cx="7826645" cy="58699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44E027-5649-C6B7-4763-CB190DEEE330}"/>
              </a:ext>
            </a:extLst>
          </p:cNvPr>
          <p:cNvSpPr txBox="1"/>
          <p:nvPr/>
        </p:nvSpPr>
        <p:spPr>
          <a:xfrm>
            <a:off x="4319752" y="6165502"/>
            <a:ext cx="6653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les jardins de Chenonceau</a:t>
            </a:r>
          </a:p>
        </p:txBody>
      </p:sp>
    </p:spTree>
    <p:extLst>
      <p:ext uri="{BB962C8B-B14F-4D97-AF65-F5344CB8AC3E}">
        <p14:creationId xmlns:p14="http://schemas.microsoft.com/office/powerpoint/2010/main" val="203726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6EFB92-1015-1F8B-4A7C-055B84FB4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440" y="164892"/>
            <a:ext cx="8704288" cy="65282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C56F88-E343-99AE-D9D4-F8A219C2356E}"/>
              </a:ext>
            </a:extLst>
          </p:cNvPr>
          <p:cNvSpPr txBox="1"/>
          <p:nvPr/>
        </p:nvSpPr>
        <p:spPr>
          <a:xfrm>
            <a:off x="9748603" y="5062676"/>
            <a:ext cx="2443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depuis la rive gauche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DE43358-3FD8-D3EE-5638-76B995AF200B}"/>
              </a:ext>
            </a:extLst>
          </p:cNvPr>
          <p:cNvSpPr txBox="1"/>
          <p:nvPr/>
        </p:nvSpPr>
        <p:spPr>
          <a:xfrm>
            <a:off x="9558728" y="1905506"/>
            <a:ext cx="22785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Un million de visiteurs par an, touristes</a:t>
            </a:r>
          </a:p>
          <a:p>
            <a:endParaRPr lang="fr-FR" sz="2400" b="1" i="1" dirty="0"/>
          </a:p>
          <a:p>
            <a:r>
              <a:rPr lang="fr-FR" sz="2400" b="1" i="1" dirty="0"/>
              <a:t>La Galerie mesure 60m sur 6m de large avec 18 fenêtres</a:t>
            </a:r>
          </a:p>
        </p:txBody>
      </p:sp>
    </p:spTree>
    <p:extLst>
      <p:ext uri="{BB962C8B-B14F-4D97-AF65-F5344CB8AC3E}">
        <p14:creationId xmlns:p14="http://schemas.microsoft.com/office/powerpoint/2010/main" val="159913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995062-CC97-25C9-A1D9-349C4A4CD5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367259"/>
            <a:ext cx="4591177" cy="61234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5452DA-6EBF-2BA6-EDF3-E54695205AAD}"/>
              </a:ext>
            </a:extLst>
          </p:cNvPr>
          <p:cNvSpPr txBox="1"/>
          <p:nvPr/>
        </p:nvSpPr>
        <p:spPr>
          <a:xfrm>
            <a:off x="5387871" y="5447901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voutes ogives du vestibule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8953945-00C3-DF4D-1D94-C0A38D6190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604147"/>
            <a:ext cx="5486400" cy="36553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D860E3-AC51-2666-980F-9D16A72B1A31}"/>
              </a:ext>
            </a:extLst>
          </p:cNvPr>
          <p:cNvSpPr txBox="1"/>
          <p:nvPr/>
        </p:nvSpPr>
        <p:spPr>
          <a:xfrm>
            <a:off x="7891228" y="4335081"/>
            <a:ext cx="2983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salle des Gardes</a:t>
            </a:r>
          </a:p>
        </p:txBody>
      </p:sp>
    </p:spTree>
    <p:extLst>
      <p:ext uri="{BB962C8B-B14F-4D97-AF65-F5344CB8AC3E}">
        <p14:creationId xmlns:p14="http://schemas.microsoft.com/office/powerpoint/2010/main" val="190872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17BB514-65FA-47C1-2F0E-0ED3E53E3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157" y="317182"/>
            <a:ext cx="3627620" cy="62236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1059ED6-30C6-D910-B398-6B3BBD0F43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4223" y="1019332"/>
            <a:ext cx="5586333" cy="41897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0100434-E006-56A3-B3D8-94825979507A}"/>
              </a:ext>
            </a:extLst>
          </p:cNvPr>
          <p:cNvSpPr txBox="1"/>
          <p:nvPr/>
        </p:nvSpPr>
        <p:spPr>
          <a:xfrm>
            <a:off x="1054480" y="5377003"/>
            <a:ext cx="6733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Clocher et, vitraux de la Chapelle du Château</a:t>
            </a:r>
          </a:p>
        </p:txBody>
      </p:sp>
    </p:spTree>
    <p:extLst>
      <p:ext uri="{BB962C8B-B14F-4D97-AF65-F5344CB8AC3E}">
        <p14:creationId xmlns:p14="http://schemas.microsoft.com/office/powerpoint/2010/main" val="321489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501383-3B10-A141-77AA-776242D34F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60" y="501027"/>
            <a:ext cx="5247272" cy="3600941"/>
          </a:xfrm>
          <a:prstGeom prst="rect">
            <a:avLst/>
          </a:prstGeom>
          <a:ln w="127000" cap="sq">
            <a:solidFill>
              <a:srgbClr val="92D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9F60B4-618F-DD12-443A-037837598DB2}"/>
              </a:ext>
            </a:extLst>
          </p:cNvPr>
          <p:cNvSpPr txBox="1"/>
          <p:nvPr/>
        </p:nvSpPr>
        <p:spPr>
          <a:xfrm>
            <a:off x="609496" y="4903344"/>
            <a:ext cx="6842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Chambre avec cheminée de François 1er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EDB4E62-BE37-1192-7485-8B31E067D1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950" y="2756502"/>
            <a:ext cx="5403390" cy="3600000"/>
          </a:xfrm>
          <a:prstGeom prst="rect">
            <a:avLst/>
          </a:prstGeom>
          <a:ln w="127000" cap="rnd">
            <a:solidFill>
              <a:srgbClr val="92D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5588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5C729F-8C52-92AD-80FD-7E475167A8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601" y="1182804"/>
            <a:ext cx="6742798" cy="44923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EB1BEA-79C0-AA8D-2E72-130697ED90BF}"/>
              </a:ext>
            </a:extLst>
          </p:cNvPr>
          <p:cNvSpPr txBox="1"/>
          <p:nvPr/>
        </p:nvSpPr>
        <p:spPr>
          <a:xfrm>
            <a:off x="3934019" y="5791948"/>
            <a:ext cx="5827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Chambre de Catherine de Médicis</a:t>
            </a:r>
          </a:p>
        </p:txBody>
      </p:sp>
    </p:spTree>
    <p:extLst>
      <p:ext uri="{BB962C8B-B14F-4D97-AF65-F5344CB8AC3E}">
        <p14:creationId xmlns:p14="http://schemas.microsoft.com/office/powerpoint/2010/main" val="41207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7DB4810-38BE-0648-6530-E500BCEB2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884" y="218913"/>
            <a:ext cx="8560231" cy="64201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00D58E1-7F16-5D6D-90CB-70095FE04A74}"/>
              </a:ext>
            </a:extLst>
          </p:cNvPr>
          <p:cNvSpPr txBox="1"/>
          <p:nvPr/>
        </p:nvSpPr>
        <p:spPr>
          <a:xfrm>
            <a:off x="4382814" y="6177421"/>
            <a:ext cx="9307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Gravure du 19eme</a:t>
            </a:r>
          </a:p>
        </p:txBody>
      </p:sp>
    </p:spTree>
    <p:extLst>
      <p:ext uri="{BB962C8B-B14F-4D97-AF65-F5344CB8AC3E}">
        <p14:creationId xmlns:p14="http://schemas.microsoft.com/office/powerpoint/2010/main" val="280098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777C14-ECFE-780D-B1FE-DC5C9B953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670" y="709612"/>
            <a:ext cx="7620000" cy="54387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511F8D-6EB3-1B89-C4D1-A92376621076}"/>
              </a:ext>
            </a:extLst>
          </p:cNvPr>
          <p:cNvSpPr txBox="1"/>
          <p:nvPr/>
        </p:nvSpPr>
        <p:spPr>
          <a:xfrm>
            <a:off x="223492" y="2845292"/>
            <a:ext cx="297567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/>
          </a:p>
          <a:p>
            <a:r>
              <a:rPr lang="fr-FR" sz="2400" b="1" i="1" dirty="0">
                <a:solidFill>
                  <a:srgbClr val="FFFF00"/>
                </a:solidFill>
              </a:rPr>
              <a:t>Galerie du 1</a:t>
            </a:r>
            <a:r>
              <a:rPr lang="fr-FR" sz="2400" b="1" i="1" baseline="30000" dirty="0">
                <a:solidFill>
                  <a:srgbClr val="FFFF00"/>
                </a:solidFill>
              </a:rPr>
              <a:t>er</a:t>
            </a:r>
            <a:r>
              <a:rPr lang="fr-FR" sz="2400" b="1" i="1" dirty="0">
                <a:solidFill>
                  <a:srgbClr val="FFFF00"/>
                </a:solidFill>
              </a:rPr>
              <a:t> étage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expositions d’art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5286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EC9463-B579-5C90-F331-4D2B0094B4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40" y="265562"/>
            <a:ext cx="9485682" cy="63268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EF9491-E1ED-B293-6AC9-4B8171DD750E}"/>
              </a:ext>
            </a:extLst>
          </p:cNvPr>
          <p:cNvSpPr txBox="1"/>
          <p:nvPr/>
        </p:nvSpPr>
        <p:spPr>
          <a:xfrm>
            <a:off x="4864865" y="6130772"/>
            <a:ext cx="3932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Cuisine du château</a:t>
            </a:r>
          </a:p>
        </p:txBody>
      </p:sp>
    </p:spTree>
    <p:extLst>
      <p:ext uri="{BB962C8B-B14F-4D97-AF65-F5344CB8AC3E}">
        <p14:creationId xmlns:p14="http://schemas.microsoft.com/office/powerpoint/2010/main" val="372198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90B4D8-C571-5529-998E-C53585021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113" y="382249"/>
            <a:ext cx="8124669" cy="60935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0FB16CE-DE7E-8297-A22F-90183DD99580}"/>
              </a:ext>
            </a:extLst>
          </p:cNvPr>
          <p:cNvSpPr txBox="1"/>
          <p:nvPr/>
        </p:nvSpPr>
        <p:spPr>
          <a:xfrm>
            <a:off x="8510016" y="3429000"/>
            <a:ext cx="102440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CHENONCEAU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 Château des Dames</a:t>
            </a:r>
          </a:p>
        </p:txBody>
      </p:sp>
    </p:spTree>
    <p:extLst>
      <p:ext uri="{BB962C8B-B14F-4D97-AF65-F5344CB8AC3E}">
        <p14:creationId xmlns:p14="http://schemas.microsoft.com/office/powerpoint/2010/main" val="110064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0777BF3-1568-314E-E676-3D6205D39460}"/>
              </a:ext>
            </a:extLst>
          </p:cNvPr>
          <p:cNvSpPr txBox="1"/>
          <p:nvPr/>
        </p:nvSpPr>
        <p:spPr>
          <a:xfrm>
            <a:off x="1110036" y="990360"/>
            <a:ext cx="10924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 ,Lorient  Vous Présente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DF78FFB-9AD1-8F46-5D51-BC90B983EF7F}"/>
              </a:ext>
            </a:extLst>
          </p:cNvPr>
          <p:cNvSpPr txBox="1"/>
          <p:nvPr/>
        </p:nvSpPr>
        <p:spPr>
          <a:xfrm>
            <a:off x="3086040" y="2275473"/>
            <a:ext cx="6972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Chenonceau Château Des Dames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DF7F483-2912-3F5E-F00C-25204EDFFF06}"/>
              </a:ext>
            </a:extLst>
          </p:cNvPr>
          <p:cNvSpPr txBox="1"/>
          <p:nvPr/>
        </p:nvSpPr>
        <p:spPr>
          <a:xfrm>
            <a:off x="3611277" y="3560587"/>
            <a:ext cx="11668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73D1BAC-09D1-2D73-D414-9BF75D6D986A}"/>
              </a:ext>
            </a:extLst>
          </p:cNvPr>
          <p:cNvSpPr txBox="1"/>
          <p:nvPr/>
        </p:nvSpPr>
        <p:spPr>
          <a:xfrm>
            <a:off x="5553187" y="5080401"/>
            <a:ext cx="6972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3328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766</Words>
  <Application>Microsoft Office PowerPoint</Application>
  <PresentationFormat>Grand écran</PresentationFormat>
  <Paragraphs>122</Paragraphs>
  <Slides>40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2025-01-14T19:14:35Z</dcterms:created>
  <dcterms:modified xsi:type="dcterms:W3CDTF">2025-01-29T04:51:00Z</dcterms:modified>
</cp:coreProperties>
</file>