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4" r:id="rId3"/>
    <p:sldId id="272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6" r:id="rId23"/>
    <p:sldId id="277" r:id="rId24"/>
    <p:sldId id="279" r:id="rId25"/>
    <p:sldId id="278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42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653465-4947-445D-9E07-DFB69024826E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175F45-C385-4497-B648-7B3334288A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2565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175F45-C385-4497-B648-7B3334288A7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25760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175F45-C385-4497-B648-7B3334288A7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397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94236-B381-B17E-795F-F6542D7A56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9BBD192-B0EF-2B4E-F8EE-D9F9F6008D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BD1D6E-10C5-1FE4-B8E5-1D864B7C7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0F2588-C0CB-C9CA-5EE5-DE252E00B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E70D15-70DF-10B5-45C5-F174BADD8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275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E185D6-E896-DA3B-2D5D-BE2977D21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7F5D9D0-AF2D-EFE0-83F3-2B20CEBE19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6D0859-41BE-E64C-D66F-34E4EA6D9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8286B9-E812-D454-1C1F-23E56D3BC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A2629E-B04A-FB76-1B43-9766D0FC4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3327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FFD7B1-D908-40CA-D4BE-4B78B1C19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2FA739B-9CC2-ADE7-3C4E-8AB6A87AB5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C784CB-EFF8-DEC8-3FCD-D5FBC02F5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531BDC-8DC6-DC89-CDD5-81F4FCFFD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5111F9-21E3-2EE3-AD23-F866637DD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549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8FCC6E-D979-8390-C439-F7F631CDB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837B30-DCBA-D109-FC9D-688FF53128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A98762D-4035-9864-0C4D-FD877CDC73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629A1A-A81E-B44A-99B8-9502A2E09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D20D295-6ABF-1A71-EA76-5276C3B2F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632AC4-BDBC-F1D2-12BA-B63272C73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991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1DDFC2-7EC8-2DF0-E249-1D3D2C64A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7165587-69E4-9841-C7DC-F8CE9D43E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E4A61FF-DE52-036B-65D0-375B6FBEAF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FE0A909-0E50-8B3D-6560-0A0CF6CEB7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A044862-F3FF-3FE2-9C14-08154B7423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AE792A4-9B18-7BAC-D5A8-F01C50B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F62259E-B195-6494-A9C2-F98FABE9B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9D39FBB-3BD1-2785-6B5F-C57E33289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746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022EC1-59ED-7DB2-D3DE-7F5C2443C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E2E76B-88EB-3BDC-B5E0-388892C63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3AEE401-208C-6716-C8E3-B9B6732CA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5C66412-50CE-0D6F-561B-8832A5ACC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876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A8F0FF7-E21F-2729-3647-3A23A418E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74668-FFCB-5646-699F-DD0026B3E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B675886-F4A0-48B6-7053-7D029A44B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526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C8BE58-3CDB-55BC-5B25-1F1A4AD8F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377FF5-CA69-48F9-D828-D93F39120E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ABE34B-9933-3345-25B7-8BB6BBB620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C06551-2A65-07A4-26E1-FECE51D98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B58B561-2189-786D-2ECB-47991FC2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D4AB75-40FE-E297-4A4B-A693FEC14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4032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4CD5B6-6784-554F-1E5E-8D2D898DA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5B266D-BB14-BCAF-9A36-0355678952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448AE2-5DD8-52BE-E614-9C7F536C8B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09711D8-04A2-AF4A-498C-1E0DB7B6C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3D42C9B-1196-87D9-8D55-19D7FAD97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007EE4-8DA7-9E1E-581A-2EC895F1F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235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D774A-2D2F-E6DC-0804-45C21D027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C8FA326-936D-626C-F5B7-FA03673AA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CA6A11-44F6-0DDF-E899-6D73CC7BF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48F2E1-395E-7839-99FA-52FADCBF3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F42A4B-3BCF-D6CB-1FB0-AEC6FDCA8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888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07687A1-4A53-7FA9-5481-61F473E423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001F5D-63F5-73B0-038B-4890E40810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AA90DC-DE40-8A85-3D9D-615E11B6B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9AE0B3-5E21-62F2-B11A-BDDE85147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959D58-CCCB-885D-0C92-B8D457022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919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E3E06F5-C830-1A7C-D02E-E92945621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029CE58-E1B9-471E-5D54-8F2C37C23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1DB9D0-53BE-DBFA-291A-0FD0BA951B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3C60CB-A73D-41C5-99B1-D02098712794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FD87D4-D85E-F045-3C4B-5142593B40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BF0379-AA95-7D6D-BE5A-41C58A45B2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240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immeuble gouvernemental&#10;&#10;Description générée automatiquement">
            <a:extLst>
              <a:ext uri="{FF2B5EF4-FFF2-40B4-BE49-F238E27FC236}">
                <a16:creationId xmlns:a16="http://schemas.microsoft.com/office/drawing/2014/main" id="{55AE16E5-4391-0953-69A6-076E49C41AF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9525" y="279000"/>
            <a:ext cx="8432949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D2886D8-5038-75B3-FCDE-17DAC6365D1A}"/>
              </a:ext>
            </a:extLst>
          </p:cNvPr>
          <p:cNvSpPr txBox="1"/>
          <p:nvPr/>
        </p:nvSpPr>
        <p:spPr>
          <a:xfrm>
            <a:off x="2551829" y="363083"/>
            <a:ext cx="7408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 Musée du Prado Da Madrid N°2 Suite Et Fin</a:t>
            </a:r>
          </a:p>
        </p:txBody>
      </p:sp>
    </p:spTree>
    <p:extLst>
      <p:ext uri="{BB962C8B-B14F-4D97-AF65-F5344CB8AC3E}">
        <p14:creationId xmlns:p14="http://schemas.microsoft.com/office/powerpoint/2010/main" val="4197834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  <p:sndAc>
          <p:stSnd loop="1">
            <p:snd r:embed="rId2" name="Relaxing Piano Music - A Calm Music for Those Who Cant Sleep 🎵 (Slowly Healing).wav"/>
          </p:stSnd>
        </p:sndAc>
      </p:transition>
    </mc:Choice>
    <mc:Fallback>
      <p:transition spd="slow" advClick="0" advTm="8000">
        <p:fade/>
        <p:sndAc>
          <p:stSnd loop="1">
            <p:snd r:embed="rId2" name="Relaxing Piano Music - A Calm Music for Those Who Cant Sleep 🎵 (Slowly Healing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697B7B-50EE-7798-EFC6-7971769D22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203D2B5-F8AF-4746-F0DC-60E3AE6768A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7" name="Image 6" descr="Une image contenant scène, intérieur, galerie, peinture&#10;&#10;Description générée automatiquement">
            <a:extLst>
              <a:ext uri="{FF2B5EF4-FFF2-40B4-BE49-F238E27FC236}">
                <a16:creationId xmlns:a16="http://schemas.microsoft.com/office/drawing/2014/main" id="{4C347EA8-CA47-44BE-53C1-10C62F43F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8875" y="1433512"/>
            <a:ext cx="6286500" cy="399097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F68FE960-3194-6DE2-880C-AC7BCB68FE98}"/>
              </a:ext>
            </a:extLst>
          </p:cNvPr>
          <p:cNvSpPr txBox="1"/>
          <p:nvPr/>
        </p:nvSpPr>
        <p:spPr>
          <a:xfrm>
            <a:off x="2952750" y="5618130"/>
            <a:ext cx="73690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musée du Prado à Madrid est l'une des plus grandes et des plus importantes</a:t>
            </a:r>
          </a:p>
        </p:txBody>
      </p:sp>
    </p:spTree>
    <p:extLst>
      <p:ext uri="{BB962C8B-B14F-4D97-AF65-F5344CB8AC3E}">
        <p14:creationId xmlns:p14="http://schemas.microsoft.com/office/powerpoint/2010/main" val="106618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52E43F-9CA1-04D9-D382-A4DD097D2F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s visuels, art, mythologie&#10;&#10;Description générée automatiquement">
            <a:extLst>
              <a:ext uri="{FF2B5EF4-FFF2-40B4-BE49-F238E27FC236}">
                <a16:creationId xmlns:a16="http://schemas.microsoft.com/office/drawing/2014/main" id="{1527C169-B2AD-D08B-B859-C442F9B32F6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358" y="280181"/>
            <a:ext cx="10987283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C2FA96-03AC-B7A3-E740-625422CBE685}"/>
              </a:ext>
            </a:extLst>
          </p:cNvPr>
          <p:cNvSpPr txBox="1"/>
          <p:nvPr/>
        </p:nvSpPr>
        <p:spPr>
          <a:xfrm>
            <a:off x="1963046" y="6116154"/>
            <a:ext cx="10155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Vin de la Saint-Martin (Pieter Brueghel l'Ancien).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592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937959-CC20-7229-3C01-03A61B3766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femme, homme&#10;&#10;Description générée automatiquement">
            <a:extLst>
              <a:ext uri="{FF2B5EF4-FFF2-40B4-BE49-F238E27FC236}">
                <a16:creationId xmlns:a16="http://schemas.microsoft.com/office/drawing/2014/main" id="{FC435C2F-C0A7-6C6E-E52C-77D6A7DBA7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8758" y="189000"/>
            <a:ext cx="4674483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66DF7E-B319-7E98-6C82-9FC48D825A02}"/>
              </a:ext>
            </a:extLst>
          </p:cNvPr>
          <p:cNvSpPr txBox="1"/>
          <p:nvPr/>
        </p:nvSpPr>
        <p:spPr>
          <a:xfrm>
            <a:off x="8849711" y="3429000"/>
            <a:ext cx="24726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Portement de Croix (Raphaël) (Raphaël).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802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D4C7E5-064A-E7CC-06A2-C116651554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Visage humain, mythologie&#10;&#10;Description générée automatiquement">
            <a:extLst>
              <a:ext uri="{FF2B5EF4-FFF2-40B4-BE49-F238E27FC236}">
                <a16:creationId xmlns:a16="http://schemas.microsoft.com/office/drawing/2014/main" id="{7DACD7FB-4809-F123-539E-8DC20E2076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147" y="279000"/>
            <a:ext cx="476370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876082-FE7C-2F4E-DEBC-038C3849E449}"/>
              </a:ext>
            </a:extLst>
          </p:cNvPr>
          <p:cNvSpPr txBox="1"/>
          <p:nvPr/>
        </p:nvSpPr>
        <p:spPr>
          <a:xfrm>
            <a:off x="516646" y="3343007"/>
            <a:ext cx="311727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Sainte Famille à l'agneau (Raphaël).</a:t>
            </a:r>
          </a:p>
        </p:txBody>
      </p:sp>
    </p:spTree>
    <p:extLst>
      <p:ext uri="{BB962C8B-B14F-4D97-AF65-F5344CB8AC3E}">
        <p14:creationId xmlns:p14="http://schemas.microsoft.com/office/powerpoint/2010/main" val="942697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081162-7C8A-408B-7B7D-BBD0C42FC9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personne&#10;&#10;Description générée automatiquement">
            <a:extLst>
              <a:ext uri="{FF2B5EF4-FFF2-40B4-BE49-F238E27FC236}">
                <a16:creationId xmlns:a16="http://schemas.microsoft.com/office/drawing/2014/main" id="{42B488B3-E6F5-C8FB-6D10-6D4E225E9F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491" y="189000"/>
            <a:ext cx="4831314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FE9452-A9D6-F8EC-FCAA-354227B9E29E}"/>
              </a:ext>
            </a:extLst>
          </p:cNvPr>
          <p:cNvSpPr txBox="1"/>
          <p:nvPr/>
        </p:nvSpPr>
        <p:spPr>
          <a:xfrm>
            <a:off x="8589509" y="3346010"/>
            <a:ext cx="31868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Vierge au poisson (Raphaël).</a:t>
            </a:r>
          </a:p>
        </p:txBody>
      </p:sp>
    </p:spTree>
    <p:extLst>
      <p:ext uri="{BB962C8B-B14F-4D97-AF65-F5344CB8AC3E}">
        <p14:creationId xmlns:p14="http://schemas.microsoft.com/office/powerpoint/2010/main" val="120959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A0AE6D-40F2-414A-7251-7161318A2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art&#10;&#10;Description générée automatiquement">
            <a:extLst>
              <a:ext uri="{FF2B5EF4-FFF2-40B4-BE49-F238E27FC236}">
                <a16:creationId xmlns:a16="http://schemas.microsoft.com/office/drawing/2014/main" id="{1B9B0FD2-A899-5A3E-9A75-1800CFDF8F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2329" y="189000"/>
            <a:ext cx="5087341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F7F2E8-1B86-7743-234B-573B06676AE9}"/>
              </a:ext>
            </a:extLst>
          </p:cNvPr>
          <p:cNvSpPr txBox="1"/>
          <p:nvPr/>
        </p:nvSpPr>
        <p:spPr>
          <a:xfrm>
            <a:off x="457200" y="3273136"/>
            <a:ext cx="2971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Sainte Famille (La Perla) (Raphaël).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370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0D0B2B-0A9E-C679-0E01-B3D223037F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ersonne, portrait&#10;&#10;Description générée automatiquement">
            <a:extLst>
              <a:ext uri="{FF2B5EF4-FFF2-40B4-BE49-F238E27FC236}">
                <a16:creationId xmlns:a16="http://schemas.microsoft.com/office/drawing/2014/main" id="{27A94651-89AB-80F2-E904-16D2DFDC48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1541" y="498375"/>
            <a:ext cx="4500000" cy="586124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D11247-5E1F-D436-69F6-63743C731FA0}"/>
              </a:ext>
            </a:extLst>
          </p:cNvPr>
          <p:cNvSpPr txBox="1"/>
          <p:nvPr/>
        </p:nvSpPr>
        <p:spPr>
          <a:xfrm>
            <a:off x="8406245" y="3429000"/>
            <a:ext cx="33770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d'un cardinal (Raphaël).</a:t>
            </a:r>
          </a:p>
        </p:txBody>
      </p:sp>
    </p:spTree>
    <p:extLst>
      <p:ext uri="{BB962C8B-B14F-4D97-AF65-F5344CB8AC3E}">
        <p14:creationId xmlns:p14="http://schemas.microsoft.com/office/powerpoint/2010/main" val="3940009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6FCDD2-88A8-9E95-D4D1-639D58EF32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personne&#10;&#10;Description générée automatiquement">
            <a:extLst>
              <a:ext uri="{FF2B5EF4-FFF2-40B4-BE49-F238E27FC236}">
                <a16:creationId xmlns:a16="http://schemas.microsoft.com/office/drawing/2014/main" id="{BF773535-228E-CD5C-38E1-4CCD07C537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6095" y="189000"/>
            <a:ext cx="4899810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09A0DF-88DC-D042-1994-B124D38C1917}"/>
              </a:ext>
            </a:extLst>
          </p:cNvPr>
          <p:cNvSpPr txBox="1"/>
          <p:nvPr/>
        </p:nvSpPr>
        <p:spPr>
          <a:xfrm>
            <a:off x="196871" y="3880109"/>
            <a:ext cx="34082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Sainte Famille sous un chêne (Raphaël).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771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C10C56-13C8-15C1-45A5-BD5DB8BC88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herbe, mythologie&#10;&#10;Description générée automatiquement">
            <a:extLst>
              <a:ext uri="{FF2B5EF4-FFF2-40B4-BE49-F238E27FC236}">
                <a16:creationId xmlns:a16="http://schemas.microsoft.com/office/drawing/2014/main" id="{CEC7E2C4-6BC9-DE1A-61AE-BDC6A0A1D0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2649" y="279000"/>
            <a:ext cx="696670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01B70A-EF36-FA40-92DE-9E4E668B83A8}"/>
              </a:ext>
            </a:extLst>
          </p:cNvPr>
          <p:cNvSpPr txBox="1"/>
          <p:nvPr/>
        </p:nvSpPr>
        <p:spPr>
          <a:xfrm>
            <a:off x="3655689" y="6170745"/>
            <a:ext cx="63696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Bacchanale des </a:t>
            </a:r>
            <a:r>
              <a:rPr lang="fr-FR" sz="2400" b="1" dirty="0" err="1">
                <a:solidFill>
                  <a:srgbClr val="FFFF00"/>
                </a:solidFill>
              </a:rPr>
              <a:t>Andriens</a:t>
            </a:r>
            <a:r>
              <a:rPr lang="fr-FR" sz="2400" b="1" dirty="0">
                <a:solidFill>
                  <a:srgbClr val="FFFF00"/>
                </a:solidFill>
              </a:rPr>
              <a:t> (Titien).</a:t>
            </a:r>
          </a:p>
        </p:txBody>
      </p:sp>
    </p:spTree>
    <p:extLst>
      <p:ext uri="{BB962C8B-B14F-4D97-AF65-F5344CB8AC3E}">
        <p14:creationId xmlns:p14="http://schemas.microsoft.com/office/powerpoint/2010/main" val="2873413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BB6016-0794-D1B7-F5FE-7548984877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mythologie, art, arbre&#10;&#10;Description générée automatiquement">
            <a:extLst>
              <a:ext uri="{FF2B5EF4-FFF2-40B4-BE49-F238E27FC236}">
                <a16:creationId xmlns:a16="http://schemas.microsoft.com/office/drawing/2014/main" id="{C67B229C-7320-0C30-961B-DD4463C43E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6000" y="279000"/>
            <a:ext cx="63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D3F458-96D9-DCEC-45AE-7B905657A902}"/>
              </a:ext>
            </a:extLst>
          </p:cNvPr>
          <p:cNvSpPr txBox="1"/>
          <p:nvPr/>
        </p:nvSpPr>
        <p:spPr>
          <a:xfrm>
            <a:off x="9172186" y="3264657"/>
            <a:ext cx="25769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L'Offrande à Vénus (Titien).</a:t>
            </a:r>
          </a:p>
        </p:txBody>
      </p:sp>
    </p:spTree>
    <p:extLst>
      <p:ext uri="{BB962C8B-B14F-4D97-AF65-F5344CB8AC3E}">
        <p14:creationId xmlns:p14="http://schemas.microsoft.com/office/powerpoint/2010/main" val="183326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A30AAE-A84D-D726-749B-3014183F4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heval, dessin, art&#10;&#10;Description générée automatiquement">
            <a:extLst>
              <a:ext uri="{FF2B5EF4-FFF2-40B4-BE49-F238E27FC236}">
                <a16:creationId xmlns:a16="http://schemas.microsoft.com/office/drawing/2014/main" id="{2622CA5A-A1BB-4AFA-3A4D-D3A8D96A13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4704" y="189000"/>
            <a:ext cx="546259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2B62AD-B204-EC68-555B-B7BEEC4B5EDE}"/>
              </a:ext>
            </a:extLst>
          </p:cNvPr>
          <p:cNvSpPr txBox="1"/>
          <p:nvPr/>
        </p:nvSpPr>
        <p:spPr>
          <a:xfrm>
            <a:off x="612089" y="3379553"/>
            <a:ext cx="2628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Charles Quint à cheval à Mühlberg (Titien).</a:t>
            </a:r>
          </a:p>
        </p:txBody>
      </p:sp>
    </p:spTree>
    <p:extLst>
      <p:ext uri="{BB962C8B-B14F-4D97-AF65-F5344CB8AC3E}">
        <p14:creationId xmlns:p14="http://schemas.microsoft.com/office/powerpoint/2010/main" val="801250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F860D6-81A5-C95F-5712-818EAD11A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Arts visuels&#10;&#10;Description générée automatiquement">
            <a:extLst>
              <a:ext uri="{FF2B5EF4-FFF2-40B4-BE49-F238E27FC236}">
                <a16:creationId xmlns:a16="http://schemas.microsoft.com/office/drawing/2014/main" id="{D159634B-3F89-3D3F-D939-A6083FE252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402" y="279000"/>
            <a:ext cx="1045919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4E7F8A6-2BB5-A178-6CFF-0DE366331CB6}"/>
              </a:ext>
            </a:extLst>
          </p:cNvPr>
          <p:cNvSpPr txBox="1"/>
          <p:nvPr/>
        </p:nvSpPr>
        <p:spPr>
          <a:xfrm>
            <a:off x="3746221" y="6192982"/>
            <a:ext cx="7969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Vénus se recrée en musique (Titien).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88416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C36DBD-3FDA-73E0-7CF2-B08066719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mythologie, art, Arts visuels&#10;&#10;Description générée automatiquement">
            <a:extLst>
              <a:ext uri="{FF2B5EF4-FFF2-40B4-BE49-F238E27FC236}">
                <a16:creationId xmlns:a16="http://schemas.microsoft.com/office/drawing/2014/main" id="{93D27CE9-DCAB-383B-8A7E-F3C9ACDBF5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1051" y="199696"/>
            <a:ext cx="885181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D11984-2058-661D-3575-87A812ADA17B}"/>
              </a:ext>
            </a:extLst>
          </p:cNvPr>
          <p:cNvSpPr txBox="1"/>
          <p:nvPr/>
        </p:nvSpPr>
        <p:spPr>
          <a:xfrm>
            <a:off x="5559734" y="6268863"/>
            <a:ext cx="6806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Danaé (Titien).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542393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17B663-A316-653D-AB5B-39429D97C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Arts visuels&#10;&#10;Description générée automatiquement">
            <a:extLst>
              <a:ext uri="{FF2B5EF4-FFF2-40B4-BE49-F238E27FC236}">
                <a16:creationId xmlns:a16="http://schemas.microsoft.com/office/drawing/2014/main" id="{DD03A58A-33B1-A8F0-DA86-8331EE8BD1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861" y="279000"/>
            <a:ext cx="6974277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0F562F-9DED-FB08-C66C-67AFB991A35A}"/>
              </a:ext>
            </a:extLst>
          </p:cNvPr>
          <p:cNvSpPr txBox="1"/>
          <p:nvPr/>
        </p:nvSpPr>
        <p:spPr>
          <a:xfrm>
            <a:off x="9705109" y="3556080"/>
            <a:ext cx="23379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Vénus et Adonis (Titien).</a:t>
            </a:r>
          </a:p>
        </p:txBody>
      </p:sp>
    </p:spTree>
    <p:extLst>
      <p:ext uri="{BB962C8B-B14F-4D97-AF65-F5344CB8AC3E}">
        <p14:creationId xmlns:p14="http://schemas.microsoft.com/office/powerpoint/2010/main" val="3868874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3A44BC-1158-F732-AE88-2D3E80F861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Arts visuels&#10;&#10;Description générée automatiquement">
            <a:extLst>
              <a:ext uri="{FF2B5EF4-FFF2-40B4-BE49-F238E27FC236}">
                <a16:creationId xmlns:a16="http://schemas.microsoft.com/office/drawing/2014/main" id="{BDA79F82-72AE-B32C-F4FE-A370F8565F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8000" y="450583"/>
            <a:ext cx="4356000" cy="595683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E86867-AD74-B9C3-E1C3-EB7F37C651FF}"/>
              </a:ext>
            </a:extLst>
          </p:cNvPr>
          <p:cNvSpPr txBox="1"/>
          <p:nvPr/>
        </p:nvSpPr>
        <p:spPr>
          <a:xfrm>
            <a:off x="207818" y="3429000"/>
            <a:ext cx="33043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Allocution d'Alphonse d'Avalos (Titien).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918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13F041-956E-3CAD-D811-9C644EFB6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Arts visuels&#10;&#10;Description générée automatiquement">
            <a:extLst>
              <a:ext uri="{FF2B5EF4-FFF2-40B4-BE49-F238E27FC236}">
                <a16:creationId xmlns:a16="http://schemas.microsoft.com/office/drawing/2014/main" id="{0ADA6A32-FEC3-8746-7548-959118F43C0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1144539"/>
            <a:ext cx="11340000" cy="440606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9A232A3-CB1A-B95C-551D-B20DF28C5DEC}"/>
              </a:ext>
            </a:extLst>
          </p:cNvPr>
          <p:cNvSpPr txBox="1"/>
          <p:nvPr/>
        </p:nvSpPr>
        <p:spPr>
          <a:xfrm>
            <a:off x="3405352" y="5344129"/>
            <a:ext cx="6096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sz="2400" b="1" dirty="0"/>
              <a:t>Le Lavement des pieds (</a:t>
            </a:r>
            <a:r>
              <a:rPr lang="fr-FR" sz="2400" b="1" dirty="0" err="1"/>
              <a:t>Tintoretto</a:t>
            </a:r>
            <a:r>
              <a:rPr lang="fr-FR" sz="2400" b="1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39021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946CD6-4C21-4A0A-156B-F694F87A2E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mythologie&#10;&#10;Description générée automatiquement">
            <a:extLst>
              <a:ext uri="{FF2B5EF4-FFF2-40B4-BE49-F238E27FC236}">
                <a16:creationId xmlns:a16="http://schemas.microsoft.com/office/drawing/2014/main" id="{E973AFA5-0B55-5A8B-3B95-2B954D37EC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3202" y="352571"/>
            <a:ext cx="9685596" cy="594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9A810C-E3E2-F64C-31F4-1C3BF972D3D6}"/>
              </a:ext>
            </a:extLst>
          </p:cNvPr>
          <p:cNvSpPr txBox="1"/>
          <p:nvPr/>
        </p:nvSpPr>
        <p:spPr>
          <a:xfrm>
            <a:off x="3779425" y="5923239"/>
            <a:ext cx="8001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L'enlèvement d'Helena (</a:t>
            </a:r>
            <a:r>
              <a:rPr lang="fr-FR" sz="2400" b="1" dirty="0" err="1">
                <a:solidFill>
                  <a:schemeClr val="bg1"/>
                </a:solidFill>
              </a:rPr>
              <a:t>Tintoretto</a:t>
            </a:r>
            <a:r>
              <a:rPr lang="fr-FR" sz="2400" b="1" dirty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702377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21790F-6C05-5A67-1302-DC51B8BD3F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mythologie&#10;&#10;Description générée automatiquement">
            <a:extLst>
              <a:ext uri="{FF2B5EF4-FFF2-40B4-BE49-F238E27FC236}">
                <a16:creationId xmlns:a16="http://schemas.microsoft.com/office/drawing/2014/main" id="{F57E58AA-E08E-A2B2-CD50-0BF5EA5C8B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393" y="309793"/>
            <a:ext cx="11009213" cy="6012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C1E0F7-49D9-1F88-B1C1-8BC832C7E785}"/>
              </a:ext>
            </a:extLst>
          </p:cNvPr>
          <p:cNvSpPr txBox="1"/>
          <p:nvPr/>
        </p:nvSpPr>
        <p:spPr>
          <a:xfrm>
            <a:off x="3458620" y="5809543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Jésus parmi les docteurs (Véronèse).</a:t>
            </a:r>
          </a:p>
        </p:txBody>
      </p:sp>
    </p:spTree>
    <p:extLst>
      <p:ext uri="{BB962C8B-B14F-4D97-AF65-F5344CB8AC3E}">
        <p14:creationId xmlns:p14="http://schemas.microsoft.com/office/powerpoint/2010/main" val="1982696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0D0B30-D19B-E662-90F5-50E9D60EAC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mythologie, femme&#10;&#10;Description générée automatiquement">
            <a:extLst>
              <a:ext uri="{FF2B5EF4-FFF2-40B4-BE49-F238E27FC236}">
                <a16:creationId xmlns:a16="http://schemas.microsoft.com/office/drawing/2014/main" id="{575C5A75-DD0D-969D-D36C-D1DD664A50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50" y="279000"/>
            <a:ext cx="9826476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C92244-4F69-0883-9AAD-914003A09869}"/>
              </a:ext>
            </a:extLst>
          </p:cNvPr>
          <p:cNvSpPr txBox="1"/>
          <p:nvPr/>
        </p:nvSpPr>
        <p:spPr>
          <a:xfrm>
            <a:off x="10216055" y="3146057"/>
            <a:ext cx="16955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Jésus et le centurion (Véronèse).</a:t>
            </a:r>
          </a:p>
        </p:txBody>
      </p:sp>
    </p:spTree>
    <p:extLst>
      <p:ext uri="{BB962C8B-B14F-4D97-AF65-F5344CB8AC3E}">
        <p14:creationId xmlns:p14="http://schemas.microsoft.com/office/powerpoint/2010/main" val="2860587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74759C-25AE-FCB3-0BD7-F4175B6D3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mythologie, dessin, art&#10;&#10;Description générée automatiquement">
            <a:extLst>
              <a:ext uri="{FF2B5EF4-FFF2-40B4-BE49-F238E27FC236}">
                <a16:creationId xmlns:a16="http://schemas.microsoft.com/office/drawing/2014/main" id="{FA97CF70-C1D5-0B36-C48A-3E70BA44AD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279112"/>
            <a:ext cx="4860000" cy="62997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49C783-C482-AA56-97DE-F2E2846A8DA7}"/>
              </a:ext>
            </a:extLst>
          </p:cNvPr>
          <p:cNvSpPr txBox="1"/>
          <p:nvPr/>
        </p:nvSpPr>
        <p:spPr>
          <a:xfrm>
            <a:off x="8749145" y="3428999"/>
            <a:ext cx="30237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Moïse sauvé des eaux du Nil (Véronèse).</a:t>
            </a:r>
          </a:p>
        </p:txBody>
      </p:sp>
    </p:spTree>
    <p:extLst>
      <p:ext uri="{BB962C8B-B14F-4D97-AF65-F5344CB8AC3E}">
        <p14:creationId xmlns:p14="http://schemas.microsoft.com/office/powerpoint/2010/main" val="561015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482676-551A-F033-AFA1-A36BD5959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dessin&#10;&#10;Description générée automatiquement">
            <a:extLst>
              <a:ext uri="{FF2B5EF4-FFF2-40B4-BE49-F238E27FC236}">
                <a16:creationId xmlns:a16="http://schemas.microsoft.com/office/drawing/2014/main" id="{40C53B66-1114-AD31-09C6-1C01422F92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9248" y="279000"/>
            <a:ext cx="4573503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3AFFBD-36FD-3994-C7E4-0C42A158B024}"/>
              </a:ext>
            </a:extLst>
          </p:cNvPr>
          <p:cNvSpPr txBox="1"/>
          <p:nvPr/>
        </p:nvSpPr>
        <p:spPr>
          <a:xfrm>
            <a:off x="1004215" y="3281855"/>
            <a:ext cx="3190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Martyre de Saint Mena (Véronèse).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890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629D40-D676-DE2D-11F9-E0375C9E3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mythologie, dessin, chien&#10;&#10;Description générée automatiquement">
            <a:extLst>
              <a:ext uri="{FF2B5EF4-FFF2-40B4-BE49-F238E27FC236}">
                <a16:creationId xmlns:a16="http://schemas.microsoft.com/office/drawing/2014/main" id="{762E27CC-3B4B-A54A-748C-E92D86B04B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6840" y="279000"/>
            <a:ext cx="769832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2A1EE9-96F7-27CD-2F9E-96941FD1365C}"/>
              </a:ext>
            </a:extLst>
          </p:cNvPr>
          <p:cNvSpPr txBox="1"/>
          <p:nvPr/>
        </p:nvSpPr>
        <p:spPr>
          <a:xfrm>
            <a:off x="9848193" y="3543300"/>
            <a:ext cx="22364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Vénus et Adonis (Véronèse).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1796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BB029-2B88-E85F-8FB6-7F1F6CD4C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portrait, homme&#10;&#10;Description générée automatiquement">
            <a:extLst>
              <a:ext uri="{FF2B5EF4-FFF2-40B4-BE49-F238E27FC236}">
                <a16:creationId xmlns:a16="http://schemas.microsoft.com/office/drawing/2014/main" id="{AA2ED260-F15D-A1E8-DB37-98BAC39956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7872" y="476998"/>
            <a:ext cx="4608000" cy="59040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9DF969-4E60-BABA-6346-8BF60CEB4863}"/>
              </a:ext>
            </a:extLst>
          </p:cNvPr>
          <p:cNvSpPr txBox="1"/>
          <p:nvPr/>
        </p:nvSpPr>
        <p:spPr>
          <a:xfrm>
            <a:off x="308035" y="3745385"/>
            <a:ext cx="31588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Gentilhomme à la main sur la poitrine (Le Greco).</a:t>
            </a:r>
          </a:p>
        </p:txBody>
      </p:sp>
    </p:spTree>
    <p:extLst>
      <p:ext uri="{BB962C8B-B14F-4D97-AF65-F5344CB8AC3E}">
        <p14:creationId xmlns:p14="http://schemas.microsoft.com/office/powerpoint/2010/main" val="2448681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DE3B18-1770-B79B-33F4-1BB11D00A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Visage humain, art&#10;&#10;Description générée automatiquement">
            <a:extLst>
              <a:ext uri="{FF2B5EF4-FFF2-40B4-BE49-F238E27FC236}">
                <a16:creationId xmlns:a16="http://schemas.microsoft.com/office/drawing/2014/main" id="{A4DEEAA5-4215-600B-8200-BDC4A45B65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9907" y="279000"/>
            <a:ext cx="4172185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52E6FA-A902-DD6A-389A-E3CD033C73EE}"/>
              </a:ext>
            </a:extLst>
          </p:cNvPr>
          <p:cNvSpPr txBox="1"/>
          <p:nvPr/>
        </p:nvSpPr>
        <p:spPr>
          <a:xfrm>
            <a:off x="8290449" y="3049791"/>
            <a:ext cx="32835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Saint André et Saint François (Le Greco).</a:t>
            </a:r>
          </a:p>
        </p:txBody>
      </p:sp>
    </p:spTree>
    <p:extLst>
      <p:ext uri="{BB962C8B-B14F-4D97-AF65-F5344CB8AC3E}">
        <p14:creationId xmlns:p14="http://schemas.microsoft.com/office/powerpoint/2010/main" val="1246497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53129C-72FC-D6DC-CB58-CAEC7D39E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omme, Visage humain, portrait&#10;&#10;Description générée automatiquement">
            <a:extLst>
              <a:ext uri="{FF2B5EF4-FFF2-40B4-BE49-F238E27FC236}">
                <a16:creationId xmlns:a16="http://schemas.microsoft.com/office/drawing/2014/main" id="{981659B2-BB47-B095-3C3A-468F3CA9C9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6000" y="279788"/>
            <a:ext cx="5580000" cy="62984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5BA5E0-3A26-44FC-7B45-50C1250CE0E5}"/>
              </a:ext>
            </a:extLst>
          </p:cNvPr>
          <p:cNvSpPr txBox="1"/>
          <p:nvPr/>
        </p:nvSpPr>
        <p:spPr>
          <a:xfrm>
            <a:off x="241739" y="3606123"/>
            <a:ext cx="33633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de </a:t>
            </a:r>
            <a:r>
              <a:rPr lang="fr-FR" sz="2400" b="1" dirty="0" err="1">
                <a:solidFill>
                  <a:srgbClr val="FFFF00"/>
                </a:solidFill>
              </a:rPr>
              <a:t>Jerónimo</a:t>
            </a:r>
            <a:r>
              <a:rPr lang="fr-FR" sz="2400" b="1" dirty="0">
                <a:solidFill>
                  <a:srgbClr val="FFFF00"/>
                </a:solidFill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</a:rPr>
              <a:t>Cevallos</a:t>
            </a:r>
            <a:r>
              <a:rPr lang="fr-FR" sz="2400" b="1" dirty="0">
                <a:solidFill>
                  <a:srgbClr val="FFFF00"/>
                </a:solidFill>
              </a:rPr>
              <a:t> (Le Greco).</a:t>
            </a:r>
          </a:p>
        </p:txBody>
      </p:sp>
    </p:spTree>
    <p:extLst>
      <p:ext uri="{BB962C8B-B14F-4D97-AF65-F5344CB8AC3E}">
        <p14:creationId xmlns:p14="http://schemas.microsoft.com/office/powerpoint/2010/main" val="2030642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B937E6-1700-5995-E49F-4448B4F0AF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Rêne, bride, mammifère&#10;&#10;Description générée automatiquement">
            <a:extLst>
              <a:ext uri="{FF2B5EF4-FFF2-40B4-BE49-F238E27FC236}">
                <a16:creationId xmlns:a16="http://schemas.microsoft.com/office/drawing/2014/main" id="{30943615-2754-B1BC-0CAE-FA6AC569BD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8000" y="377077"/>
            <a:ext cx="4356000" cy="610384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D24644-5D24-68CB-C1E3-9C87E1BF84C0}"/>
              </a:ext>
            </a:extLst>
          </p:cNvPr>
          <p:cNvSpPr txBox="1"/>
          <p:nvPr/>
        </p:nvSpPr>
        <p:spPr>
          <a:xfrm>
            <a:off x="8593282" y="3221182"/>
            <a:ext cx="34082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équestre du Duc de Lerme (Pierre Paul Rubens).</a:t>
            </a:r>
          </a:p>
        </p:txBody>
      </p:sp>
    </p:spTree>
    <p:extLst>
      <p:ext uri="{BB962C8B-B14F-4D97-AF65-F5344CB8AC3E}">
        <p14:creationId xmlns:p14="http://schemas.microsoft.com/office/powerpoint/2010/main" val="360162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F43F09-A485-C8A8-C0CF-9702BD258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Œuvre d’art, mythologie&#10;&#10;Description générée automatiquement">
            <a:extLst>
              <a:ext uri="{FF2B5EF4-FFF2-40B4-BE49-F238E27FC236}">
                <a16:creationId xmlns:a16="http://schemas.microsoft.com/office/drawing/2014/main" id="{D68AB6F9-E983-0A57-3795-B2F73110AD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5373" y="279000"/>
            <a:ext cx="5228213" cy="6300000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CAF324-FE52-19F6-3944-DC34E97D8D72}"/>
              </a:ext>
            </a:extLst>
          </p:cNvPr>
          <p:cNvSpPr txBox="1"/>
          <p:nvPr/>
        </p:nvSpPr>
        <p:spPr>
          <a:xfrm>
            <a:off x="155864" y="3429000"/>
            <a:ext cx="32211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Georges et le Dragon (Rubens) (Pierre Paul Rubens).</a:t>
            </a:r>
          </a:p>
        </p:txBody>
      </p:sp>
    </p:spTree>
    <p:extLst>
      <p:ext uri="{BB962C8B-B14F-4D97-AF65-F5344CB8AC3E}">
        <p14:creationId xmlns:p14="http://schemas.microsoft.com/office/powerpoint/2010/main" val="717033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09079B-2EF5-782A-E415-D7543BFF8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mythologie, art, Visage humain&#10;&#10;Description générée automatiquement">
            <a:extLst>
              <a:ext uri="{FF2B5EF4-FFF2-40B4-BE49-F238E27FC236}">
                <a16:creationId xmlns:a16="http://schemas.microsoft.com/office/drawing/2014/main" id="{BD6C41C6-9648-DCD8-CF32-2264CEF75D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6503" y="279000"/>
            <a:ext cx="4878993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4D1A1EA-FEC1-8237-9B53-FA6A7C0F5099}"/>
              </a:ext>
            </a:extLst>
          </p:cNvPr>
          <p:cNvSpPr txBox="1"/>
          <p:nvPr/>
        </p:nvSpPr>
        <p:spPr>
          <a:xfrm>
            <a:off x="8654075" y="4052693"/>
            <a:ext cx="34012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Adam et Ève (Tizian) (Titien).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922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77A1435-B38E-78AB-680B-CF265A787B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9FB9BC8F-1159-A593-53E3-691D99AC2B0D}"/>
              </a:ext>
            </a:extLst>
          </p:cNvPr>
          <p:cNvSpPr txBox="1"/>
          <p:nvPr/>
        </p:nvSpPr>
        <p:spPr>
          <a:xfrm>
            <a:off x="1411253" y="639088"/>
            <a:ext cx="106195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 Musée Prado De Madrid 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                                               -N°2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0F17037-4C1A-061D-2CF7-8710E12209A5}"/>
              </a:ext>
            </a:extLst>
          </p:cNvPr>
          <p:cNvSpPr txBox="1"/>
          <p:nvPr/>
        </p:nvSpPr>
        <p:spPr>
          <a:xfrm>
            <a:off x="5258006" y="1836615"/>
            <a:ext cx="79906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Espagne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FBF0BD0-962A-2B72-1679-1776A93CDA4F}"/>
              </a:ext>
            </a:extLst>
          </p:cNvPr>
          <p:cNvSpPr txBox="1"/>
          <p:nvPr/>
        </p:nvSpPr>
        <p:spPr>
          <a:xfrm>
            <a:off x="2809499" y="5998685"/>
            <a:ext cx="91855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 - Daniel</a:t>
            </a:r>
          </a:p>
        </p:txBody>
      </p:sp>
      <p:pic>
        <p:nvPicPr>
          <p:cNvPr id="12" name="Image 11" descr="Une image contenant peinture, habits, dessin, art&#10;&#10;Description générée automatiquement">
            <a:extLst>
              <a:ext uri="{FF2B5EF4-FFF2-40B4-BE49-F238E27FC236}">
                <a16:creationId xmlns:a16="http://schemas.microsoft.com/office/drawing/2014/main" id="{44EC8E06-2FD0-9B9C-E4D1-5885752058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9506" y="1282685"/>
            <a:ext cx="2720114" cy="4716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CDF5D9CA-1F9A-FD9E-7818-D06C8667271E}"/>
              </a:ext>
            </a:extLst>
          </p:cNvPr>
          <p:cNvSpPr txBox="1"/>
          <p:nvPr/>
        </p:nvSpPr>
        <p:spPr>
          <a:xfrm>
            <a:off x="364818" y="3095416"/>
            <a:ext cx="21864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Bouffon don Juan d'Autriche (Diego Vélasquez).</a:t>
            </a:r>
          </a:p>
        </p:txBody>
      </p:sp>
      <p:pic>
        <p:nvPicPr>
          <p:cNvPr id="15" name="Image 14" descr="Une image contenant peinture, personne, Visage humain, habits&#10;&#10;Description générée automatiquement">
            <a:extLst>
              <a:ext uri="{FF2B5EF4-FFF2-40B4-BE49-F238E27FC236}">
                <a16:creationId xmlns:a16="http://schemas.microsoft.com/office/drawing/2014/main" id="{ADCE03E0-612D-7A61-387D-7CA1953A162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2074" y="1576421"/>
            <a:ext cx="2124000" cy="412852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94D63129-7A93-217F-437D-E5802F776787}"/>
              </a:ext>
            </a:extLst>
          </p:cNvPr>
          <p:cNvSpPr txBox="1"/>
          <p:nvPr/>
        </p:nvSpPr>
        <p:spPr>
          <a:xfrm>
            <a:off x="10089096" y="3270441"/>
            <a:ext cx="19942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Repos de Mars (Diego Vélasquez).</a:t>
            </a:r>
          </a:p>
        </p:txBody>
      </p:sp>
    </p:spTree>
    <p:extLst>
      <p:ext uri="{BB962C8B-B14F-4D97-AF65-F5344CB8AC3E}">
        <p14:creationId xmlns:p14="http://schemas.microsoft.com/office/powerpoint/2010/main" val="1224017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286</Words>
  <Application>Microsoft Office PowerPoint</Application>
  <PresentationFormat>Grand écran</PresentationFormat>
  <Paragraphs>42</Paragraphs>
  <Slides>30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2024-12-11T14:21:12Z</dcterms:created>
  <dcterms:modified xsi:type="dcterms:W3CDTF">2025-01-15T08:14:18Z</dcterms:modified>
</cp:coreProperties>
</file>