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1" r:id="rId2"/>
    <p:sldId id="284" r:id="rId3"/>
    <p:sldId id="256" r:id="rId4"/>
    <p:sldId id="272" r:id="rId5"/>
    <p:sldId id="270" r:id="rId6"/>
    <p:sldId id="269" r:id="rId7"/>
    <p:sldId id="268" r:id="rId8"/>
    <p:sldId id="267" r:id="rId9"/>
    <p:sldId id="266" r:id="rId10"/>
    <p:sldId id="265" r:id="rId11"/>
    <p:sldId id="264" r:id="rId12"/>
    <p:sldId id="263" r:id="rId13"/>
    <p:sldId id="262" r:id="rId14"/>
    <p:sldId id="261" r:id="rId15"/>
    <p:sldId id="260" r:id="rId16"/>
    <p:sldId id="259" r:id="rId17"/>
    <p:sldId id="258" r:id="rId18"/>
    <p:sldId id="257" r:id="rId19"/>
    <p:sldId id="273" r:id="rId20"/>
    <p:sldId id="274" r:id="rId21"/>
    <p:sldId id="275" r:id="rId22"/>
    <p:sldId id="276" r:id="rId23"/>
    <p:sldId id="277" r:id="rId24"/>
    <p:sldId id="279" r:id="rId25"/>
    <p:sldId id="278" r:id="rId26"/>
    <p:sldId id="280" r:id="rId27"/>
    <p:sldId id="281" r:id="rId28"/>
    <p:sldId id="282" r:id="rId29"/>
    <p:sldId id="283" r:id="rId30"/>
    <p:sldId id="285"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542" autoAdjust="0"/>
    <p:restoredTop sz="94660"/>
  </p:normalViewPr>
  <p:slideViewPr>
    <p:cSldViewPr snapToGrid="0">
      <p:cViewPr varScale="1">
        <p:scale>
          <a:sx n="74" d="100"/>
          <a:sy n="74" d="100"/>
        </p:scale>
        <p:origin x="1061" y="28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EA94236-B381-B17E-795F-F6542D7A56DE}"/>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29BBD192-B0EF-2B4E-F8EE-D9F9F6008D0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9DBD1D6E-10C5-1FE4-B8E5-1D864B7C7E65}"/>
              </a:ext>
            </a:extLst>
          </p:cNvPr>
          <p:cNvSpPr>
            <a:spLocks noGrp="1"/>
          </p:cNvSpPr>
          <p:nvPr>
            <p:ph type="dt" sz="half" idx="10"/>
          </p:nvPr>
        </p:nvSpPr>
        <p:spPr/>
        <p:txBody>
          <a:bodyPr/>
          <a:lstStyle/>
          <a:p>
            <a:fld id="{333C60CB-A73D-41C5-99B1-D02098712794}" type="datetimeFigureOut">
              <a:rPr lang="fr-FR" smtClean="0"/>
              <a:t>24/01/2025</a:t>
            </a:fld>
            <a:endParaRPr lang="fr-FR"/>
          </a:p>
        </p:txBody>
      </p:sp>
      <p:sp>
        <p:nvSpPr>
          <p:cNvPr id="5" name="Espace réservé du pied de page 4">
            <a:extLst>
              <a:ext uri="{FF2B5EF4-FFF2-40B4-BE49-F238E27FC236}">
                <a16:creationId xmlns:a16="http://schemas.microsoft.com/office/drawing/2014/main" id="{860F2588-C0CB-C9CA-5EE5-DE252E00B34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9E70D15-70DF-10B5-45C5-F174BADD8AB3}"/>
              </a:ext>
            </a:extLst>
          </p:cNvPr>
          <p:cNvSpPr>
            <a:spLocks noGrp="1"/>
          </p:cNvSpPr>
          <p:nvPr>
            <p:ph type="sldNum" sz="quarter" idx="12"/>
          </p:nvPr>
        </p:nvSpPr>
        <p:spPr/>
        <p:txBody>
          <a:bodyPr/>
          <a:lstStyle/>
          <a:p>
            <a:fld id="{24412EDA-2C7B-4D3C-B069-6DE8CAF6D5AE}" type="slidenum">
              <a:rPr lang="fr-FR" smtClean="0"/>
              <a:t>‹N°›</a:t>
            </a:fld>
            <a:endParaRPr lang="fr-FR"/>
          </a:p>
        </p:txBody>
      </p:sp>
    </p:spTree>
    <p:extLst>
      <p:ext uri="{BB962C8B-B14F-4D97-AF65-F5344CB8AC3E}">
        <p14:creationId xmlns:p14="http://schemas.microsoft.com/office/powerpoint/2010/main" val="141827593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fallOver"/>
      </p:transition>
    </mc:Choice>
    <mc:Fallback>
      <p:transition spd="slow" advClick="0" advTm="9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9E185D6-E896-DA3B-2D5D-BE2977D21F44}"/>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17F5D9D0-AF2D-EFE0-83F3-2B20CEBE1976}"/>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D6D0859-41BE-E64C-D66F-34E4EA6D9933}"/>
              </a:ext>
            </a:extLst>
          </p:cNvPr>
          <p:cNvSpPr>
            <a:spLocks noGrp="1"/>
          </p:cNvSpPr>
          <p:nvPr>
            <p:ph type="dt" sz="half" idx="10"/>
          </p:nvPr>
        </p:nvSpPr>
        <p:spPr/>
        <p:txBody>
          <a:bodyPr/>
          <a:lstStyle/>
          <a:p>
            <a:fld id="{333C60CB-A73D-41C5-99B1-D02098712794}" type="datetimeFigureOut">
              <a:rPr lang="fr-FR" smtClean="0"/>
              <a:t>24/01/2025</a:t>
            </a:fld>
            <a:endParaRPr lang="fr-FR"/>
          </a:p>
        </p:txBody>
      </p:sp>
      <p:sp>
        <p:nvSpPr>
          <p:cNvPr id="5" name="Espace réservé du pied de page 4">
            <a:extLst>
              <a:ext uri="{FF2B5EF4-FFF2-40B4-BE49-F238E27FC236}">
                <a16:creationId xmlns:a16="http://schemas.microsoft.com/office/drawing/2014/main" id="{8D8286B9-E812-D454-1C1F-23E56D3BCDF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0A2629E-B04A-FB76-1B43-9766D0FC43A8}"/>
              </a:ext>
            </a:extLst>
          </p:cNvPr>
          <p:cNvSpPr>
            <a:spLocks noGrp="1"/>
          </p:cNvSpPr>
          <p:nvPr>
            <p:ph type="sldNum" sz="quarter" idx="12"/>
          </p:nvPr>
        </p:nvSpPr>
        <p:spPr/>
        <p:txBody>
          <a:bodyPr/>
          <a:lstStyle/>
          <a:p>
            <a:fld id="{24412EDA-2C7B-4D3C-B069-6DE8CAF6D5AE}" type="slidenum">
              <a:rPr lang="fr-FR" smtClean="0"/>
              <a:t>‹N°›</a:t>
            </a:fld>
            <a:endParaRPr lang="fr-FR"/>
          </a:p>
        </p:txBody>
      </p:sp>
    </p:spTree>
    <p:extLst>
      <p:ext uri="{BB962C8B-B14F-4D97-AF65-F5344CB8AC3E}">
        <p14:creationId xmlns:p14="http://schemas.microsoft.com/office/powerpoint/2010/main" val="418332792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fallOver"/>
      </p:transition>
    </mc:Choice>
    <mc:Fallback>
      <p:transition spd="slow" advClick="0" advTm="9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AFFD7B1-D908-40CA-D4BE-4B78B1C19CF8}"/>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72FA739B-9CC2-ADE7-3C4E-8AB6A87AB573}"/>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D5C784CB-EFF8-DEC8-3FCD-D5FBC02F5203}"/>
              </a:ext>
            </a:extLst>
          </p:cNvPr>
          <p:cNvSpPr>
            <a:spLocks noGrp="1"/>
          </p:cNvSpPr>
          <p:nvPr>
            <p:ph type="dt" sz="half" idx="10"/>
          </p:nvPr>
        </p:nvSpPr>
        <p:spPr/>
        <p:txBody>
          <a:bodyPr/>
          <a:lstStyle/>
          <a:p>
            <a:fld id="{333C60CB-A73D-41C5-99B1-D02098712794}" type="datetimeFigureOut">
              <a:rPr lang="fr-FR" smtClean="0"/>
              <a:t>24/01/2025</a:t>
            </a:fld>
            <a:endParaRPr lang="fr-FR"/>
          </a:p>
        </p:txBody>
      </p:sp>
      <p:sp>
        <p:nvSpPr>
          <p:cNvPr id="5" name="Espace réservé du pied de page 4">
            <a:extLst>
              <a:ext uri="{FF2B5EF4-FFF2-40B4-BE49-F238E27FC236}">
                <a16:creationId xmlns:a16="http://schemas.microsoft.com/office/drawing/2014/main" id="{0D531BDC-8DC6-DC89-CDD5-81F4FCFFD39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F5111F9-21E3-2EE3-AD23-F866637DD6F9}"/>
              </a:ext>
            </a:extLst>
          </p:cNvPr>
          <p:cNvSpPr>
            <a:spLocks noGrp="1"/>
          </p:cNvSpPr>
          <p:nvPr>
            <p:ph type="sldNum" sz="quarter" idx="12"/>
          </p:nvPr>
        </p:nvSpPr>
        <p:spPr/>
        <p:txBody>
          <a:bodyPr/>
          <a:lstStyle/>
          <a:p>
            <a:fld id="{24412EDA-2C7B-4D3C-B069-6DE8CAF6D5AE}" type="slidenum">
              <a:rPr lang="fr-FR" smtClean="0"/>
              <a:t>‹N°›</a:t>
            </a:fld>
            <a:endParaRPr lang="fr-FR"/>
          </a:p>
        </p:txBody>
      </p:sp>
    </p:spTree>
    <p:extLst>
      <p:ext uri="{BB962C8B-B14F-4D97-AF65-F5344CB8AC3E}">
        <p14:creationId xmlns:p14="http://schemas.microsoft.com/office/powerpoint/2010/main" val="144954974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fallOver"/>
      </p:transition>
    </mc:Choice>
    <mc:Fallback>
      <p:transition spd="slow" advClick="0" advTm="9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18FCC6E-D979-8390-C439-F7F631CDB92E}"/>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A5837B30-DCBA-D109-FC9D-688FF531282B}"/>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1A98762D-4035-9864-0C4D-FD877CDC7360}"/>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EA629A1A-A81E-B44A-99B8-9502A2E09964}"/>
              </a:ext>
            </a:extLst>
          </p:cNvPr>
          <p:cNvSpPr>
            <a:spLocks noGrp="1"/>
          </p:cNvSpPr>
          <p:nvPr>
            <p:ph type="dt" sz="half" idx="10"/>
          </p:nvPr>
        </p:nvSpPr>
        <p:spPr/>
        <p:txBody>
          <a:bodyPr/>
          <a:lstStyle/>
          <a:p>
            <a:fld id="{333C60CB-A73D-41C5-99B1-D02098712794}" type="datetimeFigureOut">
              <a:rPr lang="fr-FR" smtClean="0"/>
              <a:t>24/01/2025</a:t>
            </a:fld>
            <a:endParaRPr lang="fr-FR"/>
          </a:p>
        </p:txBody>
      </p:sp>
      <p:sp>
        <p:nvSpPr>
          <p:cNvPr id="6" name="Espace réservé du pied de page 5">
            <a:extLst>
              <a:ext uri="{FF2B5EF4-FFF2-40B4-BE49-F238E27FC236}">
                <a16:creationId xmlns:a16="http://schemas.microsoft.com/office/drawing/2014/main" id="{FD20D295-6ABF-1A71-EA76-5276C3B2F8A8}"/>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40632AC4-BDBC-F1D2-12BA-B63272C735D2}"/>
              </a:ext>
            </a:extLst>
          </p:cNvPr>
          <p:cNvSpPr>
            <a:spLocks noGrp="1"/>
          </p:cNvSpPr>
          <p:nvPr>
            <p:ph type="sldNum" sz="quarter" idx="12"/>
          </p:nvPr>
        </p:nvSpPr>
        <p:spPr/>
        <p:txBody>
          <a:bodyPr/>
          <a:lstStyle/>
          <a:p>
            <a:fld id="{24412EDA-2C7B-4D3C-B069-6DE8CAF6D5AE}" type="slidenum">
              <a:rPr lang="fr-FR" smtClean="0"/>
              <a:t>‹N°›</a:t>
            </a:fld>
            <a:endParaRPr lang="fr-FR"/>
          </a:p>
        </p:txBody>
      </p:sp>
    </p:spTree>
    <p:extLst>
      <p:ext uri="{BB962C8B-B14F-4D97-AF65-F5344CB8AC3E}">
        <p14:creationId xmlns:p14="http://schemas.microsoft.com/office/powerpoint/2010/main" val="52799105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fallOver"/>
      </p:transition>
    </mc:Choice>
    <mc:Fallback>
      <p:transition spd="slow" advClick="0" advTm="9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41DDFC2-7EC8-2DF0-E249-1D3D2C64A911}"/>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47165587-69E4-9841-C7DC-F8CE9D43E5A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1E4A61FF-DE52-036B-65D0-375B6FBEAF33}"/>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4FE0A909-0E50-8B3D-6560-0A0CF6CEB77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A044862-F3FF-3FE2-9C14-08154B742360}"/>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4AE792A4-9B18-7BAC-D5A8-F01C50B89EA1}"/>
              </a:ext>
            </a:extLst>
          </p:cNvPr>
          <p:cNvSpPr>
            <a:spLocks noGrp="1"/>
          </p:cNvSpPr>
          <p:nvPr>
            <p:ph type="dt" sz="half" idx="10"/>
          </p:nvPr>
        </p:nvSpPr>
        <p:spPr/>
        <p:txBody>
          <a:bodyPr/>
          <a:lstStyle/>
          <a:p>
            <a:fld id="{333C60CB-A73D-41C5-99B1-D02098712794}" type="datetimeFigureOut">
              <a:rPr lang="fr-FR" smtClean="0"/>
              <a:t>24/01/2025</a:t>
            </a:fld>
            <a:endParaRPr lang="fr-FR"/>
          </a:p>
        </p:txBody>
      </p:sp>
      <p:sp>
        <p:nvSpPr>
          <p:cNvPr id="8" name="Espace réservé du pied de page 7">
            <a:extLst>
              <a:ext uri="{FF2B5EF4-FFF2-40B4-BE49-F238E27FC236}">
                <a16:creationId xmlns:a16="http://schemas.microsoft.com/office/drawing/2014/main" id="{DF62259E-B195-6494-A9C2-F98FABE9B0DF}"/>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59D39FBB-3BD1-2785-6B5F-C57E332890F3}"/>
              </a:ext>
            </a:extLst>
          </p:cNvPr>
          <p:cNvSpPr>
            <a:spLocks noGrp="1"/>
          </p:cNvSpPr>
          <p:nvPr>
            <p:ph type="sldNum" sz="quarter" idx="12"/>
          </p:nvPr>
        </p:nvSpPr>
        <p:spPr/>
        <p:txBody>
          <a:bodyPr/>
          <a:lstStyle/>
          <a:p>
            <a:fld id="{24412EDA-2C7B-4D3C-B069-6DE8CAF6D5AE}" type="slidenum">
              <a:rPr lang="fr-FR" smtClean="0"/>
              <a:t>‹N°›</a:t>
            </a:fld>
            <a:endParaRPr lang="fr-FR"/>
          </a:p>
        </p:txBody>
      </p:sp>
    </p:spTree>
    <p:extLst>
      <p:ext uri="{BB962C8B-B14F-4D97-AF65-F5344CB8AC3E}">
        <p14:creationId xmlns:p14="http://schemas.microsoft.com/office/powerpoint/2010/main" val="314874627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fallOver"/>
      </p:transition>
    </mc:Choice>
    <mc:Fallback>
      <p:transition spd="slow" advClick="0" advTm="9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8022EC1-59ED-7DB2-D3DE-7F5C2443CDEB}"/>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28E2E76B-88EB-3BDC-B5E0-388892C6364D}"/>
              </a:ext>
            </a:extLst>
          </p:cNvPr>
          <p:cNvSpPr>
            <a:spLocks noGrp="1"/>
          </p:cNvSpPr>
          <p:nvPr>
            <p:ph type="dt" sz="half" idx="10"/>
          </p:nvPr>
        </p:nvSpPr>
        <p:spPr/>
        <p:txBody>
          <a:bodyPr/>
          <a:lstStyle/>
          <a:p>
            <a:fld id="{333C60CB-A73D-41C5-99B1-D02098712794}" type="datetimeFigureOut">
              <a:rPr lang="fr-FR" smtClean="0"/>
              <a:t>24/01/2025</a:t>
            </a:fld>
            <a:endParaRPr lang="fr-FR"/>
          </a:p>
        </p:txBody>
      </p:sp>
      <p:sp>
        <p:nvSpPr>
          <p:cNvPr id="4" name="Espace réservé du pied de page 3">
            <a:extLst>
              <a:ext uri="{FF2B5EF4-FFF2-40B4-BE49-F238E27FC236}">
                <a16:creationId xmlns:a16="http://schemas.microsoft.com/office/drawing/2014/main" id="{93AEE401-208C-6716-C8E3-B9B6732CAB2E}"/>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05C66412-50CE-0D6F-561B-8832A5ACCAAB}"/>
              </a:ext>
            </a:extLst>
          </p:cNvPr>
          <p:cNvSpPr>
            <a:spLocks noGrp="1"/>
          </p:cNvSpPr>
          <p:nvPr>
            <p:ph type="sldNum" sz="quarter" idx="12"/>
          </p:nvPr>
        </p:nvSpPr>
        <p:spPr/>
        <p:txBody>
          <a:bodyPr/>
          <a:lstStyle/>
          <a:p>
            <a:fld id="{24412EDA-2C7B-4D3C-B069-6DE8CAF6D5AE}" type="slidenum">
              <a:rPr lang="fr-FR" smtClean="0"/>
              <a:t>‹N°›</a:t>
            </a:fld>
            <a:endParaRPr lang="fr-FR"/>
          </a:p>
        </p:txBody>
      </p:sp>
    </p:spTree>
    <p:extLst>
      <p:ext uri="{BB962C8B-B14F-4D97-AF65-F5344CB8AC3E}">
        <p14:creationId xmlns:p14="http://schemas.microsoft.com/office/powerpoint/2010/main" val="66487601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fallOver"/>
      </p:transition>
    </mc:Choice>
    <mc:Fallback>
      <p:transition spd="slow" advClick="0" advTm="9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DA8F0FF7-E21F-2729-3647-3A23A418EA71}"/>
              </a:ext>
            </a:extLst>
          </p:cNvPr>
          <p:cNvSpPr>
            <a:spLocks noGrp="1"/>
          </p:cNvSpPr>
          <p:nvPr>
            <p:ph type="dt" sz="half" idx="10"/>
          </p:nvPr>
        </p:nvSpPr>
        <p:spPr/>
        <p:txBody>
          <a:bodyPr/>
          <a:lstStyle/>
          <a:p>
            <a:fld id="{333C60CB-A73D-41C5-99B1-D02098712794}" type="datetimeFigureOut">
              <a:rPr lang="fr-FR" smtClean="0"/>
              <a:t>24/01/2025</a:t>
            </a:fld>
            <a:endParaRPr lang="fr-FR"/>
          </a:p>
        </p:txBody>
      </p:sp>
      <p:sp>
        <p:nvSpPr>
          <p:cNvPr id="3" name="Espace réservé du pied de page 2">
            <a:extLst>
              <a:ext uri="{FF2B5EF4-FFF2-40B4-BE49-F238E27FC236}">
                <a16:creationId xmlns:a16="http://schemas.microsoft.com/office/drawing/2014/main" id="{8AA74668-FFCB-5646-699F-DD0026B3E68E}"/>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2B675886-F4A0-48B6-7053-7D029A44BE09}"/>
              </a:ext>
            </a:extLst>
          </p:cNvPr>
          <p:cNvSpPr>
            <a:spLocks noGrp="1"/>
          </p:cNvSpPr>
          <p:nvPr>
            <p:ph type="sldNum" sz="quarter" idx="12"/>
          </p:nvPr>
        </p:nvSpPr>
        <p:spPr/>
        <p:txBody>
          <a:bodyPr/>
          <a:lstStyle/>
          <a:p>
            <a:fld id="{24412EDA-2C7B-4D3C-B069-6DE8CAF6D5AE}" type="slidenum">
              <a:rPr lang="fr-FR" smtClean="0"/>
              <a:t>‹N°›</a:t>
            </a:fld>
            <a:endParaRPr lang="fr-FR"/>
          </a:p>
        </p:txBody>
      </p:sp>
    </p:spTree>
    <p:extLst>
      <p:ext uri="{BB962C8B-B14F-4D97-AF65-F5344CB8AC3E}">
        <p14:creationId xmlns:p14="http://schemas.microsoft.com/office/powerpoint/2010/main" val="372752677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fallOver"/>
      </p:transition>
    </mc:Choice>
    <mc:Fallback>
      <p:transition spd="slow" advClick="0" advTm="9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8C8BE58-3CDB-55BC-5B25-1F1A4AD8FEDF}"/>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0F377FF5-CA69-48F9-D828-D93F39120EA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53ABE34B-9933-3345-25B7-8BB6BBB6202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E1C06551-2A65-07A4-26E1-FECE51D98410}"/>
              </a:ext>
            </a:extLst>
          </p:cNvPr>
          <p:cNvSpPr>
            <a:spLocks noGrp="1"/>
          </p:cNvSpPr>
          <p:nvPr>
            <p:ph type="dt" sz="half" idx="10"/>
          </p:nvPr>
        </p:nvSpPr>
        <p:spPr/>
        <p:txBody>
          <a:bodyPr/>
          <a:lstStyle/>
          <a:p>
            <a:fld id="{333C60CB-A73D-41C5-99B1-D02098712794}" type="datetimeFigureOut">
              <a:rPr lang="fr-FR" smtClean="0"/>
              <a:t>24/01/2025</a:t>
            </a:fld>
            <a:endParaRPr lang="fr-FR"/>
          </a:p>
        </p:txBody>
      </p:sp>
      <p:sp>
        <p:nvSpPr>
          <p:cNvPr id="6" name="Espace réservé du pied de page 5">
            <a:extLst>
              <a:ext uri="{FF2B5EF4-FFF2-40B4-BE49-F238E27FC236}">
                <a16:creationId xmlns:a16="http://schemas.microsoft.com/office/drawing/2014/main" id="{4B58B561-2189-786D-2ECB-47991FC24782}"/>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42D4AB75-40FE-E297-4A4B-A693FEC144B1}"/>
              </a:ext>
            </a:extLst>
          </p:cNvPr>
          <p:cNvSpPr>
            <a:spLocks noGrp="1"/>
          </p:cNvSpPr>
          <p:nvPr>
            <p:ph type="sldNum" sz="quarter" idx="12"/>
          </p:nvPr>
        </p:nvSpPr>
        <p:spPr/>
        <p:txBody>
          <a:bodyPr/>
          <a:lstStyle/>
          <a:p>
            <a:fld id="{24412EDA-2C7B-4D3C-B069-6DE8CAF6D5AE}" type="slidenum">
              <a:rPr lang="fr-FR" smtClean="0"/>
              <a:t>‹N°›</a:t>
            </a:fld>
            <a:endParaRPr lang="fr-FR"/>
          </a:p>
        </p:txBody>
      </p:sp>
    </p:spTree>
    <p:extLst>
      <p:ext uri="{BB962C8B-B14F-4D97-AF65-F5344CB8AC3E}">
        <p14:creationId xmlns:p14="http://schemas.microsoft.com/office/powerpoint/2010/main" val="78403286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fallOver"/>
      </p:transition>
    </mc:Choice>
    <mc:Fallback>
      <p:transition spd="slow" advClick="0" advTm="9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34CD5B6-6784-554F-1E5E-8D2D898DA6FF}"/>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695B266D-BB14-BCAF-9A36-0355678952E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C448AE2-5DD8-52BE-E614-9C7F536C8BE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609711D8-04A2-AF4A-498C-1E0DB7B6C651}"/>
              </a:ext>
            </a:extLst>
          </p:cNvPr>
          <p:cNvSpPr>
            <a:spLocks noGrp="1"/>
          </p:cNvSpPr>
          <p:nvPr>
            <p:ph type="dt" sz="half" idx="10"/>
          </p:nvPr>
        </p:nvSpPr>
        <p:spPr/>
        <p:txBody>
          <a:bodyPr/>
          <a:lstStyle/>
          <a:p>
            <a:fld id="{333C60CB-A73D-41C5-99B1-D02098712794}" type="datetimeFigureOut">
              <a:rPr lang="fr-FR" smtClean="0"/>
              <a:t>24/01/2025</a:t>
            </a:fld>
            <a:endParaRPr lang="fr-FR"/>
          </a:p>
        </p:txBody>
      </p:sp>
      <p:sp>
        <p:nvSpPr>
          <p:cNvPr id="6" name="Espace réservé du pied de page 5">
            <a:extLst>
              <a:ext uri="{FF2B5EF4-FFF2-40B4-BE49-F238E27FC236}">
                <a16:creationId xmlns:a16="http://schemas.microsoft.com/office/drawing/2014/main" id="{43D42C9B-1196-87D9-8D55-19D7FAD97DF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53007EE4-8DA7-9E1E-581A-2EC895F1F595}"/>
              </a:ext>
            </a:extLst>
          </p:cNvPr>
          <p:cNvSpPr>
            <a:spLocks noGrp="1"/>
          </p:cNvSpPr>
          <p:nvPr>
            <p:ph type="sldNum" sz="quarter" idx="12"/>
          </p:nvPr>
        </p:nvSpPr>
        <p:spPr/>
        <p:txBody>
          <a:bodyPr/>
          <a:lstStyle/>
          <a:p>
            <a:fld id="{24412EDA-2C7B-4D3C-B069-6DE8CAF6D5AE}" type="slidenum">
              <a:rPr lang="fr-FR" smtClean="0"/>
              <a:t>‹N°›</a:t>
            </a:fld>
            <a:endParaRPr lang="fr-FR"/>
          </a:p>
        </p:txBody>
      </p:sp>
    </p:spTree>
    <p:extLst>
      <p:ext uri="{BB962C8B-B14F-4D97-AF65-F5344CB8AC3E}">
        <p14:creationId xmlns:p14="http://schemas.microsoft.com/office/powerpoint/2010/main" val="286123564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fallOver"/>
      </p:transition>
    </mc:Choice>
    <mc:Fallback>
      <p:transition spd="slow" advClick="0" advTm="9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EED774A-2D2F-E6DC-0804-45C21D027E19}"/>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6C8FA326-936D-626C-F5B7-FA03673AA142}"/>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FCA6A11-44F6-0DDF-E899-6D73CC7BF2E4}"/>
              </a:ext>
            </a:extLst>
          </p:cNvPr>
          <p:cNvSpPr>
            <a:spLocks noGrp="1"/>
          </p:cNvSpPr>
          <p:nvPr>
            <p:ph type="dt" sz="half" idx="10"/>
          </p:nvPr>
        </p:nvSpPr>
        <p:spPr/>
        <p:txBody>
          <a:bodyPr/>
          <a:lstStyle/>
          <a:p>
            <a:fld id="{333C60CB-A73D-41C5-99B1-D02098712794}" type="datetimeFigureOut">
              <a:rPr lang="fr-FR" smtClean="0"/>
              <a:t>24/01/2025</a:t>
            </a:fld>
            <a:endParaRPr lang="fr-FR"/>
          </a:p>
        </p:txBody>
      </p:sp>
      <p:sp>
        <p:nvSpPr>
          <p:cNvPr id="5" name="Espace réservé du pied de page 4">
            <a:extLst>
              <a:ext uri="{FF2B5EF4-FFF2-40B4-BE49-F238E27FC236}">
                <a16:creationId xmlns:a16="http://schemas.microsoft.com/office/drawing/2014/main" id="{A948F2E1-395E-7839-99FA-52FADCBF378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0F42A4B-3BCF-D6CB-1FB0-AEC6FDCA82F1}"/>
              </a:ext>
            </a:extLst>
          </p:cNvPr>
          <p:cNvSpPr>
            <a:spLocks noGrp="1"/>
          </p:cNvSpPr>
          <p:nvPr>
            <p:ph type="sldNum" sz="quarter" idx="12"/>
          </p:nvPr>
        </p:nvSpPr>
        <p:spPr/>
        <p:txBody>
          <a:bodyPr/>
          <a:lstStyle/>
          <a:p>
            <a:fld id="{24412EDA-2C7B-4D3C-B069-6DE8CAF6D5AE}" type="slidenum">
              <a:rPr lang="fr-FR" smtClean="0"/>
              <a:t>‹N°›</a:t>
            </a:fld>
            <a:endParaRPr lang="fr-FR"/>
          </a:p>
        </p:txBody>
      </p:sp>
    </p:spTree>
    <p:extLst>
      <p:ext uri="{BB962C8B-B14F-4D97-AF65-F5344CB8AC3E}">
        <p14:creationId xmlns:p14="http://schemas.microsoft.com/office/powerpoint/2010/main" val="262188889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fallOver"/>
      </p:transition>
    </mc:Choice>
    <mc:Fallback>
      <p:transition spd="slow" advClick="0" advTm="9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907687A1-4A53-7FA9-5481-61F473E423EC}"/>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29001F5D-63F5-73B0-038B-4890E408108B}"/>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7AA90DC-DE40-8A85-3D9D-615E11B6B180}"/>
              </a:ext>
            </a:extLst>
          </p:cNvPr>
          <p:cNvSpPr>
            <a:spLocks noGrp="1"/>
          </p:cNvSpPr>
          <p:nvPr>
            <p:ph type="dt" sz="half" idx="10"/>
          </p:nvPr>
        </p:nvSpPr>
        <p:spPr/>
        <p:txBody>
          <a:bodyPr/>
          <a:lstStyle/>
          <a:p>
            <a:fld id="{333C60CB-A73D-41C5-99B1-D02098712794}" type="datetimeFigureOut">
              <a:rPr lang="fr-FR" smtClean="0"/>
              <a:t>24/01/2025</a:t>
            </a:fld>
            <a:endParaRPr lang="fr-FR"/>
          </a:p>
        </p:txBody>
      </p:sp>
      <p:sp>
        <p:nvSpPr>
          <p:cNvPr id="5" name="Espace réservé du pied de page 4">
            <a:extLst>
              <a:ext uri="{FF2B5EF4-FFF2-40B4-BE49-F238E27FC236}">
                <a16:creationId xmlns:a16="http://schemas.microsoft.com/office/drawing/2014/main" id="{539AE0B3-5E21-62F2-B11A-BDDE8514762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F959D58-CCCB-885D-0C92-B8D457022027}"/>
              </a:ext>
            </a:extLst>
          </p:cNvPr>
          <p:cNvSpPr>
            <a:spLocks noGrp="1"/>
          </p:cNvSpPr>
          <p:nvPr>
            <p:ph type="sldNum" sz="quarter" idx="12"/>
          </p:nvPr>
        </p:nvSpPr>
        <p:spPr/>
        <p:txBody>
          <a:bodyPr/>
          <a:lstStyle/>
          <a:p>
            <a:fld id="{24412EDA-2C7B-4D3C-B069-6DE8CAF6D5AE}" type="slidenum">
              <a:rPr lang="fr-FR" smtClean="0"/>
              <a:t>‹N°›</a:t>
            </a:fld>
            <a:endParaRPr lang="fr-FR"/>
          </a:p>
        </p:txBody>
      </p:sp>
    </p:spTree>
    <p:extLst>
      <p:ext uri="{BB962C8B-B14F-4D97-AF65-F5344CB8AC3E}">
        <p14:creationId xmlns:p14="http://schemas.microsoft.com/office/powerpoint/2010/main" val="303791957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fallOver"/>
      </p:transition>
    </mc:Choice>
    <mc:Fallback>
      <p:transition spd="slow" advClick="0" advTm="9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0E3E06F5-C830-1A7C-D02E-E92945621A8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F029CE58-E1B9-471E-5D54-8F2C37C2362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E1DB9D0-53BE-DBFA-291A-0FD0BA951BD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333C60CB-A73D-41C5-99B1-D02098712794}" type="datetimeFigureOut">
              <a:rPr lang="fr-FR" smtClean="0"/>
              <a:t>24/01/2025</a:t>
            </a:fld>
            <a:endParaRPr lang="fr-FR"/>
          </a:p>
        </p:txBody>
      </p:sp>
      <p:sp>
        <p:nvSpPr>
          <p:cNvPr id="5" name="Espace réservé du pied de page 4">
            <a:extLst>
              <a:ext uri="{FF2B5EF4-FFF2-40B4-BE49-F238E27FC236}">
                <a16:creationId xmlns:a16="http://schemas.microsoft.com/office/drawing/2014/main" id="{4CFD87D4-D85E-F045-3C4B-5142593B401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33BF0379-AA95-7D6D-BE5A-41C58A45B23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24412EDA-2C7B-4D3C-B069-6DE8CAF6D5AE}" type="slidenum">
              <a:rPr lang="fr-FR" smtClean="0"/>
              <a:t>‹N°›</a:t>
            </a:fld>
            <a:endParaRPr lang="fr-FR"/>
          </a:p>
        </p:txBody>
      </p:sp>
    </p:spTree>
    <p:extLst>
      <p:ext uri="{BB962C8B-B14F-4D97-AF65-F5344CB8AC3E}">
        <p14:creationId xmlns:p14="http://schemas.microsoft.com/office/powerpoint/2010/main" val="277524066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fallOver"/>
      </p:transition>
    </mc:Choice>
    <mc:Fallback>
      <p:transition spd="slow" advClick="0" advTm="9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EF937959-CC20-7229-3C01-03A61B376699}"/>
            </a:ext>
          </a:extLst>
        </p:cNvPr>
        <p:cNvGrpSpPr/>
        <p:nvPr/>
      </p:nvGrpSpPr>
      <p:grpSpPr>
        <a:xfrm>
          <a:off x="0" y="0"/>
          <a:ext cx="0" cy="0"/>
          <a:chOff x="0" y="0"/>
          <a:chExt cx="0" cy="0"/>
        </a:xfrm>
      </p:grpSpPr>
      <p:pic>
        <p:nvPicPr>
          <p:cNvPr id="3" name="Image 2" descr="Une image contenant plein air, ciel, eau, nature&#10;&#10;Description générée automatiquement">
            <a:extLst>
              <a:ext uri="{FF2B5EF4-FFF2-40B4-BE49-F238E27FC236}">
                <a16:creationId xmlns:a16="http://schemas.microsoft.com/office/drawing/2014/main" id="{C9BBD002-8223-06CC-B53C-BA84EB317B1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96000"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44103015-6975-2678-A86E-A876BFA6A26B}"/>
              </a:ext>
            </a:extLst>
          </p:cNvPr>
          <p:cNvSpPr txBox="1"/>
          <p:nvPr/>
        </p:nvSpPr>
        <p:spPr>
          <a:xfrm>
            <a:off x="4693920" y="6198107"/>
            <a:ext cx="7406496" cy="461665"/>
          </a:xfrm>
          <a:prstGeom prst="rect">
            <a:avLst/>
          </a:prstGeom>
          <a:noFill/>
        </p:spPr>
        <p:txBody>
          <a:bodyPr wrap="square" rtlCol="0">
            <a:spAutoFit/>
          </a:bodyPr>
          <a:lstStyle/>
          <a:p>
            <a:r>
              <a:rPr lang="fr-FR" sz="2400" b="1">
                <a:solidFill>
                  <a:srgbClr val="FFFF00"/>
                </a:solidFill>
              </a:rPr>
              <a:t>Port de Trévignon.</a:t>
            </a:r>
            <a:endParaRPr lang="fr-FR" sz="2400" b="1" dirty="0">
              <a:solidFill>
                <a:srgbClr val="FFFF00"/>
              </a:solidFill>
            </a:endParaRPr>
          </a:p>
        </p:txBody>
      </p:sp>
      <p:sp>
        <p:nvSpPr>
          <p:cNvPr id="5" name="ZoneTexte 4">
            <a:extLst>
              <a:ext uri="{FF2B5EF4-FFF2-40B4-BE49-F238E27FC236}">
                <a16:creationId xmlns:a16="http://schemas.microsoft.com/office/drawing/2014/main" id="{542373D8-938B-8E01-CA58-F3C9FE9193AC}"/>
              </a:ext>
            </a:extLst>
          </p:cNvPr>
          <p:cNvSpPr txBox="1"/>
          <p:nvPr/>
        </p:nvSpPr>
        <p:spPr>
          <a:xfrm>
            <a:off x="3571841" y="198228"/>
            <a:ext cx="6291072" cy="523220"/>
          </a:xfrm>
          <a:prstGeom prst="rect">
            <a:avLst/>
          </a:prstGeom>
          <a:noFill/>
        </p:spPr>
        <p:txBody>
          <a:bodyPr wrap="square" rtlCol="0">
            <a:spAutoFit/>
          </a:bodyPr>
          <a:lstStyle/>
          <a:p>
            <a:r>
              <a:rPr lang="fr-FR" sz="2800" b="1" dirty="0" err="1">
                <a:solidFill>
                  <a:srgbClr val="FFFF00"/>
                </a:solidFill>
              </a:rPr>
              <a:t>Trévignon</a:t>
            </a:r>
            <a:r>
              <a:rPr lang="fr-FR" sz="2800" b="1" dirty="0">
                <a:solidFill>
                  <a:srgbClr val="FFFF00"/>
                </a:solidFill>
              </a:rPr>
              <a:t> Trégunc   Finistère N°1</a:t>
            </a:r>
          </a:p>
        </p:txBody>
      </p:sp>
    </p:spTree>
    <p:extLst>
      <p:ext uri="{BB962C8B-B14F-4D97-AF65-F5344CB8AC3E}">
        <p14:creationId xmlns:p14="http://schemas.microsoft.com/office/powerpoint/2010/main" val="102280295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fallOver"/>
        <p:sndAc>
          <p:stSnd loop="1">
            <p:snd r:embed="rId2" name="Gilles servat  - Je dors en Bretagne ce soir.wav"/>
          </p:stSnd>
        </p:sndAc>
      </p:transition>
    </mc:Choice>
    <mc:Fallback>
      <p:transition spd="slow" advClick="0" advTm="9000">
        <p:fade/>
        <p:sndAc>
          <p:stSnd loop="1">
            <p:snd r:embed="rId2" name="Gilles servat  - Je dors en Bretagne ce soir.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697B7B-50EE-7798-EFC6-7971769D2257}"/>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DA03D8AF-B8B4-3A28-931C-5BD987F053AF}"/>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4800" b="1" dirty="0">
                <a:solidFill>
                  <a:srgbClr val="FFFF00"/>
                </a:solidFill>
              </a:rPr>
              <a:t>Trégunc [</a:t>
            </a:r>
            <a:r>
              <a:rPr lang="fr-FR" sz="4800" b="1" dirty="0" err="1">
                <a:solidFill>
                  <a:srgbClr val="FFFF00"/>
                </a:solidFill>
              </a:rPr>
              <a:t>tʁegœ</a:t>
            </a:r>
            <a:r>
              <a:rPr lang="fr-FR" sz="4800" b="1" dirty="0">
                <a:solidFill>
                  <a:srgbClr val="FFFF00"/>
                </a:solidFill>
              </a:rPr>
              <a:t>̃] est une commune du département du Finistère, dans la région Bretagne, en France. C'est l'une des communes les plus étendues du Finistère, qui regroupe de nombreux villages ou hameaux. On peut mentionner plusieurs plages de sable fin, une zone naturelle protégée pour la faune et la flore autour des marais de </a:t>
            </a:r>
            <a:r>
              <a:rPr lang="fr-FR" sz="4800" b="1" dirty="0" err="1">
                <a:solidFill>
                  <a:srgbClr val="FFFF00"/>
                </a:solidFill>
              </a:rPr>
              <a:t>Trévignon</a:t>
            </a:r>
            <a:r>
              <a:rPr lang="fr-FR" sz="4800" b="1" dirty="0">
                <a:solidFill>
                  <a:srgbClr val="FFFF00"/>
                </a:solidFill>
              </a:rPr>
              <a:t>.</a:t>
            </a:r>
          </a:p>
        </p:txBody>
      </p:sp>
    </p:spTree>
    <p:extLst>
      <p:ext uri="{BB962C8B-B14F-4D97-AF65-F5344CB8AC3E}">
        <p14:creationId xmlns:p14="http://schemas.microsoft.com/office/powerpoint/2010/main" val="10661807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fallOver"/>
      </p:transition>
    </mc:Choice>
    <mc:Fallback>
      <p:transition spd="slow" advClick="0" advTm="9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eau, bâtiment&#10;&#10;Description générée automatiquement">
            <a:extLst>
              <a:ext uri="{FF2B5EF4-FFF2-40B4-BE49-F238E27FC236}">
                <a16:creationId xmlns:a16="http://schemas.microsoft.com/office/drawing/2014/main" id="{F7F6B31F-69B2-4073-C9AD-C0C45A61861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20000" y="297000"/>
            <a:ext cx="8400000" cy="6300000"/>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FD118465-CC45-CC7B-857C-1C17B95F667A}"/>
              </a:ext>
            </a:extLst>
          </p:cNvPr>
          <p:cNvSpPr txBox="1"/>
          <p:nvPr/>
        </p:nvSpPr>
        <p:spPr>
          <a:xfrm>
            <a:off x="4303776" y="707951"/>
            <a:ext cx="4693920" cy="523220"/>
          </a:xfrm>
          <a:prstGeom prst="rect">
            <a:avLst/>
          </a:prstGeom>
          <a:noFill/>
        </p:spPr>
        <p:txBody>
          <a:bodyPr wrap="square" rtlCol="0">
            <a:spAutoFit/>
          </a:bodyPr>
          <a:lstStyle/>
          <a:p>
            <a:r>
              <a:rPr lang="fr-FR" sz="2800" b="1" dirty="0">
                <a:solidFill>
                  <a:srgbClr val="FFFF00"/>
                </a:solidFill>
              </a:rPr>
              <a:t>Château de </a:t>
            </a:r>
            <a:r>
              <a:rPr lang="fr-FR" sz="2800" b="1" dirty="0" err="1">
                <a:solidFill>
                  <a:srgbClr val="FFFF00"/>
                </a:solidFill>
              </a:rPr>
              <a:t>Trévignon</a:t>
            </a:r>
            <a:endParaRPr lang="fr-FR" sz="2800" b="1" dirty="0">
              <a:solidFill>
                <a:srgbClr val="FFFF00"/>
              </a:solidFill>
            </a:endParaRPr>
          </a:p>
        </p:txBody>
      </p:sp>
    </p:spTree>
    <p:extLst>
      <p:ext uri="{BB962C8B-B14F-4D97-AF65-F5344CB8AC3E}">
        <p14:creationId xmlns:p14="http://schemas.microsoft.com/office/powerpoint/2010/main" val="419783495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fallOver"/>
      </p:transition>
    </mc:Choice>
    <mc:Fallback>
      <p:transition spd="slow" advClick="0" advTm="9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5052E43F-9CA1-04D9-D382-A4DD097D2F43}"/>
            </a:ext>
          </a:extLst>
        </p:cNvPr>
        <p:cNvGrpSpPr/>
        <p:nvPr/>
      </p:nvGrpSpPr>
      <p:grpSpPr>
        <a:xfrm>
          <a:off x="0" y="0"/>
          <a:ext cx="0" cy="0"/>
          <a:chOff x="0" y="0"/>
          <a:chExt cx="0" cy="0"/>
        </a:xfrm>
      </p:grpSpPr>
      <p:pic>
        <p:nvPicPr>
          <p:cNvPr id="3" name="Image 2" descr="Une image contenant plein air, sol, habits, plage&#10;&#10;Description générée automatiquement">
            <a:extLst>
              <a:ext uri="{FF2B5EF4-FFF2-40B4-BE49-F238E27FC236}">
                <a16:creationId xmlns:a16="http://schemas.microsoft.com/office/drawing/2014/main" id="{BF447D16-D0A0-973A-D5A5-74F8DEBCFDD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26336" y="0"/>
            <a:ext cx="9704717" cy="6858000"/>
          </a:xfrm>
          <a:prstGeom prst="rect">
            <a:avLst/>
          </a:prstGeom>
          <a:effectLst>
            <a:softEdge rad="635000"/>
          </a:effectLst>
        </p:spPr>
      </p:pic>
      <p:sp>
        <p:nvSpPr>
          <p:cNvPr id="5" name="ZoneTexte 4">
            <a:extLst>
              <a:ext uri="{FF2B5EF4-FFF2-40B4-BE49-F238E27FC236}">
                <a16:creationId xmlns:a16="http://schemas.microsoft.com/office/drawing/2014/main" id="{3582A807-E8A9-3B79-4291-1FF3DB772D49}"/>
              </a:ext>
            </a:extLst>
          </p:cNvPr>
          <p:cNvSpPr txBox="1"/>
          <p:nvPr/>
        </p:nvSpPr>
        <p:spPr>
          <a:xfrm>
            <a:off x="329184" y="428178"/>
            <a:ext cx="2133600" cy="6001643"/>
          </a:xfrm>
          <a:prstGeom prst="rect">
            <a:avLst/>
          </a:prstGeom>
          <a:noFill/>
        </p:spPr>
        <p:txBody>
          <a:bodyPr wrap="square" rtlCol="0">
            <a:spAutoFit/>
          </a:bodyPr>
          <a:lstStyle/>
          <a:p>
            <a:r>
              <a:rPr lang="fr-FR" sz="2400" b="1" dirty="0">
                <a:solidFill>
                  <a:srgbClr val="FFFF00"/>
                </a:solidFill>
              </a:rPr>
              <a:t>Goémonières à la Pointe de </a:t>
            </a:r>
            <a:r>
              <a:rPr lang="fr-FR" sz="2400" b="1" dirty="0" err="1">
                <a:solidFill>
                  <a:srgbClr val="FFFF00"/>
                </a:solidFill>
              </a:rPr>
              <a:t>Trévignon</a:t>
            </a:r>
            <a:r>
              <a:rPr lang="fr-FR" sz="2400" b="1" dirty="0">
                <a:solidFill>
                  <a:srgbClr val="FFFF00"/>
                </a:solidFill>
              </a:rPr>
              <a:t> (photographie de Charles Lhermitte, 1912, musée d'Orsay). Il est possible que la localisation soit erronée et se situe en fait entre Loctudy et </a:t>
            </a:r>
            <a:r>
              <a:rPr lang="fr-FR" sz="2400" b="1" dirty="0" err="1">
                <a:solidFill>
                  <a:srgbClr val="FFFF00"/>
                </a:solidFill>
              </a:rPr>
              <a:t>Penmarc'h</a:t>
            </a:r>
            <a:r>
              <a:rPr lang="fr-FR" sz="2400" b="1" dirty="0">
                <a:solidFill>
                  <a:srgbClr val="FFFF00"/>
                </a:solidFill>
              </a:rPr>
              <a:t>.</a:t>
            </a:r>
          </a:p>
        </p:txBody>
      </p:sp>
    </p:spTree>
    <p:extLst>
      <p:ext uri="{BB962C8B-B14F-4D97-AF65-F5344CB8AC3E}">
        <p14:creationId xmlns:p14="http://schemas.microsoft.com/office/powerpoint/2010/main" val="326559286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fallOver"/>
      </p:transition>
    </mc:Choice>
    <mc:Fallback>
      <p:transition spd="slow" advClick="0" advTm="9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0AD4C7E5-064A-E7CC-06A2-C1166515543E}"/>
            </a:ext>
          </a:extLst>
        </p:cNvPr>
        <p:cNvGrpSpPr/>
        <p:nvPr/>
      </p:nvGrpSpPr>
      <p:grpSpPr>
        <a:xfrm>
          <a:off x="0" y="0"/>
          <a:ext cx="0" cy="0"/>
          <a:chOff x="0" y="0"/>
          <a:chExt cx="0" cy="0"/>
        </a:xfrm>
      </p:grpSpPr>
      <p:pic>
        <p:nvPicPr>
          <p:cNvPr id="3" name="Image 2" descr="Une image contenant plein air, ciel, eau, nature&#10;&#10;Description générée automatiquement">
            <a:extLst>
              <a:ext uri="{FF2B5EF4-FFF2-40B4-BE49-F238E27FC236}">
                <a16:creationId xmlns:a16="http://schemas.microsoft.com/office/drawing/2014/main" id="{E52F6848-949F-DB85-7B4F-777DCEA2265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23872"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D16BCDC3-C364-457D-A711-802D4F8B0F49}"/>
              </a:ext>
            </a:extLst>
          </p:cNvPr>
          <p:cNvSpPr txBox="1"/>
          <p:nvPr/>
        </p:nvSpPr>
        <p:spPr>
          <a:xfrm>
            <a:off x="4962144" y="6327647"/>
            <a:ext cx="8741664" cy="461665"/>
          </a:xfrm>
          <a:prstGeom prst="rect">
            <a:avLst/>
          </a:prstGeom>
          <a:noFill/>
        </p:spPr>
        <p:txBody>
          <a:bodyPr wrap="square" rtlCol="0">
            <a:spAutoFit/>
          </a:bodyPr>
          <a:lstStyle/>
          <a:p>
            <a:r>
              <a:rPr lang="fr-FR" sz="2400" b="1" dirty="0">
                <a:solidFill>
                  <a:srgbClr val="FFFF00"/>
                </a:solidFill>
              </a:rPr>
              <a:t>Port de </a:t>
            </a:r>
            <a:r>
              <a:rPr lang="fr-FR" sz="2400" b="1" dirty="0" err="1">
                <a:solidFill>
                  <a:srgbClr val="FFFF00"/>
                </a:solidFill>
              </a:rPr>
              <a:t>Trévignon</a:t>
            </a:r>
            <a:r>
              <a:rPr lang="fr-FR" sz="2400" b="1" dirty="0">
                <a:solidFill>
                  <a:srgbClr val="FFFF00"/>
                </a:solidFill>
              </a:rPr>
              <a:t>.</a:t>
            </a:r>
          </a:p>
        </p:txBody>
      </p:sp>
    </p:spTree>
    <p:extLst>
      <p:ext uri="{BB962C8B-B14F-4D97-AF65-F5344CB8AC3E}">
        <p14:creationId xmlns:p14="http://schemas.microsoft.com/office/powerpoint/2010/main" val="94269796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fallOver"/>
      </p:transition>
    </mc:Choice>
    <mc:Fallback>
      <p:transition spd="slow" advClick="0" advTm="9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a:extLst>
            <a:ext uri="{FF2B5EF4-FFF2-40B4-BE49-F238E27FC236}">
              <a16:creationId xmlns:a16="http://schemas.microsoft.com/office/drawing/2014/main" id="{E1081162-7C8A-408B-7B7D-BBD0C42FC97E}"/>
            </a:ext>
          </a:extLst>
        </p:cNvPr>
        <p:cNvGrpSpPr/>
        <p:nvPr/>
      </p:nvGrpSpPr>
      <p:grpSpPr>
        <a:xfrm>
          <a:off x="0" y="0"/>
          <a:ext cx="0" cy="0"/>
          <a:chOff x="0" y="0"/>
          <a:chExt cx="0" cy="0"/>
        </a:xfrm>
      </p:grpSpPr>
      <p:pic>
        <p:nvPicPr>
          <p:cNvPr id="5" name="Image 4" descr="Une image contenant bâtiment, plein air, ciel, rocher&#10;&#10;Description générée automatiquement">
            <a:extLst>
              <a:ext uri="{FF2B5EF4-FFF2-40B4-BE49-F238E27FC236}">
                <a16:creationId xmlns:a16="http://schemas.microsoft.com/office/drawing/2014/main" id="{C1A6ACF4-91DD-911A-1E55-0C1E0CDF48A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66850" y="471487"/>
            <a:ext cx="9258300" cy="5915025"/>
          </a:xfrm>
          <a:prstGeom prst="rect">
            <a:avLst/>
          </a:prstGeom>
          <a:effectLst>
            <a:softEdge rad="127000"/>
          </a:effectLst>
        </p:spPr>
      </p:pic>
      <p:sp>
        <p:nvSpPr>
          <p:cNvPr id="6" name="ZoneTexte 5">
            <a:extLst>
              <a:ext uri="{FF2B5EF4-FFF2-40B4-BE49-F238E27FC236}">
                <a16:creationId xmlns:a16="http://schemas.microsoft.com/office/drawing/2014/main" id="{77A8EF0C-0291-2195-E6DD-A8C72A0B4F5A}"/>
              </a:ext>
            </a:extLst>
          </p:cNvPr>
          <p:cNvSpPr txBox="1"/>
          <p:nvPr/>
        </p:nvSpPr>
        <p:spPr>
          <a:xfrm>
            <a:off x="124691" y="6220258"/>
            <a:ext cx="12167754" cy="461665"/>
          </a:xfrm>
          <a:prstGeom prst="rect">
            <a:avLst/>
          </a:prstGeom>
          <a:noFill/>
        </p:spPr>
        <p:txBody>
          <a:bodyPr wrap="square" rtlCol="0">
            <a:spAutoFit/>
          </a:bodyPr>
          <a:lstStyle/>
          <a:p>
            <a:r>
              <a:rPr lang="fr-FR" sz="2400" b="1">
                <a:solidFill>
                  <a:srgbClr val="FFFF00"/>
                </a:solidFill>
              </a:rPr>
              <a:t>La pierre tremblante (« Men Dogan ») de Trégunc vers 1900 (carte postale ND photo).</a:t>
            </a:r>
            <a:endParaRPr lang="fr-FR" sz="2400" b="1" dirty="0">
              <a:solidFill>
                <a:srgbClr val="FFFF00"/>
              </a:solidFill>
            </a:endParaRPr>
          </a:p>
        </p:txBody>
      </p:sp>
    </p:spTree>
    <p:extLst>
      <p:ext uri="{BB962C8B-B14F-4D97-AF65-F5344CB8AC3E}">
        <p14:creationId xmlns:p14="http://schemas.microsoft.com/office/powerpoint/2010/main" val="12095950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fallOver"/>
      </p:transition>
    </mc:Choice>
    <mc:Fallback>
      <p:transition spd="slow" advClick="0" advTm="9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17A0AE6D-40F2-414A-7251-7161318A2CFF}"/>
            </a:ext>
          </a:extLst>
        </p:cNvPr>
        <p:cNvGrpSpPr/>
        <p:nvPr/>
      </p:nvGrpSpPr>
      <p:grpSpPr>
        <a:xfrm>
          <a:off x="0" y="0"/>
          <a:ext cx="0" cy="0"/>
          <a:chOff x="0" y="0"/>
          <a:chExt cx="0" cy="0"/>
        </a:xfrm>
      </p:grpSpPr>
      <p:pic>
        <p:nvPicPr>
          <p:cNvPr id="3" name="Image 2" descr="Une image contenant plein air, plante, ciel, arbre&#10;&#10;Description générée automatiquement">
            <a:extLst>
              <a:ext uri="{FF2B5EF4-FFF2-40B4-BE49-F238E27FC236}">
                <a16:creationId xmlns:a16="http://schemas.microsoft.com/office/drawing/2014/main" id="{E3C8C5AB-4331-B8AE-6611-E88103CABAE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5862" y="279000"/>
            <a:ext cx="8506332" cy="6300000"/>
          </a:xfrm>
          <a:prstGeom prst="rect">
            <a:avLst/>
          </a:prstGeom>
          <a:effectLst>
            <a:softEdge rad="317500"/>
          </a:effectLst>
        </p:spPr>
      </p:pic>
      <p:sp>
        <p:nvSpPr>
          <p:cNvPr id="5" name="ZoneTexte 4">
            <a:extLst>
              <a:ext uri="{FF2B5EF4-FFF2-40B4-BE49-F238E27FC236}">
                <a16:creationId xmlns:a16="http://schemas.microsoft.com/office/drawing/2014/main" id="{7B1DFBD6-58F8-9995-7AD9-0784391272DC}"/>
              </a:ext>
            </a:extLst>
          </p:cNvPr>
          <p:cNvSpPr txBox="1"/>
          <p:nvPr/>
        </p:nvSpPr>
        <p:spPr>
          <a:xfrm>
            <a:off x="9549245" y="3501737"/>
            <a:ext cx="2466109" cy="1569660"/>
          </a:xfrm>
          <a:prstGeom prst="rect">
            <a:avLst/>
          </a:prstGeom>
          <a:noFill/>
        </p:spPr>
        <p:txBody>
          <a:bodyPr wrap="square" rtlCol="0">
            <a:spAutoFit/>
          </a:bodyPr>
          <a:lstStyle/>
          <a:p>
            <a:r>
              <a:rPr lang="fr-FR" sz="2400" b="1" dirty="0">
                <a:solidFill>
                  <a:schemeClr val="bg1"/>
                </a:solidFill>
              </a:rPr>
              <a:t>Le chaos granitique de la "Table des sacrifices".</a:t>
            </a:r>
          </a:p>
        </p:txBody>
      </p:sp>
    </p:spTree>
    <p:extLst>
      <p:ext uri="{BB962C8B-B14F-4D97-AF65-F5344CB8AC3E}">
        <p14:creationId xmlns:p14="http://schemas.microsoft.com/office/powerpoint/2010/main" val="134737010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fallOver"/>
      </p:transition>
    </mc:Choice>
    <mc:Fallback>
      <p:transition spd="slow" advClick="0" advTm="9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D50D0B2B-0A9E-C679-0E01-B3D223037F53}"/>
            </a:ext>
          </a:extLst>
        </p:cNvPr>
        <p:cNvGrpSpPr/>
        <p:nvPr/>
      </p:nvGrpSpPr>
      <p:grpSpPr>
        <a:xfrm>
          <a:off x="0" y="0"/>
          <a:ext cx="0" cy="0"/>
          <a:chOff x="0" y="0"/>
          <a:chExt cx="0" cy="0"/>
        </a:xfrm>
      </p:grpSpPr>
      <p:pic>
        <p:nvPicPr>
          <p:cNvPr id="3" name="Image 2" descr="Une image contenant plein air, eau, ciel, Reliefs côtiers et océaniques&#10;&#10;Description générée automatiquement">
            <a:extLst>
              <a:ext uri="{FF2B5EF4-FFF2-40B4-BE49-F238E27FC236}">
                <a16:creationId xmlns:a16="http://schemas.microsoft.com/office/drawing/2014/main" id="{FE632745-F146-4242-7CF7-C305C84B2DE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2789" y="96060"/>
            <a:ext cx="10966422" cy="6300000"/>
          </a:xfrm>
          <a:prstGeom prst="rect">
            <a:avLst/>
          </a:prstGeom>
          <a:effectLst>
            <a:softEdge rad="635000"/>
          </a:effectLst>
        </p:spPr>
      </p:pic>
      <p:sp>
        <p:nvSpPr>
          <p:cNvPr id="5" name="ZoneTexte 4">
            <a:extLst>
              <a:ext uri="{FF2B5EF4-FFF2-40B4-BE49-F238E27FC236}">
                <a16:creationId xmlns:a16="http://schemas.microsoft.com/office/drawing/2014/main" id="{A2F7FEF3-E37B-8ED4-C28E-D4CF67F0736B}"/>
              </a:ext>
            </a:extLst>
          </p:cNvPr>
          <p:cNvSpPr txBox="1"/>
          <p:nvPr/>
        </p:nvSpPr>
        <p:spPr>
          <a:xfrm>
            <a:off x="346363" y="5486400"/>
            <a:ext cx="11845637" cy="1200329"/>
          </a:xfrm>
          <a:prstGeom prst="rect">
            <a:avLst/>
          </a:prstGeom>
          <a:noFill/>
        </p:spPr>
        <p:txBody>
          <a:bodyPr wrap="square" rtlCol="0">
            <a:spAutoFit/>
          </a:bodyPr>
          <a:lstStyle/>
          <a:p>
            <a:r>
              <a:rPr lang="fr-FR" sz="2400" b="1">
                <a:solidFill>
                  <a:schemeClr val="bg1"/>
                </a:solidFill>
              </a:rPr>
              <a:t>Trégunc (entre la Pointe de la Jument et la plage de Pendruc) : rochers façonnés par l'homme (forme arrondie et base circulaire horizontale), pouvant laisser supposer l'existence à cet endroit d'un ancien lieu de culte préhistorique.</a:t>
            </a:r>
            <a:endParaRPr lang="fr-FR" sz="2400" b="1" dirty="0">
              <a:solidFill>
                <a:schemeClr val="bg1"/>
              </a:solidFill>
            </a:endParaRPr>
          </a:p>
        </p:txBody>
      </p:sp>
    </p:spTree>
    <p:extLst>
      <p:ext uri="{BB962C8B-B14F-4D97-AF65-F5344CB8AC3E}">
        <p14:creationId xmlns:p14="http://schemas.microsoft.com/office/powerpoint/2010/main" val="394000952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fallOver"/>
      </p:transition>
    </mc:Choice>
    <mc:Fallback>
      <p:transition spd="slow" advClick="0" advTm="9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a:extLst>
            <a:ext uri="{FF2B5EF4-FFF2-40B4-BE49-F238E27FC236}">
              <a16:creationId xmlns:a16="http://schemas.microsoft.com/office/drawing/2014/main" id="{856FCDD2-88A8-9E95-D4D1-639D58EF32FC}"/>
            </a:ext>
          </a:extLst>
        </p:cNvPr>
        <p:cNvGrpSpPr/>
        <p:nvPr/>
      </p:nvGrpSpPr>
      <p:grpSpPr>
        <a:xfrm>
          <a:off x="0" y="0"/>
          <a:ext cx="0" cy="0"/>
          <a:chOff x="0" y="0"/>
          <a:chExt cx="0" cy="0"/>
        </a:xfrm>
      </p:grpSpPr>
      <p:pic>
        <p:nvPicPr>
          <p:cNvPr id="3" name="Image 2" descr="Une image contenant plein air, eau, roche, Roche-mère&#10;&#10;Description générée automatiquement">
            <a:extLst>
              <a:ext uri="{FF2B5EF4-FFF2-40B4-BE49-F238E27FC236}">
                <a16:creationId xmlns:a16="http://schemas.microsoft.com/office/drawing/2014/main" id="{B7A18576-5AEB-1690-B07D-7ECFD6485B3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76755" y="279000"/>
            <a:ext cx="8389072" cy="6300000"/>
          </a:xfrm>
          <a:prstGeom prst="rect">
            <a:avLst/>
          </a:prstGeom>
          <a:effectLst>
            <a:softEdge rad="635000"/>
          </a:effectLst>
        </p:spPr>
      </p:pic>
      <p:sp>
        <p:nvSpPr>
          <p:cNvPr id="4" name="ZoneTexte 3">
            <a:extLst>
              <a:ext uri="{FF2B5EF4-FFF2-40B4-BE49-F238E27FC236}">
                <a16:creationId xmlns:a16="http://schemas.microsoft.com/office/drawing/2014/main" id="{1A8AA0E8-07AA-EC13-8FFA-86DF1465DE7F}"/>
              </a:ext>
            </a:extLst>
          </p:cNvPr>
          <p:cNvSpPr txBox="1"/>
          <p:nvPr/>
        </p:nvSpPr>
        <p:spPr>
          <a:xfrm>
            <a:off x="1976755" y="5985163"/>
            <a:ext cx="9497291" cy="830997"/>
          </a:xfrm>
          <a:prstGeom prst="rect">
            <a:avLst/>
          </a:prstGeom>
          <a:noFill/>
        </p:spPr>
        <p:txBody>
          <a:bodyPr wrap="square" rtlCol="0">
            <a:spAutoFit/>
          </a:bodyPr>
          <a:lstStyle/>
          <a:p>
            <a:r>
              <a:rPr lang="fr-FR" sz="2400" b="1">
                <a:solidFill>
                  <a:srgbClr val="FFFF00"/>
                </a:solidFill>
              </a:rPr>
              <a:t>Trégunc (entre la Pointe de la Jument et la plage de Pendruc) : rochers façonnés naturellement.</a:t>
            </a:r>
            <a:endParaRPr lang="fr-FR" sz="2400" b="1" dirty="0">
              <a:solidFill>
                <a:srgbClr val="FFFF00"/>
              </a:solidFill>
            </a:endParaRPr>
          </a:p>
        </p:txBody>
      </p:sp>
    </p:spTree>
    <p:extLst>
      <p:ext uri="{BB962C8B-B14F-4D97-AF65-F5344CB8AC3E}">
        <p14:creationId xmlns:p14="http://schemas.microsoft.com/office/powerpoint/2010/main" val="264277125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fallOver"/>
      </p:transition>
    </mc:Choice>
    <mc:Fallback>
      <p:transition spd="slow" advClick="0" advTm="9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a:extLst>
            <a:ext uri="{FF2B5EF4-FFF2-40B4-BE49-F238E27FC236}">
              <a16:creationId xmlns:a16="http://schemas.microsoft.com/office/drawing/2014/main" id="{ECC10C56-13C8-15C1-45A5-BD5DB8BC885F}"/>
            </a:ext>
          </a:extLst>
        </p:cNvPr>
        <p:cNvGrpSpPr/>
        <p:nvPr/>
      </p:nvGrpSpPr>
      <p:grpSpPr>
        <a:xfrm>
          <a:off x="0" y="0"/>
          <a:ext cx="0" cy="0"/>
          <a:chOff x="0" y="0"/>
          <a:chExt cx="0" cy="0"/>
        </a:xfrm>
      </p:grpSpPr>
      <p:pic>
        <p:nvPicPr>
          <p:cNvPr id="3" name="Image 2" descr="Une image contenant herbe, plein air, ciel, bâtiment&#10;&#10;Description générée automatiquement">
            <a:extLst>
              <a:ext uri="{FF2B5EF4-FFF2-40B4-BE49-F238E27FC236}">
                <a16:creationId xmlns:a16="http://schemas.microsoft.com/office/drawing/2014/main" id="{91101866-4C52-72D8-F1B9-A2BE3D3C11E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6000" y="279000"/>
            <a:ext cx="10080000" cy="6300000"/>
          </a:xfrm>
          <a:prstGeom prst="rect">
            <a:avLst/>
          </a:prstGeom>
          <a:effectLst>
            <a:softEdge rad="635000"/>
          </a:effectLst>
        </p:spPr>
      </p:pic>
      <p:sp>
        <p:nvSpPr>
          <p:cNvPr id="4" name="ZoneTexte 3">
            <a:extLst>
              <a:ext uri="{FF2B5EF4-FFF2-40B4-BE49-F238E27FC236}">
                <a16:creationId xmlns:a16="http://schemas.microsoft.com/office/drawing/2014/main" id="{B565FC07-A636-BC93-DF3C-37E319B30ECB}"/>
              </a:ext>
            </a:extLst>
          </p:cNvPr>
          <p:cNvSpPr txBox="1"/>
          <p:nvPr/>
        </p:nvSpPr>
        <p:spPr>
          <a:xfrm>
            <a:off x="1527464" y="5750004"/>
            <a:ext cx="9788236" cy="1107996"/>
          </a:xfrm>
          <a:prstGeom prst="rect">
            <a:avLst/>
          </a:prstGeom>
          <a:noFill/>
        </p:spPr>
        <p:txBody>
          <a:bodyPr wrap="square" rtlCol="0">
            <a:spAutoFit/>
          </a:bodyPr>
          <a:lstStyle/>
          <a:p>
            <a:endParaRPr lang="fr-FR" dirty="0">
              <a:solidFill>
                <a:srgbClr val="FFFF00"/>
              </a:solidFill>
            </a:endParaRPr>
          </a:p>
          <a:p>
            <a:r>
              <a:rPr lang="fr-FR" sz="2400" b="1" dirty="0">
                <a:solidFill>
                  <a:srgbClr val="FFFF00"/>
                </a:solidFill>
              </a:rPr>
              <a:t>Pointe de la Jument : rochers aux formes modifiées par les hommes pouvant correspondre à un ancien sanctuaire préhistorique.</a:t>
            </a:r>
          </a:p>
        </p:txBody>
      </p:sp>
    </p:spTree>
    <p:extLst>
      <p:ext uri="{BB962C8B-B14F-4D97-AF65-F5344CB8AC3E}">
        <p14:creationId xmlns:p14="http://schemas.microsoft.com/office/powerpoint/2010/main" val="287341394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fallOver"/>
      </p:transition>
    </mc:Choice>
    <mc:Fallback>
      <p:transition spd="slow" advClick="0" advTm="9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a:extLst>
            <a:ext uri="{FF2B5EF4-FFF2-40B4-BE49-F238E27FC236}">
              <a16:creationId xmlns:a16="http://schemas.microsoft.com/office/drawing/2014/main" id="{E1BB6016-0794-D1B7-F5FE-754898487782}"/>
            </a:ext>
          </a:extLst>
        </p:cNvPr>
        <p:cNvGrpSpPr/>
        <p:nvPr/>
      </p:nvGrpSpPr>
      <p:grpSpPr>
        <a:xfrm>
          <a:off x="0" y="0"/>
          <a:ext cx="0" cy="0"/>
          <a:chOff x="0" y="0"/>
          <a:chExt cx="0" cy="0"/>
        </a:xfrm>
      </p:grpSpPr>
      <p:pic>
        <p:nvPicPr>
          <p:cNvPr id="3" name="Image 2" descr="Une image contenant plein air, ciel, statue, bâtiment&#10;&#10;Description générée automatiquement">
            <a:extLst>
              <a:ext uri="{FF2B5EF4-FFF2-40B4-BE49-F238E27FC236}">
                <a16:creationId xmlns:a16="http://schemas.microsoft.com/office/drawing/2014/main" id="{D064D580-45D8-22FB-747B-3CB1345737C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75208" y="279000"/>
            <a:ext cx="8542373" cy="6300000"/>
          </a:xfrm>
          <a:prstGeom prst="rect">
            <a:avLst/>
          </a:prstGeom>
          <a:effectLst>
            <a:softEdge rad="127000"/>
          </a:effectLst>
        </p:spPr>
      </p:pic>
      <p:sp>
        <p:nvSpPr>
          <p:cNvPr id="4" name="ZoneTexte 3">
            <a:extLst>
              <a:ext uri="{FF2B5EF4-FFF2-40B4-BE49-F238E27FC236}">
                <a16:creationId xmlns:a16="http://schemas.microsoft.com/office/drawing/2014/main" id="{F3DB4FBA-CA4E-A76C-4E58-EB0AF227E0BF}"/>
              </a:ext>
            </a:extLst>
          </p:cNvPr>
          <p:cNvSpPr txBox="1"/>
          <p:nvPr/>
        </p:nvSpPr>
        <p:spPr>
          <a:xfrm>
            <a:off x="166254" y="3023754"/>
            <a:ext cx="2308954" cy="1938992"/>
          </a:xfrm>
          <a:prstGeom prst="rect">
            <a:avLst/>
          </a:prstGeom>
          <a:noFill/>
        </p:spPr>
        <p:txBody>
          <a:bodyPr wrap="square" rtlCol="0">
            <a:spAutoFit/>
          </a:bodyPr>
          <a:lstStyle/>
          <a:p>
            <a:r>
              <a:rPr lang="fr-FR" sz="2400" b="1" dirty="0">
                <a:solidFill>
                  <a:srgbClr val="FFFF00"/>
                </a:solidFill>
              </a:rPr>
              <a:t>Pointe de la Jument, un des rochers aux formes étranges.</a:t>
            </a:r>
          </a:p>
        </p:txBody>
      </p:sp>
    </p:spTree>
    <p:extLst>
      <p:ext uri="{BB962C8B-B14F-4D97-AF65-F5344CB8AC3E}">
        <p14:creationId xmlns:p14="http://schemas.microsoft.com/office/powerpoint/2010/main" val="18332658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fallOver"/>
      </p:transition>
    </mc:Choice>
    <mc:Fallback>
      <p:transition spd="slow" advClick="0" advTm="9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76A30AAE-A84D-D726-749B-3014183F4294}"/>
            </a:ext>
          </a:extLst>
        </p:cNvPr>
        <p:cNvGrpSpPr/>
        <p:nvPr/>
      </p:nvGrpSpPr>
      <p:grpSpPr>
        <a:xfrm>
          <a:off x="0" y="0"/>
          <a:ext cx="0" cy="0"/>
          <a:chOff x="0" y="0"/>
          <a:chExt cx="0" cy="0"/>
        </a:xfrm>
      </p:grpSpPr>
      <p:pic>
        <p:nvPicPr>
          <p:cNvPr id="3" name="Image 2" descr="Une image contenant plein air, ciel, nuage, eau&#10;&#10;Description générée automatiquement">
            <a:extLst>
              <a:ext uri="{FF2B5EF4-FFF2-40B4-BE49-F238E27FC236}">
                <a16:creationId xmlns:a16="http://schemas.microsoft.com/office/drawing/2014/main" id="{E5DC342F-F87F-3756-1982-33F9A7C3686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7919" y="279000"/>
            <a:ext cx="8400000" cy="6300000"/>
          </a:xfrm>
          <a:prstGeom prst="rect">
            <a:avLst/>
          </a:prstGeom>
          <a:effectLst>
            <a:softEdge rad="127000"/>
          </a:effectLst>
        </p:spPr>
      </p:pic>
      <p:sp>
        <p:nvSpPr>
          <p:cNvPr id="4" name="ZoneTexte 3">
            <a:extLst>
              <a:ext uri="{FF2B5EF4-FFF2-40B4-BE49-F238E27FC236}">
                <a16:creationId xmlns:a16="http://schemas.microsoft.com/office/drawing/2014/main" id="{D57A7D0E-6876-F76F-8D13-2A75AC9322E1}"/>
              </a:ext>
            </a:extLst>
          </p:cNvPr>
          <p:cNvSpPr txBox="1"/>
          <p:nvPr/>
        </p:nvSpPr>
        <p:spPr>
          <a:xfrm>
            <a:off x="9017919" y="2078182"/>
            <a:ext cx="2847109" cy="3046988"/>
          </a:xfrm>
          <a:prstGeom prst="rect">
            <a:avLst/>
          </a:prstGeom>
          <a:noFill/>
        </p:spPr>
        <p:txBody>
          <a:bodyPr wrap="square" rtlCol="0">
            <a:spAutoFit/>
          </a:bodyPr>
          <a:lstStyle/>
          <a:p>
            <a:r>
              <a:rPr lang="fr-FR" sz="2400" b="1" dirty="0">
                <a:solidFill>
                  <a:srgbClr val="FFFF00"/>
                </a:solidFill>
              </a:rPr>
              <a:t>Les rochers marquant le détroit séparant le fond de l'anse du Moulin à Mer de la ria du </a:t>
            </a:r>
            <a:r>
              <a:rPr lang="fr-FR" sz="2400" b="1" dirty="0" err="1">
                <a:solidFill>
                  <a:srgbClr val="FFFF00"/>
                </a:solidFill>
              </a:rPr>
              <a:t>Minaouët</a:t>
            </a:r>
            <a:r>
              <a:rPr lang="fr-FR" sz="2400" b="1" dirty="0">
                <a:solidFill>
                  <a:srgbClr val="FFFF00"/>
                </a:solidFill>
              </a:rPr>
              <a:t> entre </a:t>
            </a:r>
            <a:r>
              <a:rPr lang="fr-FR" sz="2400" b="1" dirty="0" err="1">
                <a:solidFill>
                  <a:srgbClr val="FFFF00"/>
                </a:solidFill>
              </a:rPr>
              <a:t>Grignallou</a:t>
            </a:r>
            <a:r>
              <a:rPr lang="fr-FR" sz="2400" b="1" dirty="0">
                <a:solidFill>
                  <a:srgbClr val="FFFF00"/>
                </a:solidFill>
              </a:rPr>
              <a:t> et </a:t>
            </a:r>
            <a:r>
              <a:rPr lang="fr-FR" sz="2400" b="1" dirty="0" err="1">
                <a:solidFill>
                  <a:srgbClr val="FFFF00"/>
                </a:solidFill>
              </a:rPr>
              <a:t>Kerambreton</a:t>
            </a:r>
            <a:r>
              <a:rPr lang="fr-FR" dirty="0">
                <a:solidFill>
                  <a:srgbClr val="FFFF00"/>
                </a:solidFill>
              </a:rPr>
              <a:t>.</a:t>
            </a:r>
          </a:p>
        </p:txBody>
      </p:sp>
    </p:spTree>
    <p:extLst>
      <p:ext uri="{BB962C8B-B14F-4D97-AF65-F5344CB8AC3E}">
        <p14:creationId xmlns:p14="http://schemas.microsoft.com/office/powerpoint/2010/main" val="80125068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fallOver"/>
      </p:transition>
    </mc:Choice>
    <mc:Fallback>
      <p:transition spd="slow" advClick="0" advTm="9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a:extLst>
            <a:ext uri="{FF2B5EF4-FFF2-40B4-BE49-F238E27FC236}">
              <a16:creationId xmlns:a16="http://schemas.microsoft.com/office/drawing/2014/main" id="{F4F860D6-81A5-C95F-5712-818EAD11A4CF}"/>
            </a:ext>
          </a:extLst>
        </p:cNvPr>
        <p:cNvGrpSpPr/>
        <p:nvPr/>
      </p:nvGrpSpPr>
      <p:grpSpPr>
        <a:xfrm>
          <a:off x="0" y="0"/>
          <a:ext cx="0" cy="0"/>
          <a:chOff x="0" y="0"/>
          <a:chExt cx="0" cy="0"/>
        </a:xfrm>
      </p:grpSpPr>
      <p:pic>
        <p:nvPicPr>
          <p:cNvPr id="3" name="Image 2" descr="Une image contenant plein air, ciel, rocher, plante&#10;&#10;Description générée automatiquement">
            <a:extLst>
              <a:ext uri="{FF2B5EF4-FFF2-40B4-BE49-F238E27FC236}">
                <a16:creationId xmlns:a16="http://schemas.microsoft.com/office/drawing/2014/main" id="{27E909BF-F25D-90EB-0DC7-B5C3E32AC5D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94863"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5C883A0B-D953-8C1E-BF65-2D61F1135035}"/>
              </a:ext>
            </a:extLst>
          </p:cNvPr>
          <p:cNvSpPr txBox="1"/>
          <p:nvPr/>
        </p:nvSpPr>
        <p:spPr>
          <a:xfrm>
            <a:off x="301337" y="3179618"/>
            <a:ext cx="3090954" cy="2308324"/>
          </a:xfrm>
          <a:prstGeom prst="rect">
            <a:avLst/>
          </a:prstGeom>
          <a:noFill/>
        </p:spPr>
        <p:txBody>
          <a:bodyPr wrap="square" rtlCol="0">
            <a:spAutoFit/>
          </a:bodyPr>
          <a:lstStyle/>
          <a:p>
            <a:r>
              <a:rPr lang="fr-FR" sz="2400" b="1">
                <a:solidFill>
                  <a:srgbClr val="FFFF00"/>
                </a:solidFill>
              </a:rPr>
              <a:t>Les rochers marquant le détroit séparant le fond de l'anse du Moulin à Mer de la ria du Minaouët.</a:t>
            </a:r>
            <a:endParaRPr lang="fr-FR" sz="2400" b="1" dirty="0">
              <a:solidFill>
                <a:srgbClr val="FFFF00"/>
              </a:solidFill>
            </a:endParaRPr>
          </a:p>
        </p:txBody>
      </p:sp>
    </p:spTree>
    <p:extLst>
      <p:ext uri="{BB962C8B-B14F-4D97-AF65-F5344CB8AC3E}">
        <p14:creationId xmlns:p14="http://schemas.microsoft.com/office/powerpoint/2010/main" val="48841686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fallOver"/>
      </p:transition>
    </mc:Choice>
    <mc:Fallback>
      <p:transition spd="slow" advClick="0" advTm="9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a:extLst>
            <a:ext uri="{FF2B5EF4-FFF2-40B4-BE49-F238E27FC236}">
              <a16:creationId xmlns:a16="http://schemas.microsoft.com/office/drawing/2014/main" id="{42C36DBD-3FDA-73E0-7CF2-B08066719CB6}"/>
            </a:ext>
          </a:extLst>
        </p:cNvPr>
        <p:cNvGrpSpPr/>
        <p:nvPr/>
      </p:nvGrpSpPr>
      <p:grpSpPr>
        <a:xfrm>
          <a:off x="0" y="0"/>
          <a:ext cx="0" cy="0"/>
          <a:chOff x="0" y="0"/>
          <a:chExt cx="0" cy="0"/>
        </a:xfrm>
      </p:grpSpPr>
      <p:pic>
        <p:nvPicPr>
          <p:cNvPr id="3" name="Image 2" descr="Une image contenant plein air, herbe, ciel, arbre&#10;&#10;Description générée automatiquement">
            <a:extLst>
              <a:ext uri="{FF2B5EF4-FFF2-40B4-BE49-F238E27FC236}">
                <a16:creationId xmlns:a16="http://schemas.microsoft.com/office/drawing/2014/main" id="{C0DB1BEC-F66F-3AF5-6963-D2CDF45B2DC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3391" y="279000"/>
            <a:ext cx="8400000" cy="6300000"/>
          </a:xfrm>
          <a:prstGeom prst="rect">
            <a:avLst/>
          </a:prstGeom>
          <a:effectLst>
            <a:softEdge rad="127000"/>
          </a:effectLst>
        </p:spPr>
      </p:pic>
      <p:sp>
        <p:nvSpPr>
          <p:cNvPr id="4" name="ZoneTexte 3">
            <a:extLst>
              <a:ext uri="{FF2B5EF4-FFF2-40B4-BE49-F238E27FC236}">
                <a16:creationId xmlns:a16="http://schemas.microsoft.com/office/drawing/2014/main" id="{84C355D8-AA7C-B22D-1BB7-A732EC114FAF}"/>
              </a:ext>
            </a:extLst>
          </p:cNvPr>
          <p:cNvSpPr txBox="1"/>
          <p:nvPr/>
        </p:nvSpPr>
        <p:spPr>
          <a:xfrm>
            <a:off x="9268691" y="3075709"/>
            <a:ext cx="2597727" cy="1938992"/>
          </a:xfrm>
          <a:prstGeom prst="rect">
            <a:avLst/>
          </a:prstGeom>
          <a:noFill/>
        </p:spPr>
        <p:txBody>
          <a:bodyPr wrap="square" rtlCol="0">
            <a:spAutoFit/>
          </a:bodyPr>
          <a:lstStyle/>
          <a:p>
            <a:r>
              <a:rPr lang="fr-FR" sz="2400" b="1"/>
              <a:t>L'Anse de Kerambreton, annexe de l'Anse du Moulin à Mer, à marée basse.</a:t>
            </a:r>
            <a:endParaRPr lang="fr-FR" sz="2400" b="1" dirty="0"/>
          </a:p>
        </p:txBody>
      </p:sp>
    </p:spTree>
    <p:extLst>
      <p:ext uri="{BB962C8B-B14F-4D97-AF65-F5344CB8AC3E}">
        <p14:creationId xmlns:p14="http://schemas.microsoft.com/office/powerpoint/2010/main" val="154239370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fallOver"/>
      </p:transition>
    </mc:Choice>
    <mc:Fallback>
      <p:transition spd="slow" advClick="0" advTm="9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a:extLst>
            <a:ext uri="{FF2B5EF4-FFF2-40B4-BE49-F238E27FC236}">
              <a16:creationId xmlns:a16="http://schemas.microsoft.com/office/drawing/2014/main" id="{DC17B663-A316-653D-AB5B-39429D97C6AC}"/>
            </a:ext>
          </a:extLst>
        </p:cNvPr>
        <p:cNvGrpSpPr/>
        <p:nvPr/>
      </p:nvGrpSpPr>
      <p:grpSpPr>
        <a:xfrm>
          <a:off x="0" y="0"/>
          <a:ext cx="0" cy="0"/>
          <a:chOff x="0" y="0"/>
          <a:chExt cx="0" cy="0"/>
        </a:xfrm>
      </p:grpSpPr>
      <p:pic>
        <p:nvPicPr>
          <p:cNvPr id="3" name="Image 2" descr="Une image contenant plein air, ciel, arbre, nuage&#10;&#10;Description générée automatiquement">
            <a:extLst>
              <a:ext uri="{FF2B5EF4-FFF2-40B4-BE49-F238E27FC236}">
                <a16:creationId xmlns:a16="http://schemas.microsoft.com/office/drawing/2014/main" id="{9E156301-C7A9-5A94-C78E-D3DD0C0CC41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13809"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5348014C-BE41-C45E-1EBF-D25C86FAB321}"/>
              </a:ext>
            </a:extLst>
          </p:cNvPr>
          <p:cNvSpPr txBox="1"/>
          <p:nvPr/>
        </p:nvSpPr>
        <p:spPr>
          <a:xfrm>
            <a:off x="114300" y="2771231"/>
            <a:ext cx="3096491" cy="1938992"/>
          </a:xfrm>
          <a:prstGeom prst="rect">
            <a:avLst/>
          </a:prstGeom>
          <a:noFill/>
        </p:spPr>
        <p:txBody>
          <a:bodyPr wrap="square" rtlCol="0">
            <a:spAutoFit/>
          </a:bodyPr>
          <a:lstStyle/>
          <a:p>
            <a:r>
              <a:rPr lang="fr-FR" sz="2400" b="1" dirty="0"/>
              <a:t>Le chantier naval « Marée Haute » à </a:t>
            </a:r>
            <a:r>
              <a:rPr lang="fr-FR" sz="2400" b="1" dirty="0" err="1"/>
              <a:t>Grignallou</a:t>
            </a:r>
            <a:r>
              <a:rPr lang="fr-FR" sz="2400" b="1" dirty="0"/>
              <a:t> sur la rive est de l'Anse du Moulin à Mer.</a:t>
            </a:r>
          </a:p>
        </p:txBody>
      </p:sp>
    </p:spTree>
    <p:extLst>
      <p:ext uri="{BB962C8B-B14F-4D97-AF65-F5344CB8AC3E}">
        <p14:creationId xmlns:p14="http://schemas.microsoft.com/office/powerpoint/2010/main" val="386887496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fallOver"/>
      </p:transition>
    </mc:Choice>
    <mc:Fallback>
      <p:transition spd="slow" advClick="0" advTm="9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a:extLst>
            <a:ext uri="{FF2B5EF4-FFF2-40B4-BE49-F238E27FC236}">
              <a16:creationId xmlns:a16="http://schemas.microsoft.com/office/drawing/2014/main" id="{B33A44BC-1158-F732-AE88-2D3E80F861B7}"/>
            </a:ext>
          </a:extLst>
        </p:cNvPr>
        <p:cNvGrpSpPr/>
        <p:nvPr/>
      </p:nvGrpSpPr>
      <p:grpSpPr>
        <a:xfrm>
          <a:off x="0" y="0"/>
          <a:ext cx="0" cy="0"/>
          <a:chOff x="0" y="0"/>
          <a:chExt cx="0" cy="0"/>
        </a:xfrm>
      </p:grpSpPr>
      <p:pic>
        <p:nvPicPr>
          <p:cNvPr id="3" name="Image 2" descr="Une image contenant plein air, arbre, plante, ciel&#10;&#10;Description générée automatiquement">
            <a:extLst>
              <a:ext uri="{FF2B5EF4-FFF2-40B4-BE49-F238E27FC236}">
                <a16:creationId xmlns:a16="http://schemas.microsoft.com/office/drawing/2014/main" id="{305052BB-B2E7-0BF2-B807-9E1C1FD8961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7364"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75F2E333-3159-6CDB-2BB4-4784186B603F}"/>
              </a:ext>
            </a:extLst>
          </p:cNvPr>
          <p:cNvSpPr txBox="1"/>
          <p:nvPr/>
        </p:nvSpPr>
        <p:spPr>
          <a:xfrm>
            <a:off x="8664865" y="3315285"/>
            <a:ext cx="3262746" cy="1569660"/>
          </a:xfrm>
          <a:prstGeom prst="rect">
            <a:avLst/>
          </a:prstGeom>
          <a:noFill/>
        </p:spPr>
        <p:txBody>
          <a:bodyPr wrap="square" rtlCol="0">
            <a:spAutoFit/>
          </a:bodyPr>
          <a:lstStyle/>
          <a:p>
            <a:r>
              <a:rPr lang="fr-FR" sz="2400" b="1" dirty="0"/>
              <a:t>Le moulin à marée du fond de l'Anse du Moulin à Mer (ria du </a:t>
            </a:r>
            <a:r>
              <a:rPr lang="fr-FR" sz="2400" b="1" dirty="0" err="1"/>
              <a:t>Minaouët</a:t>
            </a:r>
            <a:r>
              <a:rPr lang="fr-FR" sz="2400" b="1" dirty="0"/>
              <a:t>).</a:t>
            </a:r>
          </a:p>
        </p:txBody>
      </p:sp>
    </p:spTree>
    <p:extLst>
      <p:ext uri="{BB962C8B-B14F-4D97-AF65-F5344CB8AC3E}">
        <p14:creationId xmlns:p14="http://schemas.microsoft.com/office/powerpoint/2010/main" val="217291859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fallOver"/>
      </p:transition>
    </mc:Choice>
    <mc:Fallback>
      <p:transition spd="slow" advClick="0" advTm="9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a:extLst>
            <a:ext uri="{FF2B5EF4-FFF2-40B4-BE49-F238E27FC236}">
              <a16:creationId xmlns:a16="http://schemas.microsoft.com/office/drawing/2014/main" id="{D613F041-956E-3CAD-D811-9C644EFB6940}"/>
            </a:ext>
          </a:extLst>
        </p:cNvPr>
        <p:cNvGrpSpPr/>
        <p:nvPr/>
      </p:nvGrpSpPr>
      <p:grpSpPr>
        <a:xfrm>
          <a:off x="0" y="0"/>
          <a:ext cx="0" cy="0"/>
          <a:chOff x="0" y="0"/>
          <a:chExt cx="0" cy="0"/>
        </a:xfrm>
      </p:grpSpPr>
      <p:pic>
        <p:nvPicPr>
          <p:cNvPr id="3" name="Image 2" descr="Une image contenant plein air, ciel, herbe, arbre&#10;&#10;Description générée automatiquement">
            <a:extLst>
              <a:ext uri="{FF2B5EF4-FFF2-40B4-BE49-F238E27FC236}">
                <a16:creationId xmlns:a16="http://schemas.microsoft.com/office/drawing/2014/main" id="{72CC157E-117E-0B1E-729B-0E5D0D44836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26036"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58CDC0C3-68FD-C6B5-7F7B-DC0064F6C19A}"/>
              </a:ext>
            </a:extLst>
          </p:cNvPr>
          <p:cNvSpPr txBox="1"/>
          <p:nvPr/>
        </p:nvSpPr>
        <p:spPr>
          <a:xfrm>
            <a:off x="342900" y="3241964"/>
            <a:ext cx="3226036" cy="1938992"/>
          </a:xfrm>
          <a:prstGeom prst="rect">
            <a:avLst/>
          </a:prstGeom>
          <a:noFill/>
        </p:spPr>
        <p:txBody>
          <a:bodyPr wrap="square" rtlCol="0">
            <a:spAutoFit/>
          </a:bodyPr>
          <a:lstStyle/>
          <a:p>
            <a:r>
              <a:rPr lang="fr-FR" sz="2400" b="1" dirty="0">
                <a:solidFill>
                  <a:schemeClr val="bg1"/>
                </a:solidFill>
              </a:rPr>
              <a:t>Rocher au milieu de la ria du </a:t>
            </a:r>
            <a:r>
              <a:rPr lang="fr-FR" sz="2400" b="1" dirty="0" err="1">
                <a:solidFill>
                  <a:schemeClr val="bg1"/>
                </a:solidFill>
              </a:rPr>
              <a:t>Minaouët</a:t>
            </a:r>
            <a:r>
              <a:rPr lang="fr-FR" sz="2400" b="1" dirty="0">
                <a:solidFill>
                  <a:schemeClr val="bg1"/>
                </a:solidFill>
              </a:rPr>
              <a:t> (photo prise de la digue du moulin à marée).</a:t>
            </a:r>
          </a:p>
        </p:txBody>
      </p:sp>
    </p:spTree>
    <p:extLst>
      <p:ext uri="{BB962C8B-B14F-4D97-AF65-F5344CB8AC3E}">
        <p14:creationId xmlns:p14="http://schemas.microsoft.com/office/powerpoint/2010/main" val="13902179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fallOver"/>
      </p:transition>
    </mc:Choice>
    <mc:Fallback>
      <p:transition spd="slow" advClick="0" advTm="9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B0F0"/>
          </a:fgClr>
          <a:bgClr>
            <a:schemeClr val="bg1"/>
          </a:bgClr>
        </a:pattFill>
        <a:effectLst/>
      </p:bgPr>
    </p:bg>
    <p:spTree>
      <p:nvGrpSpPr>
        <p:cNvPr id="1" name="">
          <a:extLst>
            <a:ext uri="{FF2B5EF4-FFF2-40B4-BE49-F238E27FC236}">
              <a16:creationId xmlns:a16="http://schemas.microsoft.com/office/drawing/2014/main" id="{E5946CD6-4C21-4A0A-156B-F694F87A2E66}"/>
            </a:ext>
          </a:extLst>
        </p:cNvPr>
        <p:cNvGrpSpPr/>
        <p:nvPr/>
      </p:nvGrpSpPr>
      <p:grpSpPr>
        <a:xfrm>
          <a:off x="0" y="0"/>
          <a:ext cx="0" cy="0"/>
          <a:chOff x="0" y="0"/>
          <a:chExt cx="0" cy="0"/>
        </a:xfrm>
      </p:grpSpPr>
      <p:pic>
        <p:nvPicPr>
          <p:cNvPr id="3" name="Image 2" descr="Une image contenant plein air, arbre, herbe, plante&#10;&#10;Description générée automatiquement">
            <a:extLst>
              <a:ext uri="{FF2B5EF4-FFF2-40B4-BE49-F238E27FC236}">
                <a16:creationId xmlns:a16="http://schemas.microsoft.com/office/drawing/2014/main" id="{FB7F29C3-CB96-C3B4-2D44-170ADE57B1C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9600"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01A6E5E7-B00D-068B-18AC-BA6574617527}"/>
              </a:ext>
            </a:extLst>
          </p:cNvPr>
          <p:cNvSpPr txBox="1"/>
          <p:nvPr/>
        </p:nvSpPr>
        <p:spPr>
          <a:xfrm>
            <a:off x="8947255" y="2919846"/>
            <a:ext cx="2815255" cy="1569660"/>
          </a:xfrm>
          <a:prstGeom prst="rect">
            <a:avLst/>
          </a:prstGeom>
          <a:noFill/>
        </p:spPr>
        <p:txBody>
          <a:bodyPr wrap="square" rtlCol="0">
            <a:spAutoFit/>
          </a:bodyPr>
          <a:lstStyle/>
          <a:p>
            <a:r>
              <a:rPr lang="fr-FR" sz="2400" b="1" dirty="0">
                <a:solidFill>
                  <a:schemeClr val="bg1"/>
                </a:solidFill>
              </a:rPr>
              <a:t>Le fond de la ria du </a:t>
            </a:r>
            <a:r>
              <a:rPr lang="fr-FR" sz="2400" b="1" dirty="0" err="1">
                <a:solidFill>
                  <a:schemeClr val="bg1"/>
                </a:solidFill>
              </a:rPr>
              <a:t>Minaouët</a:t>
            </a:r>
            <a:r>
              <a:rPr lang="fr-FR" sz="2400" b="1" dirty="0">
                <a:solidFill>
                  <a:schemeClr val="bg1"/>
                </a:solidFill>
              </a:rPr>
              <a:t> à marée haute vu du pont de la D 783.</a:t>
            </a:r>
          </a:p>
        </p:txBody>
      </p:sp>
    </p:spTree>
    <p:extLst>
      <p:ext uri="{BB962C8B-B14F-4D97-AF65-F5344CB8AC3E}">
        <p14:creationId xmlns:p14="http://schemas.microsoft.com/office/powerpoint/2010/main" val="170237786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fallOver"/>
      </p:transition>
    </mc:Choice>
    <mc:Fallback>
      <p:transition spd="slow" advClick="0" advTm="9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a:extLst>
            <a:ext uri="{FF2B5EF4-FFF2-40B4-BE49-F238E27FC236}">
              <a16:creationId xmlns:a16="http://schemas.microsoft.com/office/drawing/2014/main" id="{B821790F-6C05-5A67-1302-DC51B8BD3F3A}"/>
            </a:ext>
          </a:extLst>
        </p:cNvPr>
        <p:cNvGrpSpPr/>
        <p:nvPr/>
      </p:nvGrpSpPr>
      <p:grpSpPr>
        <a:xfrm>
          <a:off x="0" y="0"/>
          <a:ext cx="0" cy="0"/>
          <a:chOff x="0" y="0"/>
          <a:chExt cx="0" cy="0"/>
        </a:xfrm>
      </p:grpSpPr>
      <p:pic>
        <p:nvPicPr>
          <p:cNvPr id="3" name="Image 2" descr="Une image contenant plein air, rive, eau, nature&#10;&#10;Description générée automatiquement">
            <a:extLst>
              <a:ext uri="{FF2B5EF4-FFF2-40B4-BE49-F238E27FC236}">
                <a16:creationId xmlns:a16="http://schemas.microsoft.com/office/drawing/2014/main" id="{378277EF-EA7F-09C3-8B87-9F52BD2BE4F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88906" y="279000"/>
            <a:ext cx="8421942" cy="6300000"/>
          </a:xfrm>
          <a:prstGeom prst="rect">
            <a:avLst/>
          </a:prstGeom>
          <a:effectLst>
            <a:softEdge rad="127000"/>
          </a:effectLst>
        </p:spPr>
      </p:pic>
      <p:sp>
        <p:nvSpPr>
          <p:cNvPr id="4" name="ZoneTexte 3">
            <a:extLst>
              <a:ext uri="{FF2B5EF4-FFF2-40B4-BE49-F238E27FC236}">
                <a16:creationId xmlns:a16="http://schemas.microsoft.com/office/drawing/2014/main" id="{AB97A0B9-1F74-5C02-7F52-995866DB8D0A}"/>
              </a:ext>
            </a:extLst>
          </p:cNvPr>
          <p:cNvSpPr txBox="1"/>
          <p:nvPr/>
        </p:nvSpPr>
        <p:spPr>
          <a:xfrm>
            <a:off x="228600" y="3429000"/>
            <a:ext cx="3060306" cy="1200329"/>
          </a:xfrm>
          <a:prstGeom prst="rect">
            <a:avLst/>
          </a:prstGeom>
          <a:noFill/>
        </p:spPr>
        <p:txBody>
          <a:bodyPr wrap="square" rtlCol="0">
            <a:spAutoFit/>
          </a:bodyPr>
          <a:lstStyle/>
          <a:p>
            <a:r>
              <a:rPr lang="fr-FR" sz="2400" b="1" dirty="0">
                <a:solidFill>
                  <a:schemeClr val="bg1"/>
                </a:solidFill>
              </a:rPr>
              <a:t>L'entrée de l'Anse de </a:t>
            </a:r>
            <a:r>
              <a:rPr lang="fr-FR" sz="2400" b="1" dirty="0" err="1">
                <a:solidFill>
                  <a:schemeClr val="bg1"/>
                </a:solidFill>
              </a:rPr>
              <a:t>Pouldohan</a:t>
            </a:r>
            <a:r>
              <a:rPr lang="fr-FR" sz="2400" b="1" dirty="0">
                <a:solidFill>
                  <a:schemeClr val="bg1"/>
                </a:solidFill>
              </a:rPr>
              <a:t> vue de sa rive sud.</a:t>
            </a:r>
          </a:p>
        </p:txBody>
      </p:sp>
    </p:spTree>
    <p:extLst>
      <p:ext uri="{BB962C8B-B14F-4D97-AF65-F5344CB8AC3E}">
        <p14:creationId xmlns:p14="http://schemas.microsoft.com/office/powerpoint/2010/main" val="198269616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fallOver"/>
      </p:transition>
    </mc:Choice>
    <mc:Fallback>
      <p:transition spd="slow" advClick="0" advTm="9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a:extLst>
            <a:ext uri="{FF2B5EF4-FFF2-40B4-BE49-F238E27FC236}">
              <a16:creationId xmlns:a16="http://schemas.microsoft.com/office/drawing/2014/main" id="{6C0D0B30-D19B-E662-90F5-50E9D60EACB2}"/>
            </a:ext>
          </a:extLst>
        </p:cNvPr>
        <p:cNvGrpSpPr/>
        <p:nvPr/>
      </p:nvGrpSpPr>
      <p:grpSpPr>
        <a:xfrm>
          <a:off x="0" y="0"/>
          <a:ext cx="0" cy="0"/>
          <a:chOff x="0" y="0"/>
          <a:chExt cx="0" cy="0"/>
        </a:xfrm>
      </p:grpSpPr>
      <p:pic>
        <p:nvPicPr>
          <p:cNvPr id="3" name="Image 2" descr="Une image contenant plein air, ciel, nature, nuage&#10;&#10;Description générée automatiquement">
            <a:extLst>
              <a:ext uri="{FF2B5EF4-FFF2-40B4-BE49-F238E27FC236}">
                <a16:creationId xmlns:a16="http://schemas.microsoft.com/office/drawing/2014/main" id="{FDC333EE-20A7-072B-1FBF-1FA9D12DDBC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99209"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863B6EAB-20E5-D092-4AA4-A5598F950126}"/>
              </a:ext>
            </a:extLst>
          </p:cNvPr>
          <p:cNvSpPr txBox="1"/>
          <p:nvPr/>
        </p:nvSpPr>
        <p:spPr>
          <a:xfrm>
            <a:off x="8769927" y="3262745"/>
            <a:ext cx="3422073" cy="1200329"/>
          </a:xfrm>
          <a:prstGeom prst="rect">
            <a:avLst/>
          </a:prstGeom>
          <a:noFill/>
        </p:spPr>
        <p:txBody>
          <a:bodyPr wrap="square" rtlCol="0">
            <a:spAutoFit/>
          </a:bodyPr>
          <a:lstStyle/>
          <a:p>
            <a:r>
              <a:rPr lang="fr-FR" sz="2400" b="1" dirty="0">
                <a:solidFill>
                  <a:schemeClr val="bg1"/>
                </a:solidFill>
              </a:rPr>
              <a:t>L'entrée de l'Anse de </a:t>
            </a:r>
            <a:r>
              <a:rPr lang="fr-FR" sz="2400" b="1" dirty="0" err="1">
                <a:solidFill>
                  <a:schemeClr val="bg1"/>
                </a:solidFill>
              </a:rPr>
              <a:t>Pouldohan</a:t>
            </a:r>
            <a:r>
              <a:rPr lang="fr-FR" sz="2400" b="1" dirty="0">
                <a:solidFill>
                  <a:schemeClr val="bg1"/>
                </a:solidFill>
              </a:rPr>
              <a:t> vue de la Pointe de </a:t>
            </a:r>
            <a:r>
              <a:rPr lang="fr-FR" sz="2400" b="1" dirty="0" err="1">
                <a:solidFill>
                  <a:schemeClr val="bg1"/>
                </a:solidFill>
              </a:rPr>
              <a:t>Grignallou</a:t>
            </a:r>
            <a:r>
              <a:rPr lang="fr-FR" sz="2400" b="1" dirty="0">
                <a:solidFill>
                  <a:schemeClr val="bg1"/>
                </a:solidFill>
              </a:rPr>
              <a:t>.</a:t>
            </a:r>
          </a:p>
        </p:txBody>
      </p:sp>
    </p:spTree>
    <p:extLst>
      <p:ext uri="{BB962C8B-B14F-4D97-AF65-F5344CB8AC3E}">
        <p14:creationId xmlns:p14="http://schemas.microsoft.com/office/powerpoint/2010/main" val="286058734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fallOver"/>
      </p:transition>
    </mc:Choice>
    <mc:Fallback>
      <p:transition spd="slow" advClick="0" advTm="9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F174759C-25AE-FCB3-0BD7-F4175B6D3B59}"/>
            </a:ext>
          </a:extLst>
        </p:cNvPr>
        <p:cNvGrpSpPr/>
        <p:nvPr/>
      </p:nvGrpSpPr>
      <p:grpSpPr>
        <a:xfrm>
          <a:off x="0" y="0"/>
          <a:ext cx="0" cy="0"/>
          <a:chOff x="0" y="0"/>
          <a:chExt cx="0" cy="0"/>
        </a:xfrm>
      </p:grpSpPr>
      <p:pic>
        <p:nvPicPr>
          <p:cNvPr id="3" name="Image 2" descr="Une image contenant plein air, ciel, nature, nuage&#10;&#10;Description générée automatiquement">
            <a:extLst>
              <a:ext uri="{FF2B5EF4-FFF2-40B4-BE49-F238E27FC236}">
                <a16:creationId xmlns:a16="http://schemas.microsoft.com/office/drawing/2014/main" id="{EE42AA37-1D94-4707-A898-9C343F73F06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42409" y="279000"/>
            <a:ext cx="8400000" cy="6300000"/>
          </a:xfrm>
          <a:prstGeom prst="rect">
            <a:avLst/>
          </a:prstGeom>
          <a:effectLst>
            <a:softEdge rad="127000"/>
          </a:effectLst>
        </p:spPr>
      </p:pic>
      <p:sp>
        <p:nvSpPr>
          <p:cNvPr id="4" name="ZoneTexte 3">
            <a:extLst>
              <a:ext uri="{FF2B5EF4-FFF2-40B4-BE49-F238E27FC236}">
                <a16:creationId xmlns:a16="http://schemas.microsoft.com/office/drawing/2014/main" id="{5F98E1FF-02D8-56E8-CDC1-2A40C73D6D25}"/>
              </a:ext>
            </a:extLst>
          </p:cNvPr>
          <p:cNvSpPr txBox="1"/>
          <p:nvPr/>
        </p:nvSpPr>
        <p:spPr>
          <a:xfrm>
            <a:off x="124691" y="3429000"/>
            <a:ext cx="3342409" cy="1569660"/>
          </a:xfrm>
          <a:prstGeom prst="rect">
            <a:avLst/>
          </a:prstGeom>
          <a:noFill/>
        </p:spPr>
        <p:txBody>
          <a:bodyPr wrap="square" rtlCol="0">
            <a:spAutoFit/>
          </a:bodyPr>
          <a:lstStyle/>
          <a:p>
            <a:r>
              <a:rPr lang="fr-FR" sz="2400" b="1">
                <a:solidFill>
                  <a:schemeClr val="bg1"/>
                </a:solidFill>
              </a:rPr>
              <a:t>Anse de Pouldohan : la Pointe de Grignallou vu de la rive sud de l'anse.</a:t>
            </a:r>
            <a:endParaRPr lang="fr-FR" sz="2400" b="1" dirty="0">
              <a:solidFill>
                <a:schemeClr val="bg1"/>
              </a:solidFill>
            </a:endParaRPr>
          </a:p>
        </p:txBody>
      </p:sp>
    </p:spTree>
    <p:extLst>
      <p:ext uri="{BB962C8B-B14F-4D97-AF65-F5344CB8AC3E}">
        <p14:creationId xmlns:p14="http://schemas.microsoft.com/office/powerpoint/2010/main" val="56101500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fallOver"/>
      </p:transition>
    </mc:Choice>
    <mc:Fallback>
      <p:transition spd="slow" advClick="0" advTm="9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64482676-551A-F033-AFA1-A36BD5959226}"/>
            </a:ext>
          </a:extLst>
        </p:cNvPr>
        <p:cNvGrpSpPr/>
        <p:nvPr/>
      </p:nvGrpSpPr>
      <p:grpSpPr>
        <a:xfrm>
          <a:off x="0" y="0"/>
          <a:ext cx="0" cy="0"/>
          <a:chOff x="0" y="0"/>
          <a:chExt cx="0" cy="0"/>
        </a:xfrm>
      </p:grpSpPr>
      <p:pic>
        <p:nvPicPr>
          <p:cNvPr id="3" name="Image 2" descr="Une image contenant plein air, ciel, eau, nature&#10;&#10;Description générée automatiquement">
            <a:extLst>
              <a:ext uri="{FF2B5EF4-FFF2-40B4-BE49-F238E27FC236}">
                <a16:creationId xmlns:a16="http://schemas.microsoft.com/office/drawing/2014/main" id="{2A048632-4CEC-3ABD-A630-5C91E1FB66B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4377" y="279000"/>
            <a:ext cx="8479499" cy="6300000"/>
          </a:xfrm>
          <a:prstGeom prst="rect">
            <a:avLst/>
          </a:prstGeom>
          <a:effectLst>
            <a:softEdge rad="127000"/>
          </a:effectLst>
        </p:spPr>
      </p:pic>
      <p:sp>
        <p:nvSpPr>
          <p:cNvPr id="4" name="ZoneTexte 3">
            <a:extLst>
              <a:ext uri="{FF2B5EF4-FFF2-40B4-BE49-F238E27FC236}">
                <a16:creationId xmlns:a16="http://schemas.microsoft.com/office/drawing/2014/main" id="{BEE1174E-9CEB-06DA-C886-015682EB1C99}"/>
              </a:ext>
            </a:extLst>
          </p:cNvPr>
          <p:cNvSpPr txBox="1"/>
          <p:nvPr/>
        </p:nvSpPr>
        <p:spPr>
          <a:xfrm>
            <a:off x="9012899" y="3148445"/>
            <a:ext cx="3117273" cy="1569660"/>
          </a:xfrm>
          <a:prstGeom prst="rect">
            <a:avLst/>
          </a:prstGeom>
          <a:noFill/>
        </p:spPr>
        <p:txBody>
          <a:bodyPr wrap="square" rtlCol="0">
            <a:spAutoFit/>
          </a:bodyPr>
          <a:lstStyle/>
          <a:p>
            <a:r>
              <a:rPr lang="fr-FR" sz="2400" b="1">
                <a:solidFill>
                  <a:schemeClr val="bg1"/>
                </a:solidFill>
              </a:rPr>
              <a:t>L'Anse de Pouldohan vue depuis la plage de Ster Greich (à marée haute).</a:t>
            </a:r>
            <a:endParaRPr lang="fr-FR" sz="2400" b="1" dirty="0">
              <a:solidFill>
                <a:schemeClr val="bg1"/>
              </a:solidFill>
            </a:endParaRPr>
          </a:p>
        </p:txBody>
      </p:sp>
    </p:spTree>
    <p:extLst>
      <p:ext uri="{BB962C8B-B14F-4D97-AF65-F5344CB8AC3E}">
        <p14:creationId xmlns:p14="http://schemas.microsoft.com/office/powerpoint/2010/main" val="313589037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fallOver"/>
      </p:transition>
    </mc:Choice>
    <mc:Fallback>
      <p:transition spd="slow" advClick="0" advTm="9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FC629D40-D676-DE2D-11F9-E0375C9E31CE}"/>
            </a:ext>
          </a:extLst>
        </p:cNvPr>
        <p:cNvGrpSpPr/>
        <p:nvPr/>
      </p:nvGrpSpPr>
      <p:grpSpPr>
        <a:xfrm>
          <a:off x="0" y="0"/>
          <a:ext cx="0" cy="0"/>
          <a:chOff x="0" y="0"/>
          <a:chExt cx="0" cy="0"/>
        </a:xfrm>
      </p:grpSpPr>
      <p:pic>
        <p:nvPicPr>
          <p:cNvPr id="3" name="Image 2" descr="Une image contenant plein air, ciel, nuage, herbe&#10;&#10;Description générée automatiquement">
            <a:extLst>
              <a:ext uri="{FF2B5EF4-FFF2-40B4-BE49-F238E27FC236}">
                <a16:creationId xmlns:a16="http://schemas.microsoft.com/office/drawing/2014/main" id="{95584782-FCD5-D093-B340-51D86EFFA0B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74082" y="279000"/>
            <a:ext cx="8400000" cy="6300000"/>
          </a:xfrm>
          <a:prstGeom prst="rect">
            <a:avLst/>
          </a:prstGeom>
          <a:effectLst>
            <a:softEdge rad="127000"/>
          </a:effectLst>
        </p:spPr>
      </p:pic>
      <p:sp>
        <p:nvSpPr>
          <p:cNvPr id="4" name="ZoneTexte 3">
            <a:extLst>
              <a:ext uri="{FF2B5EF4-FFF2-40B4-BE49-F238E27FC236}">
                <a16:creationId xmlns:a16="http://schemas.microsoft.com/office/drawing/2014/main" id="{88BDA5C7-1635-643A-EBEC-773D82F034FF}"/>
              </a:ext>
            </a:extLst>
          </p:cNvPr>
          <p:cNvSpPr txBox="1"/>
          <p:nvPr/>
        </p:nvSpPr>
        <p:spPr>
          <a:xfrm>
            <a:off x="280554" y="3002973"/>
            <a:ext cx="3174082" cy="1569660"/>
          </a:xfrm>
          <a:prstGeom prst="rect">
            <a:avLst/>
          </a:prstGeom>
          <a:noFill/>
        </p:spPr>
        <p:txBody>
          <a:bodyPr wrap="square" rtlCol="0">
            <a:spAutoFit/>
          </a:bodyPr>
          <a:lstStyle/>
          <a:p>
            <a:r>
              <a:rPr lang="fr-FR" sz="2400" b="1" dirty="0">
                <a:solidFill>
                  <a:schemeClr val="bg1"/>
                </a:solidFill>
              </a:rPr>
              <a:t>La plage de </a:t>
            </a:r>
            <a:r>
              <a:rPr lang="fr-FR" sz="2400" b="1" dirty="0" err="1">
                <a:solidFill>
                  <a:schemeClr val="bg1"/>
                </a:solidFill>
              </a:rPr>
              <a:t>Ster</a:t>
            </a:r>
            <a:r>
              <a:rPr lang="fr-FR" sz="2400" b="1" dirty="0">
                <a:solidFill>
                  <a:schemeClr val="bg1"/>
                </a:solidFill>
              </a:rPr>
              <a:t> </a:t>
            </a:r>
            <a:r>
              <a:rPr lang="fr-FR" sz="2400" b="1" dirty="0" err="1">
                <a:solidFill>
                  <a:schemeClr val="bg1"/>
                </a:solidFill>
              </a:rPr>
              <a:t>Greich</a:t>
            </a:r>
            <a:r>
              <a:rPr lang="fr-FR" sz="2400" b="1" dirty="0">
                <a:solidFill>
                  <a:schemeClr val="bg1"/>
                </a:solidFill>
              </a:rPr>
              <a:t> au fond de l'Anse de </a:t>
            </a:r>
            <a:r>
              <a:rPr lang="fr-FR" sz="2400" b="1" dirty="0" err="1">
                <a:solidFill>
                  <a:schemeClr val="bg1"/>
                </a:solidFill>
              </a:rPr>
              <a:t>Pouldohan</a:t>
            </a:r>
            <a:r>
              <a:rPr lang="fr-FR" sz="2400" b="1" dirty="0">
                <a:solidFill>
                  <a:schemeClr val="bg1"/>
                </a:solidFill>
              </a:rPr>
              <a:t> (à marée basse).</a:t>
            </a:r>
          </a:p>
        </p:txBody>
      </p:sp>
    </p:spTree>
    <p:extLst>
      <p:ext uri="{BB962C8B-B14F-4D97-AF65-F5344CB8AC3E}">
        <p14:creationId xmlns:p14="http://schemas.microsoft.com/office/powerpoint/2010/main" val="156179687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fallOver"/>
      </p:transition>
    </mc:Choice>
    <mc:Fallback>
      <p:transition spd="slow" advClick="0" advTm="9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a:extLst>
            <a:ext uri="{FF2B5EF4-FFF2-40B4-BE49-F238E27FC236}">
              <a16:creationId xmlns:a16="http://schemas.microsoft.com/office/drawing/2014/main" id="{B10BB029-2B88-E85F-8FB6-7F1F6CD4C536}"/>
            </a:ext>
          </a:extLst>
        </p:cNvPr>
        <p:cNvGrpSpPr/>
        <p:nvPr/>
      </p:nvGrpSpPr>
      <p:grpSpPr>
        <a:xfrm>
          <a:off x="0" y="0"/>
          <a:ext cx="0" cy="0"/>
          <a:chOff x="0" y="0"/>
          <a:chExt cx="0" cy="0"/>
        </a:xfrm>
      </p:grpSpPr>
      <p:pic>
        <p:nvPicPr>
          <p:cNvPr id="3" name="Image 2" descr="Une image contenant plein air, ciel, nuage, herbe&#10;&#10;Description générée automatiquement">
            <a:extLst>
              <a:ext uri="{FF2B5EF4-FFF2-40B4-BE49-F238E27FC236}">
                <a16:creationId xmlns:a16="http://schemas.microsoft.com/office/drawing/2014/main" id="{55E52435-3502-21C1-651B-AED1699FF77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6082" y="279000"/>
            <a:ext cx="8400000" cy="6300000"/>
          </a:xfrm>
          <a:prstGeom prst="rect">
            <a:avLst/>
          </a:prstGeom>
          <a:effectLst>
            <a:softEdge rad="127000"/>
          </a:effectLst>
        </p:spPr>
      </p:pic>
      <p:sp>
        <p:nvSpPr>
          <p:cNvPr id="4" name="ZoneTexte 3">
            <a:extLst>
              <a:ext uri="{FF2B5EF4-FFF2-40B4-BE49-F238E27FC236}">
                <a16:creationId xmlns:a16="http://schemas.microsoft.com/office/drawing/2014/main" id="{35D8FCF1-EFD4-1AEA-A1F0-B619A140BAD6}"/>
              </a:ext>
            </a:extLst>
          </p:cNvPr>
          <p:cNvSpPr txBox="1"/>
          <p:nvPr/>
        </p:nvSpPr>
        <p:spPr>
          <a:xfrm>
            <a:off x="8916082" y="2940627"/>
            <a:ext cx="2981509" cy="1569660"/>
          </a:xfrm>
          <a:prstGeom prst="rect">
            <a:avLst/>
          </a:prstGeom>
          <a:noFill/>
        </p:spPr>
        <p:txBody>
          <a:bodyPr wrap="square" rtlCol="0">
            <a:spAutoFit/>
          </a:bodyPr>
          <a:lstStyle/>
          <a:p>
            <a:r>
              <a:rPr lang="fr-FR" sz="2400" b="1">
                <a:solidFill>
                  <a:schemeClr val="bg1"/>
                </a:solidFill>
              </a:rPr>
              <a:t>Le fond de l'Anse de Pouldohan à marée basse (face à la cale de Porz an Halen).</a:t>
            </a:r>
            <a:endParaRPr lang="fr-FR" sz="2400" b="1" dirty="0">
              <a:solidFill>
                <a:schemeClr val="bg1"/>
              </a:solidFill>
            </a:endParaRPr>
          </a:p>
        </p:txBody>
      </p:sp>
    </p:spTree>
    <p:extLst>
      <p:ext uri="{BB962C8B-B14F-4D97-AF65-F5344CB8AC3E}">
        <p14:creationId xmlns:p14="http://schemas.microsoft.com/office/powerpoint/2010/main" val="244868191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fallOver"/>
      </p:transition>
    </mc:Choice>
    <mc:Fallback>
      <p:transition spd="slow" advClick="0" advTm="9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BCDE3B18-1770-B79B-33F4-1BB11D00A751}"/>
            </a:ext>
          </a:extLst>
        </p:cNvPr>
        <p:cNvGrpSpPr/>
        <p:nvPr/>
      </p:nvGrpSpPr>
      <p:grpSpPr>
        <a:xfrm>
          <a:off x="0" y="0"/>
          <a:ext cx="0" cy="0"/>
          <a:chOff x="0" y="0"/>
          <a:chExt cx="0" cy="0"/>
        </a:xfrm>
      </p:grpSpPr>
      <p:pic>
        <p:nvPicPr>
          <p:cNvPr id="3" name="Image 2" descr="Une image contenant plein air, ciel, sol, nuage&#10;&#10;Description générée automatiquement">
            <a:extLst>
              <a:ext uri="{FF2B5EF4-FFF2-40B4-BE49-F238E27FC236}">
                <a16:creationId xmlns:a16="http://schemas.microsoft.com/office/drawing/2014/main" id="{C3C53CFF-3EE4-B446-B447-F4D2FE3F8FF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90454"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10080B08-4ED5-E2C8-778C-ED80DBED0D98}"/>
              </a:ext>
            </a:extLst>
          </p:cNvPr>
          <p:cNvSpPr txBox="1"/>
          <p:nvPr/>
        </p:nvSpPr>
        <p:spPr>
          <a:xfrm>
            <a:off x="363682" y="2847109"/>
            <a:ext cx="3096491" cy="1938992"/>
          </a:xfrm>
          <a:prstGeom prst="rect">
            <a:avLst/>
          </a:prstGeom>
          <a:noFill/>
        </p:spPr>
        <p:txBody>
          <a:bodyPr wrap="square" rtlCol="0">
            <a:spAutoFit/>
          </a:bodyPr>
          <a:lstStyle/>
          <a:p>
            <a:r>
              <a:rPr lang="fr-FR" sz="2400" b="1" dirty="0">
                <a:solidFill>
                  <a:schemeClr val="bg1"/>
                </a:solidFill>
              </a:rPr>
              <a:t>Restes d'épaves dans l'ancien cimetière à bateaux du fond de l'Anse de </a:t>
            </a:r>
            <a:r>
              <a:rPr lang="fr-FR" sz="2400" b="1" dirty="0" err="1">
                <a:solidFill>
                  <a:schemeClr val="bg1"/>
                </a:solidFill>
              </a:rPr>
              <a:t>Pouldohan</a:t>
            </a:r>
            <a:r>
              <a:rPr lang="fr-FR" sz="2400" b="1" dirty="0">
                <a:solidFill>
                  <a:schemeClr val="bg1"/>
                </a:solidFill>
              </a:rPr>
              <a:t>.</a:t>
            </a:r>
          </a:p>
        </p:txBody>
      </p:sp>
    </p:spTree>
    <p:extLst>
      <p:ext uri="{BB962C8B-B14F-4D97-AF65-F5344CB8AC3E}">
        <p14:creationId xmlns:p14="http://schemas.microsoft.com/office/powerpoint/2010/main" val="124649787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fallOver"/>
      </p:transition>
    </mc:Choice>
    <mc:Fallback>
      <p:transition spd="slow" advClick="0" advTm="9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6853129C-72FC-D6DC-CB58-CAEC7D39E23E}"/>
            </a:ext>
          </a:extLst>
        </p:cNvPr>
        <p:cNvGrpSpPr/>
        <p:nvPr/>
      </p:nvGrpSpPr>
      <p:grpSpPr>
        <a:xfrm>
          <a:off x="0" y="0"/>
          <a:ext cx="0" cy="0"/>
          <a:chOff x="0" y="0"/>
          <a:chExt cx="0" cy="0"/>
        </a:xfrm>
      </p:grpSpPr>
      <p:pic>
        <p:nvPicPr>
          <p:cNvPr id="3" name="Image 2" descr="Une image contenant plein air, eau, ciel, Reliefs côtiers et océaniques&#10;&#10;Description générée automatiquement">
            <a:extLst>
              <a:ext uri="{FF2B5EF4-FFF2-40B4-BE49-F238E27FC236}">
                <a16:creationId xmlns:a16="http://schemas.microsoft.com/office/drawing/2014/main" id="{50C8CDF2-2F79-2183-7C37-73C318F632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4465" y="279000"/>
            <a:ext cx="8708432" cy="6300000"/>
          </a:xfrm>
          <a:prstGeom prst="rect">
            <a:avLst/>
          </a:prstGeom>
          <a:effectLst>
            <a:softEdge rad="635000"/>
          </a:effectLst>
        </p:spPr>
      </p:pic>
      <p:sp>
        <p:nvSpPr>
          <p:cNvPr id="4" name="ZoneTexte 3">
            <a:extLst>
              <a:ext uri="{FF2B5EF4-FFF2-40B4-BE49-F238E27FC236}">
                <a16:creationId xmlns:a16="http://schemas.microsoft.com/office/drawing/2014/main" id="{31587E8C-FD89-BAC7-B2A0-74CD1E215D83}"/>
              </a:ext>
            </a:extLst>
          </p:cNvPr>
          <p:cNvSpPr txBox="1"/>
          <p:nvPr/>
        </p:nvSpPr>
        <p:spPr>
          <a:xfrm>
            <a:off x="9100321" y="3252355"/>
            <a:ext cx="2899064" cy="1569660"/>
          </a:xfrm>
          <a:prstGeom prst="rect">
            <a:avLst/>
          </a:prstGeom>
          <a:noFill/>
        </p:spPr>
        <p:txBody>
          <a:bodyPr wrap="square" rtlCol="0">
            <a:spAutoFit/>
          </a:bodyPr>
          <a:lstStyle/>
          <a:p>
            <a:r>
              <a:rPr lang="fr-FR" sz="2400" b="1" dirty="0">
                <a:solidFill>
                  <a:schemeClr val="bg1"/>
                </a:solidFill>
              </a:rPr>
              <a:t>La Pointe de </a:t>
            </a:r>
            <a:r>
              <a:rPr lang="fr-FR" sz="2400" b="1" dirty="0" err="1">
                <a:solidFill>
                  <a:schemeClr val="bg1"/>
                </a:solidFill>
              </a:rPr>
              <a:t>Trévignon</a:t>
            </a:r>
            <a:r>
              <a:rPr lang="fr-FR" sz="2400" b="1" dirty="0">
                <a:solidFill>
                  <a:schemeClr val="bg1"/>
                </a:solidFill>
              </a:rPr>
              <a:t> vue depuis la plage de </a:t>
            </a:r>
            <a:r>
              <a:rPr lang="fr-FR" sz="2400" b="1" dirty="0" err="1">
                <a:solidFill>
                  <a:schemeClr val="bg1"/>
                </a:solidFill>
              </a:rPr>
              <a:t>Kerouini</a:t>
            </a:r>
            <a:r>
              <a:rPr lang="fr-FR" sz="2400" b="1" dirty="0">
                <a:solidFill>
                  <a:schemeClr val="bg1"/>
                </a:solidFill>
              </a:rPr>
              <a:t>.</a:t>
            </a:r>
          </a:p>
        </p:txBody>
      </p:sp>
    </p:spTree>
    <p:extLst>
      <p:ext uri="{BB962C8B-B14F-4D97-AF65-F5344CB8AC3E}">
        <p14:creationId xmlns:p14="http://schemas.microsoft.com/office/powerpoint/2010/main" val="203064221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fallOver"/>
      </p:transition>
    </mc:Choice>
    <mc:Fallback>
      <p:transition spd="slow" advClick="0" advTm="9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a:extLst>
            <a:ext uri="{FF2B5EF4-FFF2-40B4-BE49-F238E27FC236}">
              <a16:creationId xmlns:a16="http://schemas.microsoft.com/office/drawing/2014/main" id="{07B937E6-1700-5995-E49F-4448B4F0AFE6}"/>
            </a:ext>
          </a:extLst>
        </p:cNvPr>
        <p:cNvGrpSpPr/>
        <p:nvPr/>
      </p:nvGrpSpPr>
      <p:grpSpPr>
        <a:xfrm>
          <a:off x="0" y="0"/>
          <a:ext cx="0" cy="0"/>
          <a:chOff x="0" y="0"/>
          <a:chExt cx="0" cy="0"/>
        </a:xfrm>
      </p:grpSpPr>
      <p:pic>
        <p:nvPicPr>
          <p:cNvPr id="3" name="Image 2" descr="Une image contenant herbe, plein air, ciel, nuage&#10;&#10;Description générée automatiquement">
            <a:extLst>
              <a:ext uri="{FF2B5EF4-FFF2-40B4-BE49-F238E27FC236}">
                <a16:creationId xmlns:a16="http://schemas.microsoft.com/office/drawing/2014/main" id="{C4A15B47-D22E-B976-21F3-E1AF2C9B1AA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73582" y="279000"/>
            <a:ext cx="8400000" cy="6300000"/>
          </a:xfrm>
          <a:prstGeom prst="rect">
            <a:avLst/>
          </a:prstGeom>
          <a:effectLst>
            <a:softEdge rad="127000"/>
          </a:effectLst>
        </p:spPr>
      </p:pic>
      <p:sp>
        <p:nvSpPr>
          <p:cNvPr id="4" name="ZoneTexte 3">
            <a:extLst>
              <a:ext uri="{FF2B5EF4-FFF2-40B4-BE49-F238E27FC236}">
                <a16:creationId xmlns:a16="http://schemas.microsoft.com/office/drawing/2014/main" id="{5A8911AB-DF57-0184-B240-683861BEB0A6}"/>
              </a:ext>
            </a:extLst>
          </p:cNvPr>
          <p:cNvSpPr txBox="1"/>
          <p:nvPr/>
        </p:nvSpPr>
        <p:spPr>
          <a:xfrm>
            <a:off x="218209" y="3636818"/>
            <a:ext cx="3262746" cy="1200329"/>
          </a:xfrm>
          <a:prstGeom prst="rect">
            <a:avLst/>
          </a:prstGeom>
          <a:noFill/>
        </p:spPr>
        <p:txBody>
          <a:bodyPr wrap="square" rtlCol="0">
            <a:spAutoFit/>
          </a:bodyPr>
          <a:lstStyle/>
          <a:p>
            <a:r>
              <a:rPr lang="fr-FR" sz="2400" b="1">
                <a:solidFill>
                  <a:schemeClr val="bg1"/>
                </a:solidFill>
              </a:rPr>
              <a:t>La plage de Trévignon, les dunes et étangs maritimes du littoral.</a:t>
            </a:r>
            <a:endParaRPr lang="fr-FR" sz="2400" b="1" dirty="0">
              <a:solidFill>
                <a:schemeClr val="bg1"/>
              </a:solidFill>
            </a:endParaRPr>
          </a:p>
        </p:txBody>
      </p:sp>
    </p:spTree>
    <p:extLst>
      <p:ext uri="{BB962C8B-B14F-4D97-AF65-F5344CB8AC3E}">
        <p14:creationId xmlns:p14="http://schemas.microsoft.com/office/powerpoint/2010/main" val="36016280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fallOver"/>
      </p:transition>
    </mc:Choice>
    <mc:Fallback>
      <p:transition spd="slow" advClick="0" advTm="9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a:extLst>
            <a:ext uri="{FF2B5EF4-FFF2-40B4-BE49-F238E27FC236}">
              <a16:creationId xmlns:a16="http://schemas.microsoft.com/office/drawing/2014/main" id="{89F43F09-A485-C8A8-C0CF-9702BD25854D}"/>
            </a:ext>
          </a:extLst>
        </p:cNvPr>
        <p:cNvGrpSpPr/>
        <p:nvPr/>
      </p:nvGrpSpPr>
      <p:grpSpPr>
        <a:xfrm>
          <a:off x="0" y="0"/>
          <a:ext cx="0" cy="0"/>
          <a:chOff x="0" y="0"/>
          <a:chExt cx="0" cy="0"/>
        </a:xfrm>
      </p:grpSpPr>
      <p:pic>
        <p:nvPicPr>
          <p:cNvPr id="5" name="Image 4" descr="Une image contenant plein air, ciel, herbe, bâtiment&#10;&#10;Description générée automatiquement">
            <a:extLst>
              <a:ext uri="{FF2B5EF4-FFF2-40B4-BE49-F238E27FC236}">
                <a16:creationId xmlns:a16="http://schemas.microsoft.com/office/drawing/2014/main" id="{953D02BE-F9E5-0B1F-09E9-474DC35030C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4909" y="279000"/>
            <a:ext cx="8400000" cy="6300000"/>
          </a:xfrm>
          <a:prstGeom prst="rect">
            <a:avLst/>
          </a:prstGeom>
          <a:effectLst>
            <a:softEdge rad="317500"/>
          </a:effectLst>
        </p:spPr>
      </p:pic>
      <p:sp>
        <p:nvSpPr>
          <p:cNvPr id="6" name="ZoneTexte 5">
            <a:extLst>
              <a:ext uri="{FF2B5EF4-FFF2-40B4-BE49-F238E27FC236}">
                <a16:creationId xmlns:a16="http://schemas.microsoft.com/office/drawing/2014/main" id="{866319F9-26AD-67F1-6022-ECE7D8B65A25}"/>
              </a:ext>
            </a:extLst>
          </p:cNvPr>
          <p:cNvSpPr txBox="1"/>
          <p:nvPr/>
        </p:nvSpPr>
        <p:spPr>
          <a:xfrm>
            <a:off x="8884909" y="2150919"/>
            <a:ext cx="3199718" cy="3046988"/>
          </a:xfrm>
          <a:prstGeom prst="rect">
            <a:avLst/>
          </a:prstGeom>
          <a:noFill/>
        </p:spPr>
        <p:txBody>
          <a:bodyPr wrap="square" rtlCol="0">
            <a:spAutoFit/>
          </a:bodyPr>
          <a:lstStyle/>
          <a:p>
            <a:r>
              <a:rPr lang="fr-FR" sz="2400" b="1" dirty="0">
                <a:solidFill>
                  <a:schemeClr val="bg1"/>
                </a:solidFill>
              </a:rPr>
              <a:t>Plage de </a:t>
            </a:r>
            <a:r>
              <a:rPr lang="fr-FR" sz="2400" b="1" dirty="0" err="1">
                <a:solidFill>
                  <a:schemeClr val="bg1"/>
                </a:solidFill>
              </a:rPr>
              <a:t>Trévignon</a:t>
            </a:r>
            <a:r>
              <a:rPr lang="fr-FR" sz="2400" b="1" dirty="0">
                <a:solidFill>
                  <a:schemeClr val="bg1"/>
                </a:solidFill>
              </a:rPr>
              <a:t> : Ty an </a:t>
            </a:r>
            <a:r>
              <a:rPr lang="fr-FR" sz="2400" b="1" dirty="0" err="1">
                <a:solidFill>
                  <a:schemeClr val="bg1"/>
                </a:solidFill>
              </a:rPr>
              <a:t>Aodou</a:t>
            </a:r>
            <a:r>
              <a:rPr lang="fr-FR" sz="2400" b="1" dirty="0">
                <a:solidFill>
                  <a:schemeClr val="bg1"/>
                </a:solidFill>
              </a:rPr>
              <a:t>, la maison du littoral (ancienne usine à iode, désormais propriété du Conservatoire du littoral).</a:t>
            </a:r>
          </a:p>
        </p:txBody>
      </p:sp>
    </p:spTree>
    <p:extLst>
      <p:ext uri="{BB962C8B-B14F-4D97-AF65-F5344CB8AC3E}">
        <p14:creationId xmlns:p14="http://schemas.microsoft.com/office/powerpoint/2010/main" val="71703396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fallOver"/>
      </p:transition>
    </mc:Choice>
    <mc:Fallback>
      <p:transition spd="slow" advClick="0" advTm="9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a:extLst>
            <a:ext uri="{FF2B5EF4-FFF2-40B4-BE49-F238E27FC236}">
              <a16:creationId xmlns:a16="http://schemas.microsoft.com/office/drawing/2014/main" id="{0009079B-2EF5-782A-E415-D7543BFF85FA}"/>
            </a:ext>
          </a:extLst>
        </p:cNvPr>
        <p:cNvGrpSpPr/>
        <p:nvPr/>
      </p:nvGrpSpPr>
      <p:grpSpPr>
        <a:xfrm>
          <a:off x="0" y="0"/>
          <a:ext cx="0" cy="0"/>
          <a:chOff x="0" y="0"/>
          <a:chExt cx="0" cy="0"/>
        </a:xfrm>
      </p:grpSpPr>
      <p:pic>
        <p:nvPicPr>
          <p:cNvPr id="3" name="Image 2" descr="Une image contenant plein air, ciel, herbe, paysage&#10;&#10;Description générée automatiquement">
            <a:extLst>
              <a:ext uri="{FF2B5EF4-FFF2-40B4-BE49-F238E27FC236}">
                <a16:creationId xmlns:a16="http://schemas.microsoft.com/office/drawing/2014/main" id="{30EE3535-13EB-15D9-04DC-B92D47EFCA4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5760" y="259785"/>
            <a:ext cx="10540480" cy="5940000"/>
          </a:xfrm>
          <a:prstGeom prst="rect">
            <a:avLst/>
          </a:prstGeom>
          <a:effectLst>
            <a:softEdge rad="317500"/>
          </a:effectLst>
        </p:spPr>
      </p:pic>
      <p:sp>
        <p:nvSpPr>
          <p:cNvPr id="4" name="ZoneTexte 3">
            <a:extLst>
              <a:ext uri="{FF2B5EF4-FFF2-40B4-BE49-F238E27FC236}">
                <a16:creationId xmlns:a16="http://schemas.microsoft.com/office/drawing/2014/main" id="{06576DBB-F033-8E4B-60C0-FAFE6D8FA928}"/>
              </a:ext>
            </a:extLst>
          </p:cNvPr>
          <p:cNvSpPr txBox="1"/>
          <p:nvPr/>
        </p:nvSpPr>
        <p:spPr>
          <a:xfrm>
            <a:off x="3075710" y="6136550"/>
            <a:ext cx="9954490" cy="461665"/>
          </a:xfrm>
          <a:prstGeom prst="rect">
            <a:avLst/>
          </a:prstGeom>
          <a:noFill/>
        </p:spPr>
        <p:txBody>
          <a:bodyPr wrap="square" rtlCol="0">
            <a:spAutoFit/>
          </a:bodyPr>
          <a:lstStyle/>
          <a:p>
            <a:r>
              <a:rPr lang="fr-FR" sz="2400" b="1" dirty="0">
                <a:solidFill>
                  <a:schemeClr val="bg1"/>
                </a:solidFill>
              </a:rPr>
              <a:t>L'un des étangs de </a:t>
            </a:r>
            <a:r>
              <a:rPr lang="fr-FR" sz="2400" b="1" dirty="0" err="1">
                <a:solidFill>
                  <a:schemeClr val="bg1"/>
                </a:solidFill>
              </a:rPr>
              <a:t>Trévigon</a:t>
            </a:r>
            <a:r>
              <a:rPr lang="fr-FR" sz="2400" b="1" dirty="0">
                <a:solidFill>
                  <a:schemeClr val="bg1"/>
                </a:solidFill>
              </a:rPr>
              <a:t> : le </a:t>
            </a:r>
            <a:r>
              <a:rPr lang="fr-FR" sz="2400" b="1" dirty="0" err="1">
                <a:solidFill>
                  <a:schemeClr val="bg1"/>
                </a:solidFill>
              </a:rPr>
              <a:t>loc'h</a:t>
            </a:r>
            <a:r>
              <a:rPr lang="fr-FR" sz="2400" b="1" dirty="0">
                <a:solidFill>
                  <a:schemeClr val="bg1"/>
                </a:solidFill>
              </a:rPr>
              <a:t> </a:t>
            </a:r>
            <a:r>
              <a:rPr lang="fr-FR" sz="2400" b="1" dirty="0" err="1">
                <a:solidFill>
                  <a:schemeClr val="bg1"/>
                </a:solidFill>
              </a:rPr>
              <a:t>Coziou</a:t>
            </a:r>
            <a:r>
              <a:rPr lang="fr-FR" sz="2400" b="1" dirty="0">
                <a:solidFill>
                  <a:schemeClr val="bg1"/>
                </a:solidFill>
              </a:rPr>
              <a:t>.</a:t>
            </a:r>
          </a:p>
        </p:txBody>
      </p:sp>
    </p:spTree>
    <p:extLst>
      <p:ext uri="{BB962C8B-B14F-4D97-AF65-F5344CB8AC3E}">
        <p14:creationId xmlns:p14="http://schemas.microsoft.com/office/powerpoint/2010/main" val="166992209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fallOver"/>
      </p:transition>
    </mc:Choice>
    <mc:Fallback>
      <p:transition spd="slow" advClick="0" advTm="9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7A1435-B38E-78AB-680B-CF265A787BBE}"/>
            </a:ext>
          </a:extLst>
        </p:cNvPr>
        <p:cNvGrpSpPr/>
        <p:nvPr/>
      </p:nvGrpSpPr>
      <p:grpSpPr>
        <a:xfrm>
          <a:off x="0" y="0"/>
          <a:ext cx="0" cy="0"/>
          <a:chOff x="0" y="0"/>
          <a:chExt cx="0" cy="0"/>
        </a:xfrm>
      </p:grpSpPr>
      <p:pic>
        <p:nvPicPr>
          <p:cNvPr id="3" name="Image 2" descr="Une image contenant plein air, rocher, ciel, eau&#10;&#10;Description générée automatiquement">
            <a:extLst>
              <a:ext uri="{FF2B5EF4-FFF2-40B4-BE49-F238E27FC236}">
                <a16:creationId xmlns:a16="http://schemas.microsoft.com/office/drawing/2014/main" id="{D512736D-9518-EC2E-0C7F-06BB4D9F06F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2011" y="238991"/>
            <a:ext cx="7680000" cy="5760000"/>
          </a:xfrm>
          <a:prstGeom prst="rect">
            <a:avLst/>
          </a:prstGeom>
          <a:effectLst>
            <a:softEdge rad="635000"/>
          </a:effectLst>
        </p:spPr>
      </p:pic>
      <p:sp>
        <p:nvSpPr>
          <p:cNvPr id="4" name="ZoneTexte 3">
            <a:extLst>
              <a:ext uri="{FF2B5EF4-FFF2-40B4-BE49-F238E27FC236}">
                <a16:creationId xmlns:a16="http://schemas.microsoft.com/office/drawing/2014/main" id="{23BDF822-5D28-FFFD-7464-1AF8BEE2BCC9}"/>
              </a:ext>
            </a:extLst>
          </p:cNvPr>
          <p:cNvSpPr txBox="1"/>
          <p:nvPr/>
        </p:nvSpPr>
        <p:spPr>
          <a:xfrm>
            <a:off x="581892" y="5657671"/>
            <a:ext cx="7335982" cy="1200329"/>
          </a:xfrm>
          <a:prstGeom prst="rect">
            <a:avLst/>
          </a:prstGeom>
          <a:noFill/>
        </p:spPr>
        <p:txBody>
          <a:bodyPr wrap="square" rtlCol="0">
            <a:spAutoFit/>
          </a:bodyPr>
          <a:lstStyle/>
          <a:p>
            <a:r>
              <a:rPr lang="fr-FR" sz="2400" b="1" dirty="0">
                <a:solidFill>
                  <a:schemeClr val="bg1"/>
                </a:solidFill>
              </a:rPr>
              <a:t>La Pointe de </a:t>
            </a:r>
            <a:r>
              <a:rPr lang="fr-FR" sz="2400" b="1" dirty="0" err="1">
                <a:solidFill>
                  <a:schemeClr val="bg1"/>
                </a:solidFill>
              </a:rPr>
              <a:t>Trévignon</a:t>
            </a:r>
            <a:r>
              <a:rPr lang="fr-FR" sz="2400" b="1" dirty="0">
                <a:solidFill>
                  <a:schemeClr val="bg1"/>
                </a:solidFill>
              </a:rPr>
              <a:t> est un lieu magnifique situé dans le Finistère Sud, entre les villes de Concarneau et Pont-Aven. Véritable joyau naturel, </a:t>
            </a:r>
          </a:p>
        </p:txBody>
      </p:sp>
      <p:sp>
        <p:nvSpPr>
          <p:cNvPr id="5" name="ZoneTexte 4">
            <a:extLst>
              <a:ext uri="{FF2B5EF4-FFF2-40B4-BE49-F238E27FC236}">
                <a16:creationId xmlns:a16="http://schemas.microsoft.com/office/drawing/2014/main" id="{1C546490-8F73-E8BF-6AA4-22C0E3E40887}"/>
              </a:ext>
            </a:extLst>
          </p:cNvPr>
          <p:cNvSpPr txBox="1"/>
          <p:nvPr/>
        </p:nvSpPr>
        <p:spPr>
          <a:xfrm>
            <a:off x="353291" y="238991"/>
            <a:ext cx="7680000" cy="584775"/>
          </a:xfrm>
          <a:prstGeom prst="rect">
            <a:avLst/>
          </a:prstGeom>
          <a:noFill/>
        </p:spPr>
        <p:txBody>
          <a:bodyPr wrap="square" rtlCol="0">
            <a:spAutoFit/>
          </a:bodyPr>
          <a:lstStyle/>
          <a:p>
            <a:r>
              <a:rPr lang="fr-FR" sz="3200" b="1" dirty="0">
                <a:solidFill>
                  <a:schemeClr val="bg1"/>
                </a:solidFill>
              </a:rPr>
              <a:t>Sur Une Suggestion  De </a:t>
            </a:r>
            <a:r>
              <a:rPr lang="fr-FR" sz="3200" b="1" dirty="0" err="1">
                <a:solidFill>
                  <a:schemeClr val="bg1"/>
                </a:solidFill>
              </a:rPr>
              <a:t>JackDidier</a:t>
            </a:r>
            <a:r>
              <a:rPr lang="fr-FR" sz="3200" b="1" dirty="0">
                <a:solidFill>
                  <a:schemeClr val="bg1"/>
                </a:solidFill>
              </a:rPr>
              <a:t> </a:t>
            </a:r>
          </a:p>
        </p:txBody>
      </p:sp>
      <p:sp>
        <p:nvSpPr>
          <p:cNvPr id="6" name="ZoneTexte 5">
            <a:extLst>
              <a:ext uri="{FF2B5EF4-FFF2-40B4-BE49-F238E27FC236}">
                <a16:creationId xmlns:a16="http://schemas.microsoft.com/office/drawing/2014/main" id="{DB5290A8-ED95-A7B1-48B8-D4B2D4C85499}"/>
              </a:ext>
            </a:extLst>
          </p:cNvPr>
          <p:cNvSpPr txBox="1"/>
          <p:nvPr/>
        </p:nvSpPr>
        <p:spPr>
          <a:xfrm>
            <a:off x="7917874" y="218842"/>
            <a:ext cx="4227978" cy="1569660"/>
          </a:xfrm>
          <a:prstGeom prst="rect">
            <a:avLst/>
          </a:prstGeom>
          <a:noFill/>
        </p:spPr>
        <p:txBody>
          <a:bodyPr wrap="square" rtlCol="0">
            <a:spAutoFit/>
          </a:bodyPr>
          <a:lstStyle/>
          <a:p>
            <a:r>
              <a:rPr lang="fr-FR" sz="3200" b="1" dirty="0">
                <a:solidFill>
                  <a:schemeClr val="bg1"/>
                </a:solidFill>
              </a:rPr>
              <a:t>Lorient Vous A Présenté </a:t>
            </a:r>
            <a:r>
              <a:rPr lang="fr-FR" sz="3200" b="1" dirty="0" err="1">
                <a:solidFill>
                  <a:schemeClr val="bg1"/>
                </a:solidFill>
              </a:rPr>
              <a:t>Trévignon</a:t>
            </a:r>
            <a:r>
              <a:rPr lang="fr-FR" sz="3200" b="1" dirty="0">
                <a:solidFill>
                  <a:schemeClr val="bg1"/>
                </a:solidFill>
              </a:rPr>
              <a:t> Trégunc Finistère </a:t>
            </a:r>
          </a:p>
        </p:txBody>
      </p:sp>
      <p:sp>
        <p:nvSpPr>
          <p:cNvPr id="7" name="ZoneTexte 6">
            <a:extLst>
              <a:ext uri="{FF2B5EF4-FFF2-40B4-BE49-F238E27FC236}">
                <a16:creationId xmlns:a16="http://schemas.microsoft.com/office/drawing/2014/main" id="{B5554881-FFFD-EE9E-20F9-6232D12D08F4}"/>
              </a:ext>
            </a:extLst>
          </p:cNvPr>
          <p:cNvSpPr txBox="1"/>
          <p:nvPr/>
        </p:nvSpPr>
        <p:spPr>
          <a:xfrm>
            <a:off x="8033291" y="2397948"/>
            <a:ext cx="3781173" cy="2062103"/>
          </a:xfrm>
          <a:prstGeom prst="rect">
            <a:avLst/>
          </a:prstGeom>
          <a:noFill/>
        </p:spPr>
        <p:txBody>
          <a:bodyPr wrap="square" rtlCol="0">
            <a:spAutoFit/>
          </a:bodyPr>
          <a:lstStyle/>
          <a:p>
            <a:r>
              <a:rPr lang="fr-FR" sz="3200" b="1" dirty="0">
                <a:solidFill>
                  <a:schemeClr val="bg1"/>
                </a:solidFill>
              </a:rPr>
              <a:t>Les Images Et Le Son Du Net</a:t>
            </a:r>
          </a:p>
          <a:p>
            <a:endParaRPr lang="fr-FR" sz="3200" b="1" dirty="0">
              <a:solidFill>
                <a:schemeClr val="bg1"/>
              </a:solidFill>
            </a:endParaRPr>
          </a:p>
          <a:p>
            <a:r>
              <a:rPr lang="fr-FR" sz="3200" b="1" dirty="0">
                <a:solidFill>
                  <a:schemeClr val="bg1"/>
                </a:solidFill>
              </a:rPr>
              <a:t>          Daniel</a:t>
            </a:r>
          </a:p>
        </p:txBody>
      </p:sp>
    </p:spTree>
    <p:extLst>
      <p:ext uri="{BB962C8B-B14F-4D97-AF65-F5344CB8AC3E}">
        <p14:creationId xmlns:p14="http://schemas.microsoft.com/office/powerpoint/2010/main" val="122401774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9000">
        <p15:prstTrans prst="fallOver"/>
      </p:transition>
    </mc:Choice>
    <mc:Fallback>
      <p:transition spd="slow" advClick="0" advTm="9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149</TotalTime>
  <Words>577</Words>
  <Application>Microsoft Office PowerPoint</Application>
  <PresentationFormat>Grand écran</PresentationFormat>
  <Paragraphs>37</Paragraphs>
  <Slides>30</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30</vt:i4>
      </vt:variant>
    </vt:vector>
  </HeadingPairs>
  <TitlesOfParts>
    <vt:vector size="34"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5</cp:revision>
  <dcterms:created xsi:type="dcterms:W3CDTF">2024-12-11T14:21:12Z</dcterms:created>
  <dcterms:modified xsi:type="dcterms:W3CDTF">2025-01-24T07:35:12Z</dcterms:modified>
</cp:coreProperties>
</file>