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9" r:id="rId4"/>
    <p:sldId id="259" r:id="rId5"/>
    <p:sldId id="260" r:id="rId6"/>
    <p:sldId id="261" r:id="rId7"/>
    <p:sldId id="263" r:id="rId8"/>
    <p:sldId id="262" r:id="rId9"/>
    <p:sldId id="264" r:id="rId10"/>
    <p:sldId id="265" r:id="rId11"/>
    <p:sldId id="267" r:id="rId12"/>
    <p:sldId id="268" r:id="rId13"/>
    <p:sldId id="269" r:id="rId14"/>
    <p:sldId id="266" r:id="rId15"/>
    <p:sldId id="270" r:id="rId16"/>
    <p:sldId id="271" r:id="rId17"/>
    <p:sldId id="272" r:id="rId18"/>
    <p:sldId id="274" r:id="rId19"/>
    <p:sldId id="275" r:id="rId20"/>
    <p:sldId id="276" r:id="rId21"/>
    <p:sldId id="273" r:id="rId22"/>
    <p:sldId id="277" r:id="rId23"/>
    <p:sldId id="280" r:id="rId24"/>
    <p:sldId id="282" r:id="rId25"/>
    <p:sldId id="281" r:id="rId26"/>
    <p:sldId id="278" r:id="rId2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2ujQ0uFOZvcqhhAuLreuA==" hashData="69OAdHTFOgudJs78NfS7RUZU5UfWWW3VotWRWcl1RH1ry6k66ayC63c17BsmsHqlTiSG819eNqae31Y1fLf22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B29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6" d="100"/>
          <a:sy n="76" d="100"/>
        </p:scale>
        <p:origin x="1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6B647213-5117-41C1-8C46-20C8E01FDD96}" type="datetimeFigureOut">
              <a:rPr lang="fr-FR" smtClean="0"/>
              <a:t>21/01/2025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251A181-8A5D-4076-AF3B-D54AD266C2F7}" type="slidenum">
              <a:rPr lang="fr-FR" smtClean="0"/>
              <a:t>‹N°›</a:t>
            </a:fld>
            <a:endParaRPr lang="fr-FR"/>
          </a:p>
        </p:txBody>
      </p:sp>
    </p:spTree>
    <p:extLst>
      <p:ext uri="{BB962C8B-B14F-4D97-AF65-F5344CB8AC3E}">
        <p14:creationId xmlns:p14="http://schemas.microsoft.com/office/powerpoint/2010/main" val="284096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B647213-5117-41C1-8C46-20C8E01FDD96}" type="datetimeFigureOut">
              <a:rPr lang="fr-FR" smtClean="0"/>
              <a:t>21/01/2025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251A181-8A5D-4076-AF3B-D54AD266C2F7}" type="slidenum">
              <a:rPr lang="fr-FR" smtClean="0"/>
              <a:t>‹N°›</a:t>
            </a:fld>
            <a:endParaRPr lang="fr-FR"/>
          </a:p>
        </p:txBody>
      </p:sp>
    </p:spTree>
    <p:extLst>
      <p:ext uri="{BB962C8B-B14F-4D97-AF65-F5344CB8AC3E}">
        <p14:creationId xmlns:p14="http://schemas.microsoft.com/office/powerpoint/2010/main" val="2641578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6B647213-5117-41C1-8C46-20C8E01FDD96}" type="datetimeFigureOut">
              <a:rPr lang="fr-FR" smtClean="0"/>
              <a:t>21/01/2025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251A181-8A5D-4076-AF3B-D54AD266C2F7}" type="slidenum">
              <a:rPr lang="fr-FR" smtClean="0"/>
              <a:t>‹N°›</a:t>
            </a:fld>
            <a:endParaRPr lang="fr-FR"/>
          </a:p>
        </p:txBody>
      </p:sp>
    </p:spTree>
    <p:extLst>
      <p:ext uri="{BB962C8B-B14F-4D97-AF65-F5344CB8AC3E}">
        <p14:creationId xmlns:p14="http://schemas.microsoft.com/office/powerpoint/2010/main" val="3675114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B647213-5117-41C1-8C46-20C8E01FDD96}" type="datetimeFigureOut">
              <a:rPr lang="fr-FR" smtClean="0"/>
              <a:t>21/01/2025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251A181-8A5D-4076-AF3B-D54AD266C2F7}" type="slidenum">
              <a:rPr lang="fr-FR" smtClean="0"/>
              <a:t>‹N°›</a:t>
            </a:fld>
            <a:endParaRPr lang="fr-FR"/>
          </a:p>
        </p:txBody>
      </p:sp>
    </p:spTree>
    <p:extLst>
      <p:ext uri="{BB962C8B-B14F-4D97-AF65-F5344CB8AC3E}">
        <p14:creationId xmlns:p14="http://schemas.microsoft.com/office/powerpoint/2010/main" val="12404478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B647213-5117-41C1-8C46-20C8E01FDD96}" type="datetimeFigureOut">
              <a:rPr lang="fr-FR" smtClean="0"/>
              <a:t>21/01/2025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D251A181-8A5D-4076-AF3B-D54AD266C2F7}" type="slidenum">
              <a:rPr lang="fr-FR" smtClean="0"/>
              <a:t>‹N°›</a:t>
            </a:fld>
            <a:endParaRPr lang="fr-FR"/>
          </a:p>
        </p:txBody>
      </p:sp>
    </p:spTree>
    <p:extLst>
      <p:ext uri="{BB962C8B-B14F-4D97-AF65-F5344CB8AC3E}">
        <p14:creationId xmlns:p14="http://schemas.microsoft.com/office/powerpoint/2010/main" val="2141332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6B647213-5117-41C1-8C46-20C8E01FDD96}" type="datetimeFigureOut">
              <a:rPr lang="fr-FR" smtClean="0"/>
              <a:t>21/01/2025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D251A181-8A5D-4076-AF3B-D54AD266C2F7}" type="slidenum">
              <a:rPr lang="fr-FR" smtClean="0"/>
              <a:t>‹N°›</a:t>
            </a:fld>
            <a:endParaRPr lang="fr-FR"/>
          </a:p>
        </p:txBody>
      </p:sp>
    </p:spTree>
    <p:extLst>
      <p:ext uri="{BB962C8B-B14F-4D97-AF65-F5344CB8AC3E}">
        <p14:creationId xmlns:p14="http://schemas.microsoft.com/office/powerpoint/2010/main" val="3320620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B647213-5117-41C1-8C46-20C8E01FDD96}" type="datetimeFigureOut">
              <a:rPr lang="fr-FR" smtClean="0"/>
              <a:t>21/01/2025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D251A181-8A5D-4076-AF3B-D54AD266C2F7}" type="slidenum">
              <a:rPr lang="fr-FR" smtClean="0"/>
              <a:t>‹N°›</a:t>
            </a:fld>
            <a:endParaRPr lang="fr-FR"/>
          </a:p>
        </p:txBody>
      </p:sp>
    </p:spTree>
    <p:extLst>
      <p:ext uri="{BB962C8B-B14F-4D97-AF65-F5344CB8AC3E}">
        <p14:creationId xmlns:p14="http://schemas.microsoft.com/office/powerpoint/2010/main" val="39652010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6B647213-5117-41C1-8C46-20C8E01FDD96}" type="datetimeFigureOut">
              <a:rPr lang="fr-FR" smtClean="0"/>
              <a:t>21/01/2025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251A181-8A5D-4076-AF3B-D54AD266C2F7}" type="slidenum">
              <a:rPr lang="fr-FR" smtClean="0"/>
              <a:t>‹N°›</a:t>
            </a:fld>
            <a:endParaRPr lang="fr-FR"/>
          </a:p>
        </p:txBody>
      </p:sp>
    </p:spTree>
    <p:extLst>
      <p:ext uri="{BB962C8B-B14F-4D97-AF65-F5344CB8AC3E}">
        <p14:creationId xmlns:p14="http://schemas.microsoft.com/office/powerpoint/2010/main" val="21537815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6B647213-5117-41C1-8C46-20C8E01FDD96}" type="datetimeFigureOut">
              <a:rPr lang="fr-FR" smtClean="0"/>
              <a:t>21/01/2025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251A181-8A5D-4076-AF3B-D54AD266C2F7}" type="slidenum">
              <a:rPr lang="fr-FR" smtClean="0"/>
              <a:t>‹N°›</a:t>
            </a:fld>
            <a:endParaRPr lang="fr-FR"/>
          </a:p>
        </p:txBody>
      </p:sp>
    </p:spTree>
    <p:extLst>
      <p:ext uri="{BB962C8B-B14F-4D97-AF65-F5344CB8AC3E}">
        <p14:creationId xmlns:p14="http://schemas.microsoft.com/office/powerpoint/2010/main" val="1432660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B647213-5117-41C1-8C46-20C8E01FDD96}" type="datetimeFigureOut">
              <a:rPr lang="fr-FR" smtClean="0"/>
              <a:t>21/01/2025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251A181-8A5D-4076-AF3B-D54AD266C2F7}" type="slidenum">
              <a:rPr lang="fr-FR" smtClean="0"/>
              <a:t>‹N°›</a:t>
            </a:fld>
            <a:endParaRPr lang="fr-FR"/>
          </a:p>
        </p:txBody>
      </p:sp>
    </p:spTree>
    <p:extLst>
      <p:ext uri="{BB962C8B-B14F-4D97-AF65-F5344CB8AC3E}">
        <p14:creationId xmlns:p14="http://schemas.microsoft.com/office/powerpoint/2010/main" val="4124328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B647213-5117-41C1-8C46-20C8E01FDD96}" type="datetimeFigureOut">
              <a:rPr lang="fr-FR" smtClean="0"/>
              <a:t>21/01/2025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251A181-8A5D-4076-AF3B-D54AD266C2F7}" type="slidenum">
              <a:rPr lang="fr-FR" smtClean="0"/>
              <a:t>‹N°›</a:t>
            </a:fld>
            <a:endParaRPr lang="fr-FR"/>
          </a:p>
        </p:txBody>
      </p:sp>
    </p:spTree>
    <p:extLst>
      <p:ext uri="{BB962C8B-B14F-4D97-AF65-F5344CB8AC3E}">
        <p14:creationId xmlns:p14="http://schemas.microsoft.com/office/powerpoint/2010/main" val="17575590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647213-5117-41C1-8C46-20C8E01FDD96}" type="datetimeFigureOut">
              <a:rPr lang="fr-FR" smtClean="0"/>
              <a:t>21/01/2025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51A181-8A5D-4076-AF3B-D54AD266C2F7}" type="slidenum">
              <a:rPr lang="fr-FR" smtClean="0"/>
              <a:t>‹N°›</a:t>
            </a:fld>
            <a:endParaRPr lang="fr-FR"/>
          </a:p>
        </p:txBody>
      </p:sp>
    </p:spTree>
    <p:extLst>
      <p:ext uri="{BB962C8B-B14F-4D97-AF65-F5344CB8AC3E}">
        <p14:creationId xmlns:p14="http://schemas.microsoft.com/office/powerpoint/2010/main" val="23506779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28.jpeg"/><Relationship Id="rId10" Type="http://schemas.openxmlformats.org/officeDocument/2006/relationships/image" Target="../media/image33.jpeg"/><Relationship Id="rId4" Type="http://schemas.openxmlformats.org/officeDocument/2006/relationships/image" Target="../media/image27.jpeg"/><Relationship Id="rId9" Type="http://schemas.openxmlformats.org/officeDocument/2006/relationships/image" Target="../media/image32.jpeg"/></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36.jpeg"/><Relationship Id="rId4" Type="http://schemas.openxmlformats.org/officeDocument/2006/relationships/image" Target="../media/image35.jpeg"/></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jpeg"/></Relationships>
</file>

<file path=ppt/slides/_rels/slide1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2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2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s>
</file>

<file path=ppt/slides/_rels/slide2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56.jpeg"/></Relationships>
</file>

<file path=ppt/slides/_rels/slide2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3.jpg"/><Relationship Id="rId4" Type="http://schemas.openxmlformats.org/officeDocument/2006/relationships/image" Target="../media/image60.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rotWithShape="1">
          <a:blip r:embed="rId4">
            <a:extLst>
              <a:ext uri="{28A0092B-C50C-407E-A947-70E740481C1C}">
                <a14:useLocalDpi xmlns:a14="http://schemas.microsoft.com/office/drawing/2010/main" val="0"/>
              </a:ext>
            </a:extLst>
          </a:blip>
          <a:srcRect l="6474"/>
          <a:stretch/>
        </p:blipFill>
        <p:spPr>
          <a:xfrm>
            <a:off x="0" y="-1"/>
            <a:ext cx="12192000" cy="6848290"/>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80264" y="1266780"/>
            <a:ext cx="3731722" cy="1847248"/>
          </a:xfrm>
          <a:prstGeom prst="rect">
            <a:avLst/>
          </a:prstGeom>
        </p:spPr>
      </p:pic>
      <p:sp>
        <p:nvSpPr>
          <p:cNvPr id="7" name="ZoneTexte 6"/>
          <p:cNvSpPr txBox="1"/>
          <p:nvPr/>
        </p:nvSpPr>
        <p:spPr>
          <a:xfrm>
            <a:off x="5785659" y="1496291"/>
            <a:ext cx="2219499" cy="769441"/>
          </a:xfrm>
          <a:prstGeom prst="rect">
            <a:avLst/>
          </a:prstGeom>
          <a:noFill/>
        </p:spPr>
        <p:txBody>
          <a:bodyPr wrap="square" rtlCol="0">
            <a:spAutoFit/>
          </a:bodyPr>
          <a:lstStyle/>
          <a:p>
            <a:r>
              <a:rPr lang="fr-FR" sz="4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Freestyle Script" panose="030804020302050B0404" pitchFamily="66" charset="0"/>
              </a:rPr>
              <a:t>GRANADA</a:t>
            </a:r>
            <a:endParaRPr lang="fr-FR" sz="4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Freestyle Script" panose="030804020302050B0404" pitchFamily="66" charset="0"/>
            </a:endParaRPr>
          </a:p>
        </p:txBody>
      </p:sp>
      <p:sp>
        <p:nvSpPr>
          <p:cNvPr id="8" name="ZoneTexte 7"/>
          <p:cNvSpPr txBox="1"/>
          <p:nvPr/>
        </p:nvSpPr>
        <p:spPr>
          <a:xfrm>
            <a:off x="5478607" y="2270402"/>
            <a:ext cx="2535035" cy="769441"/>
          </a:xfrm>
          <a:prstGeom prst="rect">
            <a:avLst/>
          </a:prstGeom>
          <a:noFill/>
        </p:spPr>
        <p:txBody>
          <a:bodyPr wrap="square" rtlCol="0">
            <a:spAutoFit/>
          </a:bodyPr>
          <a:lstStyle/>
          <a:p>
            <a:r>
              <a:rPr lang="fr-FR" sz="4400" b="1" dirty="0" smtClean="0">
                <a:latin typeface="Freestyle Script" panose="030804020302050B0404" pitchFamily="66" charset="0"/>
              </a:rPr>
              <a:t>ANDALOUSIE</a:t>
            </a:r>
            <a:endParaRPr lang="fr-FR" sz="4400" b="1" dirty="0">
              <a:latin typeface="Freestyle Script" panose="030804020302050B0404" pitchFamily="66" charset="0"/>
            </a:endParaRPr>
          </a:p>
        </p:txBody>
      </p:sp>
      <p:pic>
        <p:nvPicPr>
          <p:cNvPr id="9" name="Imag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467664" y="5233694"/>
            <a:ext cx="1298448" cy="1444752"/>
          </a:xfrm>
          <a:prstGeom prst="rect">
            <a:avLst/>
          </a:prstGeom>
        </p:spPr>
      </p:pic>
      <p:pic>
        <p:nvPicPr>
          <p:cNvPr id="10" name="Danse de flamenco avec la talentueuse Ana Pérez (720p_25fps_H264-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186844" y="3298767"/>
            <a:ext cx="609600" cy="609600"/>
          </a:xfrm>
          <a:prstGeom prst="rect">
            <a:avLst/>
          </a:prstGeom>
        </p:spPr>
      </p:pic>
    </p:spTree>
    <p:extLst>
      <p:ext uri="{BB962C8B-B14F-4D97-AF65-F5344CB8AC3E}">
        <p14:creationId xmlns:p14="http://schemas.microsoft.com/office/powerpoint/2010/main" val="263923987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10"/>
                </p:tgtEl>
              </p:cMediaNode>
            </p:audio>
          </p:childTnLst>
        </p:cTn>
      </p:par>
    </p:tnLst>
  </p:timing>
  <p:extLst>
    <p:ext uri="{E180D4A7-C9FB-4DFB-919C-405C955672EB}">
      <p14:showEvtLst xmlns:p14="http://schemas.microsoft.com/office/powerpoint/2010/main">
        <p14:playEvt time="53" objId="10"/>
      </p14:showEvtLst>
    </p:ext>
  </p:extLs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0518" y="-1"/>
            <a:ext cx="11271482" cy="6876020"/>
          </a:xfrm>
          <a:prstGeom prst="rect">
            <a:avLst/>
          </a:prstGeom>
        </p:spPr>
      </p:pic>
      <p:sp>
        <p:nvSpPr>
          <p:cNvPr id="4" name="Rectangle à coins arrondis 3"/>
          <p:cNvSpPr/>
          <p:nvPr/>
        </p:nvSpPr>
        <p:spPr>
          <a:xfrm>
            <a:off x="8262851" y="3458095"/>
            <a:ext cx="1122218" cy="315883"/>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à coins arrondis 4"/>
          <p:cNvSpPr/>
          <p:nvPr/>
        </p:nvSpPr>
        <p:spPr>
          <a:xfrm>
            <a:off x="7581207" y="3940233"/>
            <a:ext cx="1005840" cy="34913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3574473" y="3150524"/>
            <a:ext cx="1022465" cy="224443"/>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à coins arrondis 7"/>
          <p:cNvSpPr/>
          <p:nvPr/>
        </p:nvSpPr>
        <p:spPr>
          <a:xfrm>
            <a:off x="9283122" y="3391593"/>
            <a:ext cx="700463" cy="224443"/>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à coins arrondis 8"/>
          <p:cNvSpPr/>
          <p:nvPr/>
        </p:nvSpPr>
        <p:spPr>
          <a:xfrm>
            <a:off x="5073536" y="4491644"/>
            <a:ext cx="612370" cy="224443"/>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à coins arrondis 9"/>
          <p:cNvSpPr/>
          <p:nvPr/>
        </p:nvSpPr>
        <p:spPr>
          <a:xfrm>
            <a:off x="11488189" y="4048297"/>
            <a:ext cx="703811" cy="357447"/>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à coins arrondis 10"/>
          <p:cNvSpPr/>
          <p:nvPr/>
        </p:nvSpPr>
        <p:spPr>
          <a:xfrm>
            <a:off x="5685906" y="1956263"/>
            <a:ext cx="1191491" cy="224443"/>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ectangle à coins arrondis 11"/>
          <p:cNvSpPr/>
          <p:nvPr/>
        </p:nvSpPr>
        <p:spPr>
          <a:xfrm>
            <a:off x="10349345" y="3823854"/>
            <a:ext cx="706581" cy="224443"/>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à coins arrondis 12"/>
          <p:cNvSpPr/>
          <p:nvPr/>
        </p:nvSpPr>
        <p:spPr>
          <a:xfrm>
            <a:off x="11030989" y="3728257"/>
            <a:ext cx="878378" cy="224443"/>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Parallélogramme 13"/>
          <p:cNvSpPr/>
          <p:nvPr/>
        </p:nvSpPr>
        <p:spPr>
          <a:xfrm rot="4727816">
            <a:off x="8649728" y="4595385"/>
            <a:ext cx="739833" cy="598516"/>
          </a:xfrm>
          <a:prstGeom prst="parallelogram">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706922886"/>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712" y="0"/>
            <a:ext cx="11268000" cy="6858000"/>
          </a:xfrm>
          <a:prstGeom prst="rect">
            <a:avLst/>
          </a:prstGeom>
        </p:spPr>
      </p:pic>
    </p:spTree>
    <p:extLst>
      <p:ext uri="{BB962C8B-B14F-4D97-AF65-F5344CB8AC3E}">
        <p14:creationId xmlns:p14="http://schemas.microsoft.com/office/powerpoint/2010/main" val="209489287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1010479" y="536787"/>
            <a:ext cx="2347864" cy="6001643"/>
          </a:xfrm>
          <a:prstGeom prst="rect">
            <a:avLst/>
          </a:prstGeom>
        </p:spPr>
        <p:txBody>
          <a:bodyPr wrap="square">
            <a:spAutoFit/>
          </a:bodyPr>
          <a:lstStyle/>
          <a:p>
            <a:r>
              <a:rPr lang="fr-FR" sz="1600" b="0" i="0" dirty="0" smtClean="0">
                <a:solidFill>
                  <a:srgbClr val="464646"/>
                </a:solidFill>
                <a:effectLst/>
                <a:latin typeface="Open Sans"/>
              </a:rPr>
              <a:t>Bien que l’Alhambra soit le clou du spectacle, Grenade possède bien d’autres lieux intéressants à visiter. Un des quartiers à ne pas manquer est l’</a:t>
            </a:r>
            <a:r>
              <a:rPr lang="fr-FR" sz="1600" b="0" i="0" dirty="0" err="1" smtClean="0">
                <a:solidFill>
                  <a:srgbClr val="464646"/>
                </a:solidFill>
                <a:effectLst/>
                <a:latin typeface="Open Sans"/>
              </a:rPr>
              <a:t>Albaicin</a:t>
            </a:r>
            <a:r>
              <a:rPr lang="fr-FR" sz="1600" b="0" i="0" dirty="0" smtClean="0">
                <a:solidFill>
                  <a:srgbClr val="464646"/>
                </a:solidFill>
                <a:effectLst/>
                <a:latin typeface="Open Sans"/>
              </a:rPr>
              <a:t>, le quartier historique de Grenade. Avec ses rues étroites et sinueuses, ses maisons blanches et ses vues incroyables sur l’Alhambra, l’</a:t>
            </a:r>
            <a:r>
              <a:rPr lang="fr-FR" sz="1600" b="0" i="0" dirty="0" err="1" smtClean="0">
                <a:solidFill>
                  <a:srgbClr val="464646"/>
                </a:solidFill>
                <a:effectLst/>
                <a:latin typeface="Open Sans"/>
              </a:rPr>
              <a:t>Albaicin</a:t>
            </a:r>
            <a:r>
              <a:rPr lang="fr-FR" sz="1600" b="0" i="0" dirty="0" smtClean="0">
                <a:solidFill>
                  <a:srgbClr val="464646"/>
                </a:solidFill>
                <a:effectLst/>
                <a:latin typeface="Open Sans"/>
              </a:rPr>
              <a:t> est un véritable voyage dans le temps. Perdez-vous dans les ruelles pavées, découvrez ses églises et ses miradors, et imprégnez vous de l’atmosphère médiévale qui règne dans ce quartier pittoresque.</a:t>
            </a:r>
            <a:endParaRPr lang="fr-FR" sz="1600" dirty="0"/>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58343" y="300390"/>
            <a:ext cx="8820000" cy="6257221"/>
          </a:xfrm>
          <a:prstGeom prst="rect">
            <a:avLst/>
          </a:prstGeom>
        </p:spPr>
      </p:pic>
    </p:spTree>
    <p:extLst>
      <p:ext uri="{BB962C8B-B14F-4D97-AF65-F5344CB8AC3E}">
        <p14:creationId xmlns:p14="http://schemas.microsoft.com/office/powerpoint/2010/main" val="2104579287"/>
      </p:ext>
    </p:extLst>
  </p:cSld>
  <p:clrMapOvr>
    <a:masterClrMapping/>
  </p:clrMapOvr>
  <mc:AlternateContent xmlns:mc="http://schemas.openxmlformats.org/markup-compatibility/2006" xmlns:p14="http://schemas.microsoft.com/office/powerpoint/2010/main">
    <mc:Choice Requires="p14">
      <p:transition spd="slow" p14:dur="2000" advTm="24362"/>
    </mc:Choice>
    <mc:Fallback xmlns="">
      <p:transition spd="slow" advTm="2436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961505" y="623560"/>
            <a:ext cx="2812473" cy="5078313"/>
          </a:xfrm>
          <a:prstGeom prst="rect">
            <a:avLst/>
          </a:prstGeom>
        </p:spPr>
        <p:txBody>
          <a:bodyPr wrap="square">
            <a:spAutoFit/>
          </a:bodyPr>
          <a:lstStyle/>
          <a:p>
            <a:r>
              <a:rPr lang="fr-FR" b="0" i="0" dirty="0" smtClean="0">
                <a:solidFill>
                  <a:srgbClr val="464646"/>
                </a:solidFill>
                <a:effectLst/>
                <a:latin typeface="Open Sans"/>
              </a:rPr>
              <a:t>Une des meilleures façons de découvrir l’essence de Grenade est de se promener dans ses rues et de se perdre dans ses marchés animés. Dirigez-vous vers la Calle </a:t>
            </a:r>
            <a:r>
              <a:rPr lang="fr-FR" b="0" i="0" dirty="0" err="1" smtClean="0">
                <a:solidFill>
                  <a:srgbClr val="464646"/>
                </a:solidFill>
                <a:effectLst/>
                <a:latin typeface="Open Sans"/>
              </a:rPr>
              <a:t>Calderería</a:t>
            </a:r>
            <a:r>
              <a:rPr lang="fr-FR" b="0" i="0" dirty="0" smtClean="0">
                <a:solidFill>
                  <a:srgbClr val="464646"/>
                </a:solidFill>
                <a:effectLst/>
                <a:latin typeface="Open Sans"/>
              </a:rPr>
              <a:t> </a:t>
            </a:r>
            <a:r>
              <a:rPr lang="fr-FR" b="0" i="0" dirty="0" err="1" smtClean="0">
                <a:solidFill>
                  <a:srgbClr val="464646"/>
                </a:solidFill>
                <a:effectLst/>
                <a:latin typeface="Open Sans"/>
              </a:rPr>
              <a:t>Nueva</a:t>
            </a:r>
            <a:r>
              <a:rPr lang="fr-FR" b="0" i="0" dirty="0" smtClean="0">
                <a:solidFill>
                  <a:srgbClr val="464646"/>
                </a:solidFill>
                <a:effectLst/>
                <a:latin typeface="Open Sans"/>
              </a:rPr>
              <a:t>, également connue sous le nom de « Petit Maroc », où vous trouverez des boutiques vendant des produits artisanaux, des vêtements et des accessoires d’inspiration mauresque. Un véritable petits souks andalous.</a:t>
            </a:r>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64847" y="336879"/>
            <a:ext cx="8316000" cy="6184242"/>
          </a:xfrm>
          <a:prstGeom prst="rect">
            <a:avLst/>
          </a:prstGeom>
        </p:spPr>
      </p:pic>
    </p:spTree>
    <p:extLst>
      <p:ext uri="{BB962C8B-B14F-4D97-AF65-F5344CB8AC3E}">
        <p14:creationId xmlns:p14="http://schemas.microsoft.com/office/powerpoint/2010/main" val="1133181495"/>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277389" y="1792561"/>
            <a:ext cx="2704407" cy="3416320"/>
          </a:xfrm>
          <a:prstGeom prst="rect">
            <a:avLst/>
          </a:prstGeom>
        </p:spPr>
        <p:txBody>
          <a:bodyPr wrap="square">
            <a:spAutoFit/>
          </a:bodyPr>
          <a:lstStyle/>
          <a:p>
            <a:r>
              <a:rPr lang="fr-FR" b="0" i="0" dirty="0" smtClean="0">
                <a:solidFill>
                  <a:srgbClr val="464646"/>
                </a:solidFill>
                <a:effectLst/>
                <a:latin typeface="Open Sans"/>
              </a:rPr>
              <a:t>Ne manquez pas non plus le marché de l’</a:t>
            </a:r>
            <a:r>
              <a:rPr lang="fr-FR" b="0" i="0" dirty="0" err="1" smtClean="0">
                <a:solidFill>
                  <a:srgbClr val="464646"/>
                </a:solidFill>
                <a:effectLst/>
                <a:latin typeface="Open Sans"/>
              </a:rPr>
              <a:t>Alcaicería</a:t>
            </a:r>
            <a:r>
              <a:rPr lang="fr-FR" b="0" i="0" dirty="0" smtClean="0">
                <a:solidFill>
                  <a:srgbClr val="464646"/>
                </a:solidFill>
                <a:effectLst/>
                <a:latin typeface="Open Sans"/>
              </a:rPr>
              <a:t> un marché traditionnel datant de l’époque des Maures. Maintenant on y retrouve surtout de nombreuses boutiques de souvenirs mais il est agréable de s’y promener pour ses airs de Médina.</a:t>
            </a:r>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85106" y="-5"/>
            <a:ext cx="7776000" cy="6841292"/>
          </a:xfrm>
          <a:prstGeom prst="rect">
            <a:avLst/>
          </a:prstGeom>
        </p:spPr>
      </p:pic>
    </p:spTree>
    <p:extLst>
      <p:ext uri="{BB962C8B-B14F-4D97-AF65-F5344CB8AC3E}">
        <p14:creationId xmlns:p14="http://schemas.microsoft.com/office/powerpoint/2010/main" val="1818555918"/>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l="3234" r="2935"/>
          <a:stretch/>
        </p:blipFill>
        <p:spPr>
          <a:xfrm>
            <a:off x="6076604" y="0"/>
            <a:ext cx="6076608" cy="6858000"/>
          </a:xfrm>
          <a:prstGeom prst="rect">
            <a:avLst/>
          </a:prstGeom>
        </p:spPr>
      </p:pic>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b="9506"/>
          <a:stretch/>
        </p:blipFill>
        <p:spPr>
          <a:xfrm rot="5400000">
            <a:off x="1192707" y="2032636"/>
            <a:ext cx="6858000" cy="2792728"/>
          </a:xfrm>
          <a:prstGeom prst="rect">
            <a:avLst/>
          </a:prstGeom>
        </p:spPr>
      </p:pic>
      <p:pic>
        <p:nvPicPr>
          <p:cNvPr id="5" name="Image 4"/>
          <p:cNvPicPr>
            <a:picLocks noChangeAspect="1"/>
          </p:cNvPicPr>
          <p:nvPr/>
        </p:nvPicPr>
        <p:blipFill rotWithShape="1">
          <a:blip r:embed="rId5" cstate="print">
            <a:extLst>
              <a:ext uri="{28A0092B-C50C-407E-A947-70E740481C1C}">
                <a14:useLocalDpi xmlns:a14="http://schemas.microsoft.com/office/drawing/2010/main" val="0"/>
              </a:ext>
            </a:extLst>
          </a:blip>
          <a:srcRect t="11111" b="7542"/>
          <a:stretch/>
        </p:blipFill>
        <p:spPr>
          <a:xfrm rot="5400000">
            <a:off x="-1499187" y="2173778"/>
            <a:ext cx="6858000" cy="2510444"/>
          </a:xfrm>
          <a:prstGeom prst="rect">
            <a:avLst/>
          </a:prstGeom>
        </p:spPr>
      </p:pic>
    </p:spTree>
    <p:extLst>
      <p:ext uri="{BB962C8B-B14F-4D97-AF65-F5344CB8AC3E}">
        <p14:creationId xmlns:p14="http://schemas.microsoft.com/office/powerpoint/2010/main" val="3085388309"/>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2818132" y="186282"/>
            <a:ext cx="9038706" cy="369332"/>
          </a:xfrm>
          <a:prstGeom prst="rect">
            <a:avLst/>
          </a:prstGeom>
        </p:spPr>
        <p:txBody>
          <a:bodyPr wrap="square">
            <a:spAutoFit/>
          </a:bodyPr>
          <a:lstStyle/>
          <a:p>
            <a:r>
              <a:rPr lang="fr-FR" b="1" i="0" dirty="0" smtClean="0">
                <a:solidFill>
                  <a:srgbClr val="030303"/>
                </a:solidFill>
                <a:effectLst/>
                <a:latin typeface="Amatica SC"/>
              </a:rPr>
              <a:t>Le Mirador San Nicolas, pour la plus belle vue sur l’Alhambra</a:t>
            </a:r>
            <a:endParaRPr lang="fr-FR" b="1" i="0" dirty="0">
              <a:solidFill>
                <a:srgbClr val="030303"/>
              </a:solidFill>
              <a:effectLst/>
              <a:latin typeface="Amatica SC"/>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3275" y="555614"/>
            <a:ext cx="10058400" cy="6305533"/>
          </a:xfrm>
          <a:prstGeom prst="rect">
            <a:avLst/>
          </a:prstGeom>
        </p:spPr>
      </p:pic>
    </p:spTree>
    <p:extLst>
      <p:ext uri="{BB962C8B-B14F-4D97-AF65-F5344CB8AC3E}">
        <p14:creationId xmlns:p14="http://schemas.microsoft.com/office/powerpoint/2010/main" val="2439532410"/>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4400" y="1550405"/>
            <a:ext cx="11268000" cy="5070600"/>
          </a:xfrm>
          <a:prstGeom prst="rect">
            <a:avLst/>
          </a:prstGeom>
        </p:spPr>
      </p:pic>
      <p:sp>
        <p:nvSpPr>
          <p:cNvPr id="4" name="Rectangle 3"/>
          <p:cNvSpPr/>
          <p:nvPr/>
        </p:nvSpPr>
        <p:spPr>
          <a:xfrm>
            <a:off x="1679171" y="452037"/>
            <a:ext cx="9917084" cy="369332"/>
          </a:xfrm>
          <a:prstGeom prst="rect">
            <a:avLst/>
          </a:prstGeom>
        </p:spPr>
        <p:txBody>
          <a:bodyPr wrap="square">
            <a:spAutoFit/>
          </a:bodyPr>
          <a:lstStyle/>
          <a:p>
            <a:r>
              <a:rPr lang="fr-FR" b="0" i="0" dirty="0" smtClean="0">
                <a:solidFill>
                  <a:srgbClr val="464646"/>
                </a:solidFill>
                <a:effectLst/>
                <a:latin typeface="Open Sans"/>
              </a:rPr>
              <a:t>A côté de la cathédrale, vous pourrez admirer la chapelle royale de Grenade, de style gothique. </a:t>
            </a:r>
            <a:endParaRPr lang="fr-FR" dirty="0"/>
          </a:p>
        </p:txBody>
      </p:sp>
    </p:spTree>
    <p:extLst>
      <p:ext uri="{BB962C8B-B14F-4D97-AF65-F5344CB8AC3E}">
        <p14:creationId xmlns:p14="http://schemas.microsoft.com/office/powerpoint/2010/main" val="40940130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052945" y="656672"/>
            <a:ext cx="3751812" cy="4524315"/>
          </a:xfrm>
          <a:prstGeom prst="rect">
            <a:avLst/>
          </a:prstGeom>
        </p:spPr>
        <p:txBody>
          <a:bodyPr wrap="square">
            <a:spAutoFit/>
          </a:bodyPr>
          <a:lstStyle/>
          <a:p>
            <a:pPr algn="just"/>
            <a:r>
              <a:rPr lang="fr-FR" b="1" i="0" dirty="0" smtClean="0">
                <a:solidFill>
                  <a:srgbClr val="464646"/>
                </a:solidFill>
                <a:effectLst/>
                <a:latin typeface="Open Sans"/>
              </a:rPr>
              <a:t>L’Alhambra</a:t>
            </a:r>
            <a:r>
              <a:rPr lang="fr-FR" b="0" i="0" dirty="0" smtClean="0">
                <a:solidFill>
                  <a:srgbClr val="464646"/>
                </a:solidFill>
                <a:effectLst/>
                <a:latin typeface="Open Sans"/>
              </a:rPr>
              <a:t>, qui veut dire Château Rouge, est un ensemble de palais et de jardins. Il y a d’ailleurs 4 parties bien distinctes à visiter:</a:t>
            </a:r>
          </a:p>
          <a:p>
            <a:pPr algn="just"/>
            <a:endParaRPr lang="fr-FR" b="0" i="0" dirty="0" smtClean="0">
              <a:solidFill>
                <a:srgbClr val="464646"/>
              </a:solidFill>
              <a:effectLst/>
              <a:latin typeface="Open Sans"/>
            </a:endParaRPr>
          </a:p>
          <a:p>
            <a:r>
              <a:rPr lang="fr-FR" b="0" i="0" dirty="0" smtClean="0">
                <a:solidFill>
                  <a:srgbClr val="464646"/>
                </a:solidFill>
                <a:effectLst>
                  <a:outerShdw blurRad="38100" dist="38100" dir="2700000" algn="tl">
                    <a:srgbClr val="000000">
                      <a:alpha val="43137"/>
                    </a:srgbClr>
                  </a:outerShdw>
                </a:effectLst>
                <a:latin typeface="Open Sans"/>
              </a:rPr>
              <a:t>Les palais nasrides</a:t>
            </a:r>
            <a:r>
              <a:rPr lang="fr-FR" b="0" i="0" dirty="0" smtClean="0">
                <a:solidFill>
                  <a:srgbClr val="464646"/>
                </a:solidFill>
                <a:effectLst/>
                <a:latin typeface="Open Sans"/>
              </a:rPr>
              <a:t>, </a:t>
            </a:r>
            <a:r>
              <a:rPr lang="fr-FR" dirty="0"/>
              <a:t>Aujourd’hui, il n’en reste plus que </a:t>
            </a:r>
            <a:r>
              <a:rPr lang="fr-FR" dirty="0" smtClean="0"/>
              <a:t>trois.</a:t>
            </a:r>
          </a:p>
          <a:p>
            <a:r>
              <a:rPr lang="fr-FR" dirty="0" smtClean="0"/>
              <a:t> Palais </a:t>
            </a:r>
            <a:r>
              <a:rPr lang="fr-FR" dirty="0" err="1" smtClean="0"/>
              <a:t>Mexua</a:t>
            </a:r>
            <a:endParaRPr lang="fr-FR" dirty="0"/>
          </a:p>
          <a:p>
            <a:r>
              <a:rPr lang="fr-FR" dirty="0" smtClean="0"/>
              <a:t> Palais </a:t>
            </a:r>
            <a:r>
              <a:rPr lang="fr-FR" dirty="0"/>
              <a:t>de </a:t>
            </a:r>
            <a:r>
              <a:rPr lang="fr-FR" dirty="0" err="1"/>
              <a:t>Comares</a:t>
            </a:r>
            <a:r>
              <a:rPr lang="fr-FR" dirty="0"/>
              <a:t>, </a:t>
            </a:r>
            <a:endParaRPr lang="fr-FR" dirty="0" smtClean="0"/>
          </a:p>
          <a:p>
            <a:r>
              <a:rPr lang="fr-FR" dirty="0" smtClean="0"/>
              <a:t> Palais des Lions,</a:t>
            </a:r>
          </a:p>
          <a:p>
            <a:pPr>
              <a:buFont typeface="Arial" panose="020B0604020202020204" pitchFamily="34" charset="0"/>
              <a:buChar char="•"/>
            </a:pPr>
            <a:endParaRPr lang="fr-FR" b="0" i="0" dirty="0" smtClean="0">
              <a:solidFill>
                <a:srgbClr val="464646"/>
              </a:solidFill>
              <a:effectLst/>
              <a:latin typeface="Open Sans"/>
            </a:endParaRPr>
          </a:p>
          <a:p>
            <a:pPr>
              <a:buFont typeface="Arial" panose="020B0604020202020204" pitchFamily="34" charset="0"/>
              <a:buChar char="•"/>
            </a:pPr>
            <a:r>
              <a:rPr lang="fr-FR" b="0" i="0" dirty="0" smtClean="0">
                <a:solidFill>
                  <a:srgbClr val="464646"/>
                </a:solidFill>
                <a:effectLst>
                  <a:outerShdw blurRad="38100" dist="38100" dir="2700000" algn="tl">
                    <a:srgbClr val="000000">
                      <a:alpha val="43137"/>
                    </a:srgbClr>
                  </a:outerShdw>
                </a:effectLst>
                <a:latin typeface="Open Sans"/>
              </a:rPr>
              <a:t>L’</a:t>
            </a:r>
            <a:r>
              <a:rPr lang="fr-FR" b="0" i="0" dirty="0" err="1" smtClean="0">
                <a:solidFill>
                  <a:srgbClr val="464646"/>
                </a:solidFill>
                <a:effectLst>
                  <a:outerShdw blurRad="38100" dist="38100" dir="2700000" algn="tl">
                    <a:srgbClr val="000000">
                      <a:alpha val="43137"/>
                    </a:srgbClr>
                  </a:outerShdw>
                </a:effectLst>
                <a:latin typeface="Open Sans"/>
              </a:rPr>
              <a:t>alcazaba</a:t>
            </a:r>
            <a:endParaRPr lang="fr-FR" b="0" i="0" dirty="0" smtClean="0">
              <a:solidFill>
                <a:srgbClr val="464646"/>
              </a:solidFill>
              <a:effectLst>
                <a:outerShdw blurRad="38100" dist="38100" dir="2700000" algn="tl">
                  <a:srgbClr val="000000">
                    <a:alpha val="43137"/>
                  </a:srgbClr>
                </a:outerShdw>
              </a:effectLst>
              <a:latin typeface="Open Sans"/>
            </a:endParaRPr>
          </a:p>
          <a:p>
            <a:pPr>
              <a:buFont typeface="Arial" panose="020B0604020202020204" pitchFamily="34" charset="0"/>
              <a:buChar char="•"/>
            </a:pPr>
            <a:endParaRPr lang="fr-FR" b="0" i="0" dirty="0" smtClean="0">
              <a:solidFill>
                <a:srgbClr val="464646"/>
              </a:solidFill>
              <a:effectLst/>
              <a:latin typeface="Open Sans"/>
            </a:endParaRPr>
          </a:p>
          <a:p>
            <a:pPr>
              <a:buFont typeface="Arial" panose="020B0604020202020204" pitchFamily="34" charset="0"/>
              <a:buChar char="•"/>
            </a:pPr>
            <a:r>
              <a:rPr lang="fr-FR" b="0" i="0" dirty="0" smtClean="0">
                <a:solidFill>
                  <a:srgbClr val="464646"/>
                </a:solidFill>
                <a:effectLst>
                  <a:outerShdw blurRad="38100" dist="38100" dir="2700000" algn="tl">
                    <a:srgbClr val="000000">
                      <a:alpha val="43137"/>
                    </a:srgbClr>
                  </a:outerShdw>
                </a:effectLst>
                <a:latin typeface="Open Sans"/>
              </a:rPr>
              <a:t>Généralife</a:t>
            </a:r>
          </a:p>
          <a:p>
            <a:pPr>
              <a:buFont typeface="Arial" panose="020B0604020202020204" pitchFamily="34" charset="0"/>
              <a:buChar char="•"/>
            </a:pPr>
            <a:endParaRPr lang="fr-FR" b="0" i="0" dirty="0" smtClean="0">
              <a:solidFill>
                <a:srgbClr val="464646"/>
              </a:solidFill>
              <a:effectLst/>
              <a:latin typeface="Open Sans"/>
            </a:endParaRPr>
          </a:p>
          <a:p>
            <a:pPr>
              <a:buFont typeface="Arial" panose="020B0604020202020204" pitchFamily="34" charset="0"/>
              <a:buChar char="•"/>
            </a:pPr>
            <a:r>
              <a:rPr lang="fr-FR" b="0" i="0" dirty="0" smtClean="0">
                <a:solidFill>
                  <a:srgbClr val="464646"/>
                </a:solidFill>
                <a:effectLst>
                  <a:outerShdw blurRad="38100" dist="38100" dir="2700000" algn="tl">
                    <a:srgbClr val="000000">
                      <a:alpha val="43137"/>
                    </a:srgbClr>
                  </a:outerShdw>
                </a:effectLst>
                <a:latin typeface="Open Sans"/>
              </a:rPr>
              <a:t>Le palais de Charles Quint</a:t>
            </a:r>
            <a:r>
              <a:rPr lang="fr-FR" b="0" i="0" dirty="0" smtClean="0">
                <a:solidFill>
                  <a:srgbClr val="464646"/>
                </a:solidFill>
                <a:effectLst/>
                <a:latin typeface="Open Sans"/>
              </a:rPr>
              <a:t>.</a:t>
            </a:r>
            <a:endParaRPr lang="fr-FR" b="0" i="0" dirty="0">
              <a:solidFill>
                <a:srgbClr val="464646"/>
              </a:solidFill>
              <a:effectLst/>
              <a:latin typeface="Open Sans"/>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9567" y="352353"/>
            <a:ext cx="3888000" cy="2491074"/>
          </a:xfrm>
          <a:prstGeom prst="rect">
            <a:avLst/>
          </a:prstGeom>
        </p:spPr>
      </p:pic>
      <p:pic>
        <p:nvPicPr>
          <p:cNvPr id="5" name="Image 4"/>
          <p:cNvPicPr>
            <a:picLocks noChangeAspect="1"/>
          </p:cNvPicPr>
          <p:nvPr/>
        </p:nvPicPr>
        <p:blipFill rotWithShape="1">
          <a:blip r:embed="rId4">
            <a:extLst>
              <a:ext uri="{28A0092B-C50C-407E-A947-70E740481C1C}">
                <a14:useLocalDpi xmlns:a14="http://schemas.microsoft.com/office/drawing/2010/main" val="0"/>
              </a:ext>
            </a:extLst>
          </a:blip>
          <a:srcRect b="4892"/>
          <a:stretch/>
        </p:blipFill>
        <p:spPr>
          <a:xfrm>
            <a:off x="8886309" y="352353"/>
            <a:ext cx="3240000" cy="2491073"/>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83567" y="2874918"/>
            <a:ext cx="2988000" cy="3954246"/>
          </a:xfrm>
          <a:prstGeom prst="rect">
            <a:avLst/>
          </a:prstGeom>
        </p:spPr>
      </p:pic>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12309" y="2874918"/>
            <a:ext cx="2988000" cy="3955662"/>
          </a:xfrm>
          <a:prstGeom prst="rect">
            <a:avLst/>
          </a:prstGeom>
        </p:spPr>
      </p:pic>
      <p:sp>
        <p:nvSpPr>
          <p:cNvPr id="8" name="Rectangle 7"/>
          <p:cNvSpPr/>
          <p:nvPr/>
        </p:nvSpPr>
        <p:spPr>
          <a:xfrm>
            <a:off x="9690284" y="0"/>
            <a:ext cx="1632050" cy="369332"/>
          </a:xfrm>
          <a:prstGeom prst="rect">
            <a:avLst/>
          </a:prstGeom>
        </p:spPr>
        <p:txBody>
          <a:bodyPr wrap="none">
            <a:spAutoFit/>
          </a:bodyPr>
          <a:lstStyle/>
          <a:p>
            <a:r>
              <a:rPr lang="fr-FR" dirty="0" smtClean="0"/>
              <a:t>Palais des Lions</a:t>
            </a:r>
            <a:endParaRPr lang="fr-FR" dirty="0"/>
          </a:p>
        </p:txBody>
      </p:sp>
      <p:sp>
        <p:nvSpPr>
          <p:cNvPr id="9" name="ZoneTexte 8"/>
          <p:cNvSpPr txBox="1"/>
          <p:nvPr/>
        </p:nvSpPr>
        <p:spPr>
          <a:xfrm>
            <a:off x="6021356" y="0"/>
            <a:ext cx="1712422" cy="369332"/>
          </a:xfrm>
          <a:prstGeom prst="rect">
            <a:avLst/>
          </a:prstGeom>
          <a:noFill/>
        </p:spPr>
        <p:txBody>
          <a:bodyPr wrap="square" rtlCol="0">
            <a:spAutoFit/>
          </a:bodyPr>
          <a:lstStyle/>
          <a:p>
            <a:r>
              <a:rPr lang="fr-FR" dirty="0" smtClean="0"/>
              <a:t>L’</a:t>
            </a:r>
            <a:r>
              <a:rPr lang="fr-FR" dirty="0"/>
              <a:t>A</a:t>
            </a:r>
            <a:r>
              <a:rPr lang="fr-FR" dirty="0" smtClean="0"/>
              <a:t>lhambra</a:t>
            </a:r>
            <a:endParaRPr lang="fr-FR" dirty="0"/>
          </a:p>
        </p:txBody>
      </p:sp>
      <p:sp>
        <p:nvSpPr>
          <p:cNvPr id="10" name="Rectangle 9"/>
          <p:cNvSpPr/>
          <p:nvPr/>
        </p:nvSpPr>
        <p:spPr>
          <a:xfrm>
            <a:off x="9565955" y="6459832"/>
            <a:ext cx="1880708" cy="369332"/>
          </a:xfrm>
          <a:prstGeom prst="rect">
            <a:avLst/>
          </a:prstGeom>
        </p:spPr>
        <p:txBody>
          <a:bodyPr wrap="none">
            <a:spAutoFit/>
          </a:bodyPr>
          <a:lstStyle/>
          <a:p>
            <a:r>
              <a:rPr lang="fr-FR" dirty="0" smtClean="0">
                <a:solidFill>
                  <a:schemeClr val="bg1"/>
                </a:solidFill>
              </a:rPr>
              <a:t>Palais de </a:t>
            </a:r>
            <a:r>
              <a:rPr lang="fr-FR" dirty="0" err="1" smtClean="0">
                <a:solidFill>
                  <a:schemeClr val="bg1"/>
                </a:solidFill>
              </a:rPr>
              <a:t>Comares</a:t>
            </a:r>
            <a:endParaRPr lang="fr-FR" dirty="0">
              <a:solidFill>
                <a:schemeClr val="bg1"/>
              </a:solidFill>
            </a:endParaRPr>
          </a:p>
        </p:txBody>
      </p:sp>
      <p:sp>
        <p:nvSpPr>
          <p:cNvPr id="12" name="Rectangle 11"/>
          <p:cNvSpPr/>
          <p:nvPr/>
        </p:nvSpPr>
        <p:spPr>
          <a:xfrm>
            <a:off x="6174201" y="6459832"/>
            <a:ext cx="1406732" cy="369332"/>
          </a:xfrm>
          <a:prstGeom prst="rect">
            <a:avLst/>
          </a:prstGeom>
        </p:spPr>
        <p:txBody>
          <a:bodyPr wrap="none">
            <a:spAutoFit/>
          </a:bodyPr>
          <a:lstStyle/>
          <a:p>
            <a:r>
              <a:rPr lang="fr-FR" dirty="0" smtClean="0">
                <a:solidFill>
                  <a:schemeClr val="bg1"/>
                </a:solidFill>
              </a:rPr>
              <a:t>Palais </a:t>
            </a:r>
            <a:r>
              <a:rPr lang="fr-FR" dirty="0" err="1" smtClean="0">
                <a:solidFill>
                  <a:schemeClr val="bg1"/>
                </a:solidFill>
              </a:rPr>
              <a:t>Mexua</a:t>
            </a:r>
            <a:endParaRPr lang="fr-FR" dirty="0">
              <a:solidFill>
                <a:schemeClr val="bg1"/>
              </a:solidFill>
            </a:endParaRPr>
          </a:p>
        </p:txBody>
      </p:sp>
    </p:spTree>
    <p:extLst>
      <p:ext uri="{BB962C8B-B14F-4D97-AF65-F5344CB8AC3E}">
        <p14:creationId xmlns:p14="http://schemas.microsoft.com/office/powerpoint/2010/main" val="1739010961"/>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rotWithShape="1">
          <a:blip r:embed="rId3" cstate="print">
            <a:extLst>
              <a:ext uri="{28A0092B-C50C-407E-A947-70E740481C1C}">
                <a14:useLocalDpi xmlns:a14="http://schemas.microsoft.com/office/drawing/2010/main" val="0"/>
              </a:ext>
            </a:extLst>
          </a:blip>
          <a:srcRect l="13388" r="18181"/>
          <a:stretch/>
        </p:blipFill>
        <p:spPr>
          <a:xfrm>
            <a:off x="922713" y="-3721"/>
            <a:ext cx="10440000" cy="6865443"/>
          </a:xfrm>
          <a:prstGeom prst="rect">
            <a:avLst/>
          </a:prstGeom>
        </p:spPr>
      </p:pic>
    </p:spTree>
    <p:extLst>
      <p:ext uri="{BB962C8B-B14F-4D97-AF65-F5344CB8AC3E}">
        <p14:creationId xmlns:p14="http://schemas.microsoft.com/office/powerpoint/2010/main" val="1954467099"/>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83130"/>
            <a:ext cx="5904000" cy="26568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88000" y="83130"/>
            <a:ext cx="5904000" cy="26568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2926083"/>
            <a:ext cx="5904000" cy="2656800"/>
          </a:xfrm>
          <a:prstGeom prst="rect">
            <a:avLst/>
          </a:prstGeom>
        </p:spPr>
      </p:pic>
      <p:pic>
        <p:nvPicPr>
          <p:cNvPr id="6" name="Imag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88000" y="2926083"/>
            <a:ext cx="5904000" cy="2656800"/>
          </a:xfrm>
          <a:prstGeom prst="rect">
            <a:avLst/>
          </a:prstGeom>
        </p:spPr>
      </p:pic>
      <p:sp>
        <p:nvSpPr>
          <p:cNvPr id="7" name="Rectangle 6"/>
          <p:cNvSpPr/>
          <p:nvPr/>
        </p:nvSpPr>
        <p:spPr>
          <a:xfrm>
            <a:off x="3240000" y="5769036"/>
            <a:ext cx="6096000" cy="646331"/>
          </a:xfrm>
          <a:prstGeom prst="rect">
            <a:avLst/>
          </a:prstGeom>
        </p:spPr>
        <p:txBody>
          <a:bodyPr>
            <a:spAutoFit/>
          </a:bodyPr>
          <a:lstStyle/>
          <a:p>
            <a:r>
              <a:rPr lang="fr-FR" b="0" i="0" dirty="0" err="1" smtClean="0">
                <a:solidFill>
                  <a:srgbClr val="464646"/>
                </a:solidFill>
                <a:effectLst/>
                <a:latin typeface="Open Sans"/>
              </a:rPr>
              <a:t>Alcazaba</a:t>
            </a:r>
            <a:r>
              <a:rPr lang="fr-FR" b="0" i="0" dirty="0" smtClean="0">
                <a:solidFill>
                  <a:srgbClr val="464646"/>
                </a:solidFill>
                <a:effectLst/>
                <a:latin typeface="Open Sans"/>
              </a:rPr>
              <a:t> signifie</a:t>
            </a:r>
            <a:r>
              <a:rPr lang="fr-FR" b="1" i="0" dirty="0" smtClean="0">
                <a:solidFill>
                  <a:srgbClr val="464646"/>
                </a:solidFill>
                <a:effectLst/>
                <a:latin typeface="Open Sans"/>
              </a:rPr>
              <a:t> </a:t>
            </a:r>
            <a:r>
              <a:rPr lang="fr-FR" b="0" i="0" dirty="0" smtClean="0">
                <a:solidFill>
                  <a:srgbClr val="464646"/>
                </a:solidFill>
                <a:effectLst/>
                <a:latin typeface="Open Sans"/>
              </a:rPr>
              <a:t>château ou forteresse. Il s’agit de l’édifice le plus ancien de l’Alhambra</a:t>
            </a:r>
            <a:endParaRPr lang="fr-FR" dirty="0"/>
          </a:p>
        </p:txBody>
      </p:sp>
    </p:spTree>
    <p:extLst>
      <p:ext uri="{BB962C8B-B14F-4D97-AF65-F5344CB8AC3E}">
        <p14:creationId xmlns:p14="http://schemas.microsoft.com/office/powerpoint/2010/main" val="3193538569"/>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9338" y="0"/>
            <a:ext cx="11232000" cy="6858000"/>
          </a:xfrm>
          <a:prstGeom prst="rect">
            <a:avLst/>
          </a:prstGeom>
        </p:spPr>
      </p:pic>
    </p:spTree>
    <p:extLst>
      <p:ext uri="{BB962C8B-B14F-4D97-AF65-F5344CB8AC3E}">
        <p14:creationId xmlns:p14="http://schemas.microsoft.com/office/powerpoint/2010/main" val="1556200007"/>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313"/>
            <a:ext cx="12192000" cy="6858000"/>
          </a:xfrm>
          <a:prstGeom prst="rect">
            <a:avLst/>
          </a:prstGeom>
        </p:spPr>
      </p:pic>
      <p:pic>
        <p:nvPicPr>
          <p:cNvPr id="2" name="Image 1"/>
          <p:cNvPicPr>
            <a:picLocks noChangeAspect="1"/>
          </p:cNvPicPr>
          <p:nvPr/>
        </p:nvPicPr>
        <p:blipFill rotWithShape="1">
          <a:blip r:embed="rId3" cstate="print">
            <a:extLst>
              <a:ext uri="{28A0092B-C50C-407E-A947-70E740481C1C}">
                <a14:useLocalDpi xmlns:a14="http://schemas.microsoft.com/office/drawing/2010/main" val="0"/>
              </a:ext>
            </a:extLst>
          </a:blip>
          <a:srcRect l="12148"/>
          <a:stretch/>
        </p:blipFill>
        <p:spPr>
          <a:xfrm>
            <a:off x="6708370" y="153786"/>
            <a:ext cx="5364000" cy="2747625"/>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4492" y="178725"/>
            <a:ext cx="5724000" cy="2722686"/>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4492" y="2989767"/>
            <a:ext cx="1728000" cy="3857148"/>
          </a:xfrm>
          <a:prstGeom prst="rect">
            <a:avLst/>
          </a:prstGeom>
        </p:spPr>
      </p:pic>
      <p:pic>
        <p:nvPicPr>
          <p:cNvPr id="7" name="Imag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305886" y="2989767"/>
            <a:ext cx="1728000" cy="3857148"/>
          </a:xfrm>
          <a:prstGeom prst="rect">
            <a:avLst/>
          </a:prstGeom>
        </p:spPr>
      </p:pic>
      <p:pic>
        <p:nvPicPr>
          <p:cNvPr id="8" name="Imag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78013" y="2989767"/>
            <a:ext cx="1728000" cy="3857148"/>
          </a:xfrm>
          <a:prstGeom prst="rect">
            <a:avLst/>
          </a:prstGeom>
        </p:spPr>
      </p:pic>
      <p:pic>
        <p:nvPicPr>
          <p:cNvPr id="9" name="Image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429720" y="3000852"/>
            <a:ext cx="1728000" cy="3857148"/>
          </a:xfrm>
          <a:prstGeom prst="rect">
            <a:avLst/>
          </a:prstGeom>
        </p:spPr>
      </p:pic>
      <p:pic>
        <p:nvPicPr>
          <p:cNvPr id="10" name="Image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536931" y="2989767"/>
            <a:ext cx="1728000" cy="3857148"/>
          </a:xfrm>
          <a:prstGeom prst="rect">
            <a:avLst/>
          </a:prstGeom>
        </p:spPr>
      </p:pic>
      <p:pic>
        <p:nvPicPr>
          <p:cNvPr id="11" name="Imag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650379" y="2989767"/>
            <a:ext cx="1728000" cy="3857148"/>
          </a:xfrm>
          <a:prstGeom prst="rect">
            <a:avLst/>
          </a:prstGeom>
        </p:spPr>
      </p:pic>
      <p:sp>
        <p:nvSpPr>
          <p:cNvPr id="12" name="Rectangle 11"/>
          <p:cNvSpPr/>
          <p:nvPr/>
        </p:nvSpPr>
        <p:spPr>
          <a:xfrm>
            <a:off x="1798492" y="2532079"/>
            <a:ext cx="3147015" cy="369332"/>
          </a:xfrm>
          <a:prstGeom prst="rect">
            <a:avLst/>
          </a:prstGeom>
        </p:spPr>
        <p:txBody>
          <a:bodyPr wrap="none">
            <a:spAutoFit/>
          </a:bodyPr>
          <a:lstStyle/>
          <a:p>
            <a:r>
              <a:rPr lang="fr-FR" b="0" i="0" dirty="0" smtClean="0">
                <a:solidFill>
                  <a:srgbClr val="000000"/>
                </a:solidFill>
                <a:effectLst/>
                <a:latin typeface="Open Sans"/>
              </a:rPr>
              <a:t> </a:t>
            </a:r>
            <a:r>
              <a:rPr lang="fr-FR" b="1" i="0" dirty="0" smtClean="0">
                <a:solidFill>
                  <a:srgbClr val="000000"/>
                </a:solidFill>
                <a:effectLst/>
                <a:latin typeface="Open Sans"/>
              </a:rPr>
              <a:t>Le palais de Charles Quint</a:t>
            </a:r>
            <a:endParaRPr lang="fr-FR" b="0" i="0" dirty="0">
              <a:solidFill>
                <a:srgbClr val="000000"/>
              </a:solidFill>
              <a:effectLst/>
              <a:latin typeface="Open Sans"/>
            </a:endParaRPr>
          </a:p>
        </p:txBody>
      </p:sp>
    </p:spTree>
    <p:extLst>
      <p:ext uri="{BB962C8B-B14F-4D97-AF65-F5344CB8AC3E}">
        <p14:creationId xmlns:p14="http://schemas.microsoft.com/office/powerpoint/2010/main" val="3915327491"/>
      </p:ext>
    </p:extLst>
  </p:cSld>
  <p:clrMapOvr>
    <a:masterClrMapping/>
  </p:clrMapOvr>
  <mc:AlternateContent xmlns:mc="http://schemas.openxmlformats.org/markup-compatibility/2006" xmlns:p14="http://schemas.microsoft.com/office/powerpoint/2010/main">
    <mc:Choice Requires="p14">
      <p:transition spd="slow" p14:dur="2000" advTm="14040"/>
    </mc:Choice>
    <mc:Fallback xmlns="">
      <p:transition spd="slow" advTm="1404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01466" y="0"/>
            <a:ext cx="3072384" cy="68580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88685" y="0"/>
            <a:ext cx="3072384" cy="68580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75904" y="0"/>
            <a:ext cx="3072384" cy="6858000"/>
          </a:xfrm>
          <a:prstGeom prst="rect">
            <a:avLst/>
          </a:prstGeom>
        </p:spPr>
      </p:pic>
    </p:spTree>
    <p:extLst>
      <p:ext uri="{BB962C8B-B14F-4D97-AF65-F5344CB8AC3E}">
        <p14:creationId xmlns:p14="http://schemas.microsoft.com/office/powerpoint/2010/main" val="2813298247"/>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994757" y="1645612"/>
            <a:ext cx="1430342" cy="3139321"/>
          </a:xfrm>
          <a:prstGeom prst="rect">
            <a:avLst/>
          </a:prstGeom>
        </p:spPr>
        <p:txBody>
          <a:bodyPr wrap="square">
            <a:spAutoFit/>
          </a:bodyPr>
          <a:lstStyle/>
          <a:p>
            <a:r>
              <a:rPr lang="fr-FR" b="1" i="0" dirty="0" smtClean="0">
                <a:solidFill>
                  <a:srgbClr val="000000"/>
                </a:solidFill>
                <a:effectLst/>
                <a:latin typeface="Open Sans"/>
              </a:rPr>
              <a:t>Le Generalife</a:t>
            </a:r>
            <a:endParaRPr lang="fr-FR" b="0" i="0" dirty="0" smtClean="0">
              <a:solidFill>
                <a:srgbClr val="000000"/>
              </a:solidFill>
              <a:effectLst/>
              <a:latin typeface="Open Sans"/>
            </a:endParaRPr>
          </a:p>
          <a:p>
            <a:pPr algn="just"/>
            <a:r>
              <a:rPr lang="fr-FR" b="1" i="0" dirty="0" smtClean="0">
                <a:solidFill>
                  <a:srgbClr val="464646"/>
                </a:solidFill>
                <a:effectLst/>
                <a:latin typeface="Open Sans"/>
              </a:rPr>
              <a:t>Le Generalife </a:t>
            </a:r>
            <a:r>
              <a:rPr lang="fr-FR" b="0" i="0" dirty="0" smtClean="0">
                <a:solidFill>
                  <a:srgbClr val="464646"/>
                </a:solidFill>
                <a:effectLst/>
                <a:latin typeface="Open Sans"/>
              </a:rPr>
              <a:t>était un lieu de repos pour les rois de l’ancien royaume nasride de Grenade.</a:t>
            </a:r>
            <a:endParaRPr lang="fr-FR" b="0" i="0" dirty="0">
              <a:solidFill>
                <a:srgbClr val="464646"/>
              </a:solidFill>
              <a:effectLst/>
              <a:latin typeface="Open Sans"/>
            </a:endParaRPr>
          </a:p>
        </p:txBody>
      </p:sp>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05608" y="0"/>
            <a:ext cx="3072384" cy="6858000"/>
          </a:xfrm>
          <a:prstGeom prst="rect">
            <a:avLst/>
          </a:prstGeom>
        </p:spPr>
      </p:pic>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98804" y="0"/>
            <a:ext cx="3072384" cy="6858000"/>
          </a:xfrm>
          <a:prstGeom prst="rect">
            <a:avLst/>
          </a:prstGeom>
        </p:spPr>
      </p:pic>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12412" y="0"/>
            <a:ext cx="3072384" cy="6858000"/>
          </a:xfrm>
          <a:prstGeom prst="rect">
            <a:avLst/>
          </a:prstGeom>
        </p:spPr>
      </p:pic>
    </p:spTree>
    <p:extLst>
      <p:ext uri="{BB962C8B-B14F-4D97-AF65-F5344CB8AC3E}">
        <p14:creationId xmlns:p14="http://schemas.microsoft.com/office/powerpoint/2010/main" val="2591691036"/>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6087" y="0"/>
            <a:ext cx="11304000" cy="6858000"/>
          </a:xfrm>
          <a:prstGeom prst="rect">
            <a:avLst/>
          </a:prstGeom>
        </p:spPr>
      </p:pic>
    </p:spTree>
    <p:extLst>
      <p:ext uri="{BB962C8B-B14F-4D97-AF65-F5344CB8AC3E}">
        <p14:creationId xmlns:p14="http://schemas.microsoft.com/office/powerpoint/2010/main" val="268928023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1026" y="1787400"/>
            <a:ext cx="11268000" cy="5070600"/>
          </a:xfrm>
          <a:prstGeom prst="rect">
            <a:avLst/>
          </a:prstGeom>
        </p:spPr>
      </p:pic>
      <p:sp>
        <p:nvSpPr>
          <p:cNvPr id="4" name="Rectangle 3"/>
          <p:cNvSpPr/>
          <p:nvPr/>
        </p:nvSpPr>
        <p:spPr>
          <a:xfrm>
            <a:off x="3517026" y="686831"/>
            <a:ext cx="6096000" cy="646331"/>
          </a:xfrm>
          <a:prstGeom prst="rect">
            <a:avLst/>
          </a:prstGeom>
        </p:spPr>
        <p:txBody>
          <a:bodyPr>
            <a:spAutoFit/>
          </a:bodyPr>
          <a:lstStyle/>
          <a:p>
            <a:r>
              <a:rPr lang="fr-FR" b="0" i="0" dirty="0" smtClean="0">
                <a:solidFill>
                  <a:srgbClr val="464646"/>
                </a:solidFill>
                <a:effectLst/>
                <a:latin typeface="Open Sans"/>
              </a:rPr>
              <a:t>On poursuit la visite par la découverte des jardins d’une incroyable beauté avec une vue magnifique sur Grenade.</a:t>
            </a:r>
            <a:endParaRPr lang="fr-FR" dirty="0"/>
          </a:p>
        </p:txBody>
      </p:sp>
    </p:spTree>
    <p:extLst>
      <p:ext uri="{BB962C8B-B14F-4D97-AF65-F5344CB8AC3E}">
        <p14:creationId xmlns:p14="http://schemas.microsoft.com/office/powerpoint/2010/main" val="3684969122"/>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15184" y="0"/>
            <a:ext cx="3072384" cy="68580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06224" y="0"/>
            <a:ext cx="3072384" cy="6858000"/>
          </a:xfrm>
          <a:prstGeom prst="rect">
            <a:avLst/>
          </a:prstGeom>
        </p:spPr>
      </p:pic>
      <p:pic>
        <p:nvPicPr>
          <p:cNvPr id="5" name="Image 4"/>
          <p:cNvPicPr>
            <a:picLocks noChangeAspect="1"/>
          </p:cNvPicPr>
          <p:nvPr/>
        </p:nvPicPr>
        <p:blipFill rotWithShape="1">
          <a:blip r:embed="rId5" cstate="print">
            <a:extLst>
              <a:ext uri="{28A0092B-C50C-407E-A947-70E740481C1C}">
                <a14:useLocalDpi xmlns:a14="http://schemas.microsoft.com/office/drawing/2010/main" val="0"/>
              </a:ext>
            </a:extLst>
          </a:blip>
          <a:srcRect r="2977"/>
          <a:stretch/>
        </p:blipFill>
        <p:spPr>
          <a:xfrm>
            <a:off x="3037471" y="0"/>
            <a:ext cx="2931070" cy="6858000"/>
          </a:xfrm>
          <a:prstGeom prst="rect">
            <a:avLst/>
          </a:prstGeom>
        </p:spPr>
      </p:pic>
      <p:pic>
        <p:nvPicPr>
          <p:cNvPr id="6" name="Image 5"/>
          <p:cNvPicPr>
            <a:picLocks noChangeAspect="1"/>
          </p:cNvPicPr>
          <p:nvPr/>
        </p:nvPicPr>
        <p:blipFill rotWithShape="1">
          <a:blip r:embed="rId6" cstate="print">
            <a:extLst>
              <a:ext uri="{28A0092B-C50C-407E-A947-70E740481C1C}">
                <a14:useLocalDpi xmlns:a14="http://schemas.microsoft.com/office/drawing/2010/main" val="0"/>
              </a:ext>
            </a:extLst>
          </a:blip>
          <a:srcRect r="2688"/>
          <a:stretch/>
        </p:blipFill>
        <p:spPr>
          <a:xfrm>
            <a:off x="11084" y="0"/>
            <a:ext cx="2989811" cy="6858000"/>
          </a:xfrm>
          <a:prstGeom prst="rect">
            <a:avLst/>
          </a:prstGeom>
        </p:spPr>
      </p:pic>
    </p:spTree>
    <p:extLst>
      <p:ext uri="{BB962C8B-B14F-4D97-AF65-F5344CB8AC3E}">
        <p14:creationId xmlns:p14="http://schemas.microsoft.com/office/powerpoint/2010/main" val="217276515"/>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rotWithShape="1">
          <a:blip r:embed="rId3" cstate="print">
            <a:extLst>
              <a:ext uri="{28A0092B-C50C-407E-A947-70E740481C1C}">
                <a14:useLocalDpi xmlns:a14="http://schemas.microsoft.com/office/drawing/2010/main" val="0"/>
              </a:ext>
            </a:extLst>
          </a:blip>
          <a:srcRect l="6350"/>
          <a:stretch/>
        </p:blipFill>
        <p:spPr>
          <a:xfrm>
            <a:off x="9318569" y="0"/>
            <a:ext cx="2877312" cy="68580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96314" y="0"/>
            <a:ext cx="3072384" cy="68580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59364" y="0"/>
            <a:ext cx="3072384" cy="6858000"/>
          </a:xfrm>
          <a:prstGeom prst="rect">
            <a:avLst/>
          </a:prstGeom>
        </p:spPr>
      </p:pic>
      <p:pic>
        <p:nvPicPr>
          <p:cNvPr id="6" name="Image 5"/>
          <p:cNvPicPr>
            <a:picLocks noChangeAspect="1"/>
          </p:cNvPicPr>
          <p:nvPr/>
        </p:nvPicPr>
        <p:blipFill rotWithShape="1">
          <a:blip r:embed="rId6" cstate="print">
            <a:extLst>
              <a:ext uri="{28A0092B-C50C-407E-A947-70E740481C1C}">
                <a14:useLocalDpi xmlns:a14="http://schemas.microsoft.com/office/drawing/2010/main" val="0"/>
              </a:ext>
            </a:extLst>
          </a:blip>
          <a:srcRect r="2327"/>
          <a:stretch/>
        </p:blipFill>
        <p:spPr>
          <a:xfrm>
            <a:off x="0" y="0"/>
            <a:ext cx="3000895" cy="6858000"/>
          </a:xfrm>
          <a:prstGeom prst="rect">
            <a:avLst/>
          </a:prstGeom>
        </p:spPr>
      </p:pic>
    </p:spTree>
    <p:extLst>
      <p:ext uri="{BB962C8B-B14F-4D97-AF65-F5344CB8AC3E}">
        <p14:creationId xmlns:p14="http://schemas.microsoft.com/office/powerpoint/2010/main" val="114120375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6211" y="0"/>
            <a:ext cx="11340000" cy="6858000"/>
          </a:xfrm>
          <a:prstGeom prst="rect">
            <a:avLst/>
          </a:prstGeom>
        </p:spPr>
      </p:pic>
    </p:spTree>
    <p:extLst>
      <p:ext uri="{BB962C8B-B14F-4D97-AF65-F5344CB8AC3E}">
        <p14:creationId xmlns:p14="http://schemas.microsoft.com/office/powerpoint/2010/main" val="19240383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53" y="0"/>
            <a:ext cx="3072384" cy="68580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14850" y="0"/>
            <a:ext cx="3086100" cy="68580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55602" y="0"/>
            <a:ext cx="3072384" cy="6858000"/>
          </a:xfrm>
          <a:prstGeom prst="rect">
            <a:avLst/>
          </a:prstGeom>
        </p:spPr>
      </p:pic>
      <p:pic>
        <p:nvPicPr>
          <p:cNvPr id="6" name="Image 5"/>
          <p:cNvPicPr>
            <a:picLocks noChangeAspect="1"/>
          </p:cNvPicPr>
          <p:nvPr/>
        </p:nvPicPr>
        <p:blipFill rotWithShape="1">
          <a:blip r:embed="rId6" cstate="print">
            <a:extLst>
              <a:ext uri="{28A0092B-C50C-407E-A947-70E740481C1C}">
                <a14:useLocalDpi xmlns:a14="http://schemas.microsoft.com/office/drawing/2010/main" val="0"/>
              </a:ext>
            </a:extLst>
          </a:blip>
          <a:srcRect l="9723"/>
          <a:stretch/>
        </p:blipFill>
        <p:spPr>
          <a:xfrm>
            <a:off x="9418320" y="0"/>
            <a:ext cx="2773680" cy="6858000"/>
          </a:xfrm>
          <a:prstGeom prst="rect">
            <a:avLst/>
          </a:prstGeom>
        </p:spPr>
      </p:pic>
    </p:spTree>
    <p:extLst>
      <p:ext uri="{BB962C8B-B14F-4D97-AF65-F5344CB8AC3E}">
        <p14:creationId xmlns:p14="http://schemas.microsoft.com/office/powerpoint/2010/main" val="303487516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088967" y="1582340"/>
            <a:ext cx="4596939" cy="3139321"/>
          </a:xfrm>
          <a:prstGeom prst="rect">
            <a:avLst/>
          </a:prstGeom>
        </p:spPr>
        <p:txBody>
          <a:bodyPr wrap="square">
            <a:spAutoFit/>
          </a:bodyPr>
          <a:lstStyle/>
          <a:p>
            <a:r>
              <a:rPr lang="fr-FR" b="1" i="0" dirty="0" smtClean="0">
                <a:effectLst/>
                <a:latin typeface="Open Sans"/>
              </a:rPr>
              <a:t>El </a:t>
            </a:r>
            <a:r>
              <a:rPr lang="fr-FR" b="1" i="0" dirty="0" err="1" smtClean="0">
                <a:effectLst/>
                <a:latin typeface="Open Sans"/>
              </a:rPr>
              <a:t>Bañuelo</a:t>
            </a:r>
            <a:r>
              <a:rPr lang="fr-FR" b="0" i="0" dirty="0" smtClean="0">
                <a:effectLst/>
                <a:latin typeface="Open Sans"/>
              </a:rPr>
              <a:t>, ou les bains publics arabes à Grenade. Il s'agit des bains arabes (hammams) les plus anciens et les mieux conservés d'Andalousie. Les bains datent du 11e siècle, période de domination des Maures. En ce temps-là, c'était un endroit important pour se laver mais aussi pour entretenir les relations sociales. La plupart des bains furent détruits lors de la reconquête par les chrétiens. Cela en fait donc un bâtiment unique.</a:t>
            </a:r>
            <a:endParaRPr lang="fr-FR" dirty="0"/>
          </a:p>
        </p:txBody>
      </p:sp>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85907" y="-1"/>
            <a:ext cx="3072384" cy="6858000"/>
          </a:xfrm>
          <a:prstGeom prst="rect">
            <a:avLst/>
          </a:prstGeom>
        </p:spPr>
      </p:pic>
      <p:pic>
        <p:nvPicPr>
          <p:cNvPr id="7" name="Imag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15429" y="0"/>
            <a:ext cx="3072384" cy="6858000"/>
          </a:xfrm>
          <a:prstGeom prst="rect">
            <a:avLst/>
          </a:prstGeom>
        </p:spPr>
      </p:pic>
    </p:spTree>
    <p:extLst>
      <p:ext uri="{BB962C8B-B14F-4D97-AF65-F5344CB8AC3E}">
        <p14:creationId xmlns:p14="http://schemas.microsoft.com/office/powerpoint/2010/main" val="1543908423"/>
      </p:ext>
    </p:extLst>
  </p:cSld>
  <p:clrMapOvr>
    <a:masterClrMapping/>
  </p:clrMapOvr>
  <mc:AlternateContent xmlns:mc="http://schemas.openxmlformats.org/markup-compatibility/2006" xmlns:p14="http://schemas.microsoft.com/office/powerpoint/2010/main">
    <mc:Choice Requires="p14">
      <p:transition spd="slow" p14:dur="2000" advTm="13830"/>
    </mc:Choice>
    <mc:Fallback xmlns="">
      <p:transition spd="slow" advTm="1383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4400" y="0"/>
            <a:ext cx="11268000" cy="6858000"/>
          </a:xfrm>
          <a:prstGeom prst="rect">
            <a:avLst/>
          </a:prstGeom>
        </p:spPr>
      </p:pic>
    </p:spTree>
    <p:extLst>
      <p:ext uri="{BB962C8B-B14F-4D97-AF65-F5344CB8AC3E}">
        <p14:creationId xmlns:p14="http://schemas.microsoft.com/office/powerpoint/2010/main" val="232161274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0902" y="0"/>
            <a:ext cx="11196000" cy="6858000"/>
          </a:xfrm>
          <a:prstGeom prst="rect">
            <a:avLst/>
          </a:prstGeom>
        </p:spPr>
      </p:pic>
    </p:spTree>
    <p:extLst>
      <p:ext uri="{BB962C8B-B14F-4D97-AF65-F5344CB8AC3E}">
        <p14:creationId xmlns:p14="http://schemas.microsoft.com/office/powerpoint/2010/main" val="58519993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7B297"/>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t="15402" b="15652"/>
          <a:stretch/>
        </p:blipFill>
        <p:spPr>
          <a:xfrm>
            <a:off x="925138" y="0"/>
            <a:ext cx="11266862" cy="6850387"/>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22808" y="294755"/>
            <a:ext cx="3362325" cy="1181100"/>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26100" y="5233694"/>
            <a:ext cx="1298448" cy="1444752"/>
          </a:xfrm>
          <a:prstGeom prst="rect">
            <a:avLst/>
          </a:prstGeom>
        </p:spPr>
      </p:pic>
      <p:sp>
        <p:nvSpPr>
          <p:cNvPr id="6" name="ZoneTexte 5"/>
          <p:cNvSpPr txBox="1"/>
          <p:nvPr/>
        </p:nvSpPr>
        <p:spPr>
          <a:xfrm>
            <a:off x="1080656" y="3358342"/>
            <a:ext cx="2477192" cy="923330"/>
          </a:xfrm>
          <a:prstGeom prst="rect">
            <a:avLst/>
          </a:prstGeom>
          <a:noFill/>
        </p:spPr>
        <p:txBody>
          <a:bodyPr wrap="square" rtlCol="0">
            <a:spAutoFit/>
          </a:bodyPr>
          <a:lstStyle/>
          <a:p>
            <a:r>
              <a:rPr lang="fr-FR" dirty="0" smtClean="0"/>
              <a:t>Commentaires de NET:</a:t>
            </a:r>
          </a:p>
          <a:p>
            <a:r>
              <a:rPr lang="fr-FR" dirty="0" smtClean="0"/>
              <a:t>Photos perso.</a:t>
            </a:r>
          </a:p>
          <a:p>
            <a:r>
              <a:rPr lang="fr-FR" dirty="0" smtClean="0"/>
              <a:t>Fait  Octobre 2021</a:t>
            </a:r>
            <a:endParaRPr lang="fr-FR" dirty="0"/>
          </a:p>
        </p:txBody>
      </p:sp>
    </p:spTree>
    <p:extLst>
      <p:ext uri="{BB962C8B-B14F-4D97-AF65-F5344CB8AC3E}">
        <p14:creationId xmlns:p14="http://schemas.microsoft.com/office/powerpoint/2010/main" val="2495009630"/>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572</TotalTime>
  <Words>453</Words>
  <Application>Microsoft Office PowerPoint</Application>
  <PresentationFormat>Grand écran</PresentationFormat>
  <Paragraphs>32</Paragraphs>
  <Slides>26</Slides>
  <Notes>0</Notes>
  <HiddenSlides>0</HiddenSlides>
  <MMClips>1</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26</vt:i4>
      </vt:variant>
    </vt:vector>
  </HeadingPairs>
  <TitlesOfParts>
    <vt:vector size="33" baseType="lpstr">
      <vt:lpstr>Amatica SC</vt:lpstr>
      <vt:lpstr>Arial</vt:lpstr>
      <vt:lpstr>Calibri</vt:lpstr>
      <vt:lpstr>Calibri Light</vt:lpstr>
      <vt:lpstr>Freestyle Script</vt:lpstr>
      <vt:lpstr>Open Sans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5</cp:revision>
  <dcterms:created xsi:type="dcterms:W3CDTF">2025-01-20T10:24:52Z</dcterms:created>
  <dcterms:modified xsi:type="dcterms:W3CDTF">2025-01-21T16:11:31Z</dcterms:modified>
</cp:coreProperties>
</file>