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7" r:id="rId18"/>
    <p:sldId id="258" r:id="rId19"/>
    <p:sldId id="259" r:id="rId20"/>
    <p:sldId id="274" r:id="rId21"/>
    <p:sldId id="275"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14" autoAdjust="0"/>
    <p:restoredTop sz="94660"/>
  </p:normalViewPr>
  <p:slideViewPr>
    <p:cSldViewPr snapToGrid="0">
      <p:cViewPr varScale="1">
        <p:scale>
          <a:sx n="86" d="100"/>
          <a:sy n="86" d="100"/>
        </p:scale>
        <p:origin x="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23/12/2024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ature, arbre&#10;&#10;Description générée automatiquement">
            <a:extLst>
              <a:ext uri="{FF2B5EF4-FFF2-40B4-BE49-F238E27FC236}">
                <a16:creationId xmlns:a16="http://schemas.microsoft.com/office/drawing/2014/main" id="{3104491D-2EAF-18D3-C35D-FDEE6DFC5A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BA1372E-00C3-BEBF-C2C7-131AF530A56D}"/>
              </a:ext>
            </a:extLst>
          </p:cNvPr>
          <p:cNvSpPr txBox="1"/>
          <p:nvPr/>
        </p:nvSpPr>
        <p:spPr>
          <a:xfrm>
            <a:off x="1376979" y="6027003"/>
            <a:ext cx="10241280" cy="830997"/>
          </a:xfrm>
          <a:prstGeom prst="rect">
            <a:avLst/>
          </a:prstGeom>
          <a:noFill/>
        </p:spPr>
        <p:txBody>
          <a:bodyPr wrap="square" rtlCol="0">
            <a:spAutoFit/>
          </a:bodyPr>
          <a:lstStyle/>
          <a:p>
            <a:r>
              <a:rPr lang="fr-FR" sz="2400" b="1">
                <a:solidFill>
                  <a:srgbClr val="FFFF00"/>
                </a:solidFill>
              </a:rPr>
              <a:t>Pastoralisme : moutons conduits vers des pâturages encore plus hauts (collada de la Roqueta, entre Mariallies et le pla Guillem).</a:t>
            </a:r>
            <a:endParaRPr lang="fr-FR" sz="2400" b="1" dirty="0">
              <a:solidFill>
                <a:srgbClr val="FFFF00"/>
              </a:solidFill>
            </a:endParaRPr>
          </a:p>
        </p:txBody>
      </p:sp>
      <p:sp>
        <p:nvSpPr>
          <p:cNvPr id="5" name="ZoneTexte 4">
            <a:extLst>
              <a:ext uri="{FF2B5EF4-FFF2-40B4-BE49-F238E27FC236}">
                <a16:creationId xmlns:a16="http://schemas.microsoft.com/office/drawing/2014/main" id="{79916020-5AAF-D074-9A3E-4AFA0F8F5BD9}"/>
              </a:ext>
            </a:extLst>
          </p:cNvPr>
          <p:cNvSpPr txBox="1"/>
          <p:nvPr/>
        </p:nvSpPr>
        <p:spPr>
          <a:xfrm>
            <a:off x="4402532" y="118334"/>
            <a:ext cx="8259219" cy="461665"/>
          </a:xfrm>
          <a:prstGeom prst="rect">
            <a:avLst/>
          </a:prstGeom>
          <a:noFill/>
        </p:spPr>
        <p:txBody>
          <a:bodyPr wrap="square" rtlCol="0">
            <a:spAutoFit/>
          </a:bodyPr>
          <a:lstStyle/>
          <a:p>
            <a:r>
              <a:rPr lang="fr-FR" sz="2400" b="1" dirty="0">
                <a:solidFill>
                  <a:srgbClr val="FFFF00"/>
                </a:solidFill>
              </a:rPr>
              <a:t>Le Massif Du Canigou</a:t>
            </a:r>
          </a:p>
        </p:txBody>
      </p:sp>
      <p:sp>
        <p:nvSpPr>
          <p:cNvPr id="2" name="ZoneTexte 1">
            <a:extLst>
              <a:ext uri="{FF2B5EF4-FFF2-40B4-BE49-F238E27FC236}">
                <a16:creationId xmlns:a16="http://schemas.microsoft.com/office/drawing/2014/main" id="{72ECD2E6-0A8C-20B4-19C1-FC632CACAC72}"/>
              </a:ext>
            </a:extLst>
          </p:cNvPr>
          <p:cNvSpPr txBox="1"/>
          <p:nvPr/>
        </p:nvSpPr>
        <p:spPr>
          <a:xfrm>
            <a:off x="10047642" y="3195021"/>
            <a:ext cx="1982993" cy="1569660"/>
          </a:xfrm>
          <a:prstGeom prst="rect">
            <a:avLst/>
          </a:prstGeom>
          <a:noFill/>
        </p:spPr>
        <p:txBody>
          <a:bodyPr wrap="square" rtlCol="0">
            <a:spAutoFit/>
          </a:bodyPr>
          <a:lstStyle/>
          <a:p>
            <a:r>
              <a:rPr lang="fr-FR" sz="2400" b="1" dirty="0">
                <a:solidFill>
                  <a:srgbClr val="FFFF00"/>
                </a:solidFill>
              </a:rPr>
              <a:t>Cliquez Droit PPS En Manuelle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sndAc>
          <p:stSnd loop="1">
            <p:snd r:embed="rId2" name="Michel Etcheverry - Pyrénées si belles.wav"/>
          </p:stSnd>
        </p:sndAc>
      </p:transition>
    </mc:Choice>
    <mc:Fallback xmlns="">
      <p:transition spd="slow">
        <p:fade/>
        <p:sndAc>
          <p:stSnd loop="1">
            <p:snd r:embed="rId4" name="Michel Etcheverry - Pyrénées si bel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A08EF9A-C189-AD07-A771-3F49E1DA5F1A}"/>
              </a:ext>
            </a:extLst>
          </p:cNvPr>
          <p:cNvSpPr/>
          <p:nvPr/>
        </p:nvSpPr>
        <p:spPr>
          <a:xfrm>
            <a:off x="1"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Le massif du Canigou (parfois orthographié selon la graphie catalane : Canigó2) est un massif des Pyrénées françaises situé dans le département des Pyrénées-Orientales. Il culmine à 2 784 mètres d'altitude avec le pic du Canigou.</a:t>
            </a:r>
          </a:p>
          <a:p>
            <a:pPr algn="ctr"/>
            <a:endParaRPr lang="fr-FR" sz="3200" b="1" dirty="0"/>
          </a:p>
          <a:p>
            <a:pPr algn="ctr"/>
            <a:r>
              <a:rPr lang="fr-FR" sz="3200" b="1" dirty="0"/>
              <a:t>Le massif du Canigou est le grand massif pyrénéen le plus proche de la mer Méditerranée. Sa présence imposante en fait un symbole des Catalans. Visible de toute la Catalogne et parfois même depuis Marseille en dépit de la courbure terrestre, il est considéré jusqu'au XIXe siècle comme le point culminant des Pyrénées. Il sépare les deux régions historiques catalanes du Conflent (vallée de la Têt) et du Vallespir (vallée du Tech), ses contreforts orientaux formant la région naturelle des Aspres.</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nature, ciel, colline&#10;&#10;Description générée automatiquement">
            <a:extLst>
              <a:ext uri="{FF2B5EF4-FFF2-40B4-BE49-F238E27FC236}">
                <a16:creationId xmlns:a16="http://schemas.microsoft.com/office/drawing/2014/main" id="{B3C7D75E-6AB2-FD87-EE04-707952FB82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9335" y="279000"/>
            <a:ext cx="8533329" cy="6300000"/>
          </a:xfrm>
          <a:prstGeom prst="rect">
            <a:avLst/>
          </a:prstGeom>
          <a:effectLst>
            <a:softEdge rad="635000"/>
          </a:effectLst>
        </p:spPr>
      </p:pic>
      <p:sp>
        <p:nvSpPr>
          <p:cNvPr id="4" name="ZoneTexte 3">
            <a:extLst>
              <a:ext uri="{FF2B5EF4-FFF2-40B4-BE49-F238E27FC236}">
                <a16:creationId xmlns:a16="http://schemas.microsoft.com/office/drawing/2014/main" id="{BCB29805-DF14-35CA-9A6D-3A35E7417CE5}"/>
              </a:ext>
            </a:extLst>
          </p:cNvPr>
          <p:cNvSpPr txBox="1"/>
          <p:nvPr/>
        </p:nvSpPr>
        <p:spPr>
          <a:xfrm>
            <a:off x="2495775" y="5990050"/>
            <a:ext cx="7737798" cy="830997"/>
          </a:xfrm>
          <a:prstGeom prst="rect">
            <a:avLst/>
          </a:prstGeom>
          <a:noFill/>
        </p:spPr>
        <p:txBody>
          <a:bodyPr wrap="square" rtlCol="0">
            <a:spAutoFit/>
          </a:bodyPr>
          <a:lstStyle/>
          <a:p>
            <a:r>
              <a:rPr lang="fr-FR" sz="2400" b="1">
                <a:solidFill>
                  <a:srgbClr val="FFFF00"/>
                </a:solidFill>
              </a:rPr>
              <a:t>Pic du Canigou (au centre). À gauche : Quazemi de Dalt. À droite : Crête du Barbet et Puig Sec.</a:t>
            </a:r>
            <a:endParaRPr lang="fr-FR" sz="2400" b="1" dirty="0">
              <a:solidFill>
                <a:srgbClr val="FFFF00"/>
              </a:solidFill>
            </a:endParaRP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nature, ciel, Massif&#10;&#10;Description générée automatiquement">
            <a:extLst>
              <a:ext uri="{FF2B5EF4-FFF2-40B4-BE49-F238E27FC236}">
                <a16:creationId xmlns:a16="http://schemas.microsoft.com/office/drawing/2014/main" id="{B571E901-48C8-ECA7-8E99-C10CE4F6CF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90759C4-18FD-63E9-9F94-0CC3B729CE32}"/>
              </a:ext>
            </a:extLst>
          </p:cNvPr>
          <p:cNvSpPr txBox="1"/>
          <p:nvPr/>
        </p:nvSpPr>
        <p:spPr>
          <a:xfrm>
            <a:off x="3388659" y="5698002"/>
            <a:ext cx="7788537" cy="1015663"/>
          </a:xfrm>
          <a:prstGeom prst="rect">
            <a:avLst/>
          </a:prstGeom>
          <a:noFill/>
        </p:spPr>
        <p:txBody>
          <a:bodyPr wrap="square" rtlCol="0">
            <a:spAutoFit/>
          </a:bodyPr>
          <a:lstStyle/>
          <a:p>
            <a:endParaRPr lang="fr-FR" dirty="0"/>
          </a:p>
          <a:p>
            <a:endParaRPr lang="fr-FR" dirty="0"/>
          </a:p>
          <a:p>
            <a:r>
              <a:rPr lang="fr-FR" sz="2400" b="1" dirty="0"/>
              <a:t>Roc Nègre (Puig </a:t>
            </a:r>
            <a:r>
              <a:rPr lang="fr-FR" sz="2400" b="1" dirty="0" err="1"/>
              <a:t>del</a:t>
            </a:r>
            <a:r>
              <a:rPr lang="fr-FR" sz="2400" b="1" dirty="0"/>
              <a:t> Roc </a:t>
            </a:r>
            <a:r>
              <a:rPr lang="fr-FR" sz="2400" b="1" dirty="0" err="1"/>
              <a:t>Negre</a:t>
            </a:r>
            <a:r>
              <a:rPr lang="fr-FR" sz="2400" b="1" dirty="0"/>
              <a:t>), face sud.</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928B61F5-209A-A43A-4E71-2C13917455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486000"/>
            <a:ext cx="7848000" cy="5886000"/>
          </a:xfrm>
          <a:prstGeom prst="rect">
            <a:avLst/>
          </a:prstGeom>
          <a:effectLst>
            <a:softEdge rad="317500"/>
          </a:effectLst>
        </p:spPr>
      </p:pic>
      <p:sp>
        <p:nvSpPr>
          <p:cNvPr id="4" name="ZoneTexte 3">
            <a:extLst>
              <a:ext uri="{FF2B5EF4-FFF2-40B4-BE49-F238E27FC236}">
                <a16:creationId xmlns:a16="http://schemas.microsoft.com/office/drawing/2014/main" id="{92816BDB-56F8-AA39-E3D2-A119F1DF2024}"/>
              </a:ext>
            </a:extLst>
          </p:cNvPr>
          <p:cNvSpPr txBox="1"/>
          <p:nvPr/>
        </p:nvSpPr>
        <p:spPr>
          <a:xfrm>
            <a:off x="2944010" y="6101779"/>
            <a:ext cx="7218381" cy="461665"/>
          </a:xfrm>
          <a:prstGeom prst="rect">
            <a:avLst/>
          </a:prstGeom>
          <a:noFill/>
        </p:spPr>
        <p:txBody>
          <a:bodyPr wrap="square" rtlCol="0">
            <a:spAutoFit/>
          </a:bodyPr>
          <a:lstStyle/>
          <a:p>
            <a:r>
              <a:rPr lang="fr-FR" sz="2400" b="1">
                <a:solidFill>
                  <a:srgbClr val="FFFF00"/>
                </a:solidFill>
              </a:rPr>
              <a:t> Altitude 2731 mètres. Vue vers le nord-est.</a:t>
            </a:r>
            <a:endParaRPr lang="fr-FR" sz="2400" b="1" dirty="0">
              <a:solidFill>
                <a:srgbClr val="FFFF00"/>
              </a:solidFill>
            </a:endParaRP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plein air, nature, ciel, paysage&#10;&#10;Description générée automatiquement">
            <a:extLst>
              <a:ext uri="{FF2B5EF4-FFF2-40B4-BE49-F238E27FC236}">
                <a16:creationId xmlns:a16="http://schemas.microsoft.com/office/drawing/2014/main" id="{7621911E-5CCA-A1E7-3AC2-0CA80DABDF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316FF03-DAA8-C4F0-BDB9-AC0CDB9C4F29}"/>
              </a:ext>
            </a:extLst>
          </p:cNvPr>
          <p:cNvSpPr txBox="1"/>
          <p:nvPr/>
        </p:nvSpPr>
        <p:spPr>
          <a:xfrm>
            <a:off x="4034118" y="5563337"/>
            <a:ext cx="8240357"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t>Pic </a:t>
            </a:r>
            <a:r>
              <a:rPr lang="fr-FR" sz="2400" b="1" dirty="0" err="1"/>
              <a:t>Gallinasse</a:t>
            </a:r>
            <a:r>
              <a:rPr lang="fr-FR" sz="2400" b="1" dirty="0"/>
              <a:t> (au centre).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03F0FC1C-93D5-C71F-D5AB-CE579C4D8F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252" y="279000"/>
            <a:ext cx="8391255" cy="6300000"/>
          </a:xfrm>
          <a:prstGeom prst="rect">
            <a:avLst/>
          </a:prstGeom>
          <a:effectLst>
            <a:softEdge rad="635000"/>
          </a:effectLst>
        </p:spPr>
      </p:pic>
      <p:sp>
        <p:nvSpPr>
          <p:cNvPr id="4" name="ZoneTexte 3">
            <a:extLst>
              <a:ext uri="{FF2B5EF4-FFF2-40B4-BE49-F238E27FC236}">
                <a16:creationId xmlns:a16="http://schemas.microsoft.com/office/drawing/2014/main" id="{E1D836A1-868C-E3CD-D58F-95F43228C412}"/>
              </a:ext>
            </a:extLst>
          </p:cNvPr>
          <p:cNvSpPr txBox="1"/>
          <p:nvPr/>
        </p:nvSpPr>
        <p:spPr>
          <a:xfrm>
            <a:off x="8950507" y="1715237"/>
            <a:ext cx="2969111" cy="4524315"/>
          </a:xfrm>
          <a:prstGeom prst="rect">
            <a:avLst/>
          </a:prstGeom>
          <a:noFill/>
        </p:spPr>
        <p:txBody>
          <a:bodyPr wrap="square" rtlCol="0">
            <a:spAutoFit/>
          </a:bodyPr>
          <a:lstStyle/>
          <a:p>
            <a:r>
              <a:rPr lang="fr-FR" sz="2400" b="1" dirty="0">
                <a:solidFill>
                  <a:srgbClr val="FFFF00"/>
                </a:solidFill>
              </a:rPr>
              <a:t>Affleurement d'orthogneiss </a:t>
            </a:r>
            <a:r>
              <a:rPr lang="fr-FR" sz="2400" b="1" dirty="0" err="1">
                <a:solidFill>
                  <a:srgbClr val="FFFF00"/>
                </a:solidFill>
              </a:rPr>
              <a:t>œillé</a:t>
            </a:r>
            <a:r>
              <a:rPr lang="fr-FR" sz="2400" b="1" dirty="0">
                <a:solidFill>
                  <a:srgbClr val="FFFF00"/>
                </a:solidFill>
              </a:rPr>
              <a:t>, Ras de Prat Cabrera. Cette formation - un </a:t>
            </a:r>
            <a:r>
              <a:rPr lang="fr-FR" sz="2400" b="1" dirty="0" err="1">
                <a:solidFill>
                  <a:srgbClr val="FFFF00"/>
                </a:solidFill>
              </a:rPr>
              <a:t>métagranite</a:t>
            </a:r>
            <a:r>
              <a:rPr lang="fr-FR" sz="2400" b="1" dirty="0">
                <a:solidFill>
                  <a:srgbClr val="FFFF00"/>
                </a:solidFill>
              </a:rPr>
              <a:t> d'âge ordovicien (c. 470 Ma) - est l'une des formations les plus répandues dans le massif15,16.</a:t>
            </a:r>
          </a:p>
          <a:p>
            <a:endParaRPr lang="fr-FR" sz="2400" b="1" dirty="0">
              <a:solidFill>
                <a:srgbClr val="FFFF00"/>
              </a:solidFill>
            </a:endParaRP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3744D8A-8B6C-9EBB-078F-8EE0874911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93850" y="457200"/>
            <a:ext cx="9004300" cy="5943600"/>
          </a:xfrm>
          <a:prstGeom prst="rect">
            <a:avLst/>
          </a:prstGeom>
          <a:effectLst>
            <a:softEdge rad="317500"/>
          </a:effectLst>
        </p:spPr>
      </p:pic>
      <p:sp>
        <p:nvSpPr>
          <p:cNvPr id="4" name="ZoneTexte 3">
            <a:extLst>
              <a:ext uri="{FF2B5EF4-FFF2-40B4-BE49-F238E27FC236}">
                <a16:creationId xmlns:a16="http://schemas.microsoft.com/office/drawing/2014/main" id="{0560424D-10C8-BDF0-E3A0-3E0D27F0F061}"/>
              </a:ext>
            </a:extLst>
          </p:cNvPr>
          <p:cNvSpPr txBox="1"/>
          <p:nvPr/>
        </p:nvSpPr>
        <p:spPr>
          <a:xfrm>
            <a:off x="694801" y="5411096"/>
            <a:ext cx="11966949" cy="1200329"/>
          </a:xfrm>
          <a:prstGeom prst="rect">
            <a:avLst/>
          </a:prstGeom>
          <a:noFill/>
        </p:spPr>
        <p:txBody>
          <a:bodyPr wrap="square" rtlCol="0">
            <a:spAutoFit/>
          </a:bodyPr>
          <a:lstStyle/>
          <a:p>
            <a:endParaRPr lang="fr-FR" sz="2400" b="1" dirty="0"/>
          </a:p>
          <a:p>
            <a:endParaRPr lang="fr-FR" sz="2400" b="1" dirty="0"/>
          </a:p>
          <a:p>
            <a:r>
              <a:rPr lang="fr-FR" sz="2400" b="1" dirty="0">
                <a:solidFill>
                  <a:schemeClr val="bg1"/>
                </a:solidFill>
              </a:rPr>
              <a:t>L'abbaye Saint-Martin du Canigou, à 1 100 m d'altitude, entourée de gorges.</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39F1EA63-0C50-314C-181A-6363C9BA83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947E755-BAFF-FE7A-968B-9258FFC5570B}"/>
              </a:ext>
            </a:extLst>
          </p:cNvPr>
          <p:cNvSpPr txBox="1"/>
          <p:nvPr/>
        </p:nvSpPr>
        <p:spPr>
          <a:xfrm>
            <a:off x="2755313" y="6026017"/>
            <a:ext cx="973567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L'abbaye Saint-Michel de </a:t>
            </a:r>
            <a:r>
              <a:rPr lang="fr-FR" sz="2400" b="1" dirty="0" err="1">
                <a:solidFill>
                  <a:schemeClr val="bg1"/>
                </a:solidFill>
              </a:rPr>
              <a:t>Cuxa</a:t>
            </a:r>
            <a:r>
              <a:rPr lang="fr-FR" sz="2400" b="1" dirty="0">
                <a:solidFill>
                  <a:schemeClr val="bg1"/>
                </a:solidFill>
              </a:rPr>
              <a:t>, au sud de Prades.</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C1986CA-4A88-E5E8-9439-188D1EC1B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2024A12-D9C2-DCF6-DB81-78465D34B494}"/>
              </a:ext>
            </a:extLst>
          </p:cNvPr>
          <p:cNvSpPr txBox="1"/>
          <p:nvPr/>
        </p:nvSpPr>
        <p:spPr>
          <a:xfrm>
            <a:off x="1559860" y="5842337"/>
            <a:ext cx="1083295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prieuré de </a:t>
            </a:r>
            <a:r>
              <a:rPr lang="fr-FR" sz="2400" b="1" dirty="0" err="1">
                <a:solidFill>
                  <a:schemeClr val="bg1"/>
                </a:solidFill>
              </a:rPr>
              <a:t>Serrabona</a:t>
            </a:r>
            <a:r>
              <a:rPr lang="fr-FR" sz="2400" b="1" dirty="0">
                <a:solidFill>
                  <a:schemeClr val="bg1"/>
                </a:solidFill>
              </a:rPr>
              <a:t>, au nord-est du massif, près d'Ille-sur-Têt.</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montagne, ciel, herbe&#10;&#10;Description générée automatiquement">
            <a:extLst>
              <a:ext uri="{FF2B5EF4-FFF2-40B4-BE49-F238E27FC236}">
                <a16:creationId xmlns:a16="http://schemas.microsoft.com/office/drawing/2014/main" id="{603EEB23-1F9C-9DD9-9A1E-D53C15A7ED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4209" y="261000"/>
            <a:ext cx="5503582" cy="6336000"/>
          </a:xfrm>
          <a:prstGeom prst="rect">
            <a:avLst/>
          </a:prstGeom>
        </p:spPr>
      </p:pic>
      <p:sp>
        <p:nvSpPr>
          <p:cNvPr id="4" name="ZoneTexte 3">
            <a:extLst>
              <a:ext uri="{FF2B5EF4-FFF2-40B4-BE49-F238E27FC236}">
                <a16:creationId xmlns:a16="http://schemas.microsoft.com/office/drawing/2014/main" id="{A7EE2AA9-BE83-7612-CBC9-B14CE61A2B0F}"/>
              </a:ext>
            </a:extLst>
          </p:cNvPr>
          <p:cNvSpPr txBox="1"/>
          <p:nvPr/>
        </p:nvSpPr>
        <p:spPr>
          <a:xfrm>
            <a:off x="213734" y="3020210"/>
            <a:ext cx="3130475" cy="212365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Refuge de Bonne Aigue, sur le GR 10, commune de Vernet-les-Bains.</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9EDA880B-4EB5-16FC-DFBD-03B1E3CD98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324000"/>
            <a:ext cx="8280000" cy="6210000"/>
          </a:xfrm>
          <a:prstGeom prst="rect">
            <a:avLst/>
          </a:prstGeom>
          <a:effectLst>
            <a:softEdge rad="635000"/>
          </a:effectLst>
        </p:spPr>
      </p:pic>
      <p:sp>
        <p:nvSpPr>
          <p:cNvPr id="4" name="ZoneTexte 3">
            <a:extLst>
              <a:ext uri="{FF2B5EF4-FFF2-40B4-BE49-F238E27FC236}">
                <a16:creationId xmlns:a16="http://schemas.microsoft.com/office/drawing/2014/main" id="{5FD79FB8-7DD8-A183-243A-05F42E34D807}"/>
              </a:ext>
            </a:extLst>
          </p:cNvPr>
          <p:cNvSpPr txBox="1"/>
          <p:nvPr/>
        </p:nvSpPr>
        <p:spPr>
          <a:xfrm>
            <a:off x="5178014" y="5621428"/>
            <a:ext cx="7013986"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Jujols.</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nature, plein air, montagne, Chaîne de montagnes&#10;&#10;Description générée automatiquement">
            <a:extLst>
              <a:ext uri="{FF2B5EF4-FFF2-40B4-BE49-F238E27FC236}">
                <a16:creationId xmlns:a16="http://schemas.microsoft.com/office/drawing/2014/main" id="{AFE0EBAE-E8F9-F434-CA85-11BAAE235C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2000" y="285344"/>
            <a:ext cx="9487107" cy="6300000"/>
          </a:xfrm>
          <a:prstGeom prst="rect">
            <a:avLst/>
          </a:prstGeom>
          <a:effectLst>
            <a:softEdge rad="317500"/>
          </a:effectLst>
        </p:spPr>
      </p:pic>
      <p:sp>
        <p:nvSpPr>
          <p:cNvPr id="4" name="ZoneTexte 3">
            <a:extLst>
              <a:ext uri="{FF2B5EF4-FFF2-40B4-BE49-F238E27FC236}">
                <a16:creationId xmlns:a16="http://schemas.microsoft.com/office/drawing/2014/main" id="{4F05111C-365B-1A0D-060F-ECC5BDCBCEE8}"/>
              </a:ext>
            </a:extLst>
          </p:cNvPr>
          <p:cNvSpPr txBox="1"/>
          <p:nvPr/>
        </p:nvSpPr>
        <p:spPr>
          <a:xfrm>
            <a:off x="4263614" y="5759646"/>
            <a:ext cx="749808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les environs de Vinça.</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plein air, ciel, nature, montagne&#10;&#10;Description générée automatiquement">
            <a:extLst>
              <a:ext uri="{FF2B5EF4-FFF2-40B4-BE49-F238E27FC236}">
                <a16:creationId xmlns:a16="http://schemas.microsoft.com/office/drawing/2014/main" id="{58C53DF0-A9F2-489C-849C-45DF6D0F68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000" y="355003"/>
            <a:ext cx="10500000" cy="6300000"/>
          </a:xfrm>
          <a:prstGeom prst="rect">
            <a:avLst/>
          </a:prstGeom>
          <a:effectLst>
            <a:softEdge rad="635000"/>
          </a:effectLst>
        </p:spPr>
      </p:pic>
      <p:sp>
        <p:nvSpPr>
          <p:cNvPr id="4" name="ZoneTexte 3">
            <a:extLst>
              <a:ext uri="{FF2B5EF4-FFF2-40B4-BE49-F238E27FC236}">
                <a16:creationId xmlns:a16="http://schemas.microsoft.com/office/drawing/2014/main" id="{72065A6A-C6B8-1449-F5A0-D6F644460FD3}"/>
              </a:ext>
            </a:extLst>
          </p:cNvPr>
          <p:cNvSpPr txBox="1"/>
          <p:nvPr/>
        </p:nvSpPr>
        <p:spPr>
          <a:xfrm>
            <a:off x="5178758" y="5806608"/>
            <a:ext cx="8670663" cy="1015663"/>
          </a:xfrm>
          <a:prstGeom prst="rect">
            <a:avLst/>
          </a:prstGeom>
          <a:noFill/>
        </p:spPr>
        <p:txBody>
          <a:bodyPr wrap="square" rtlCol="0">
            <a:spAutoFit/>
          </a:bodyPr>
          <a:lstStyle/>
          <a:p>
            <a:endParaRPr lang="fr-FR" dirty="0"/>
          </a:p>
          <a:p>
            <a:endParaRPr lang="fr-FR" dirty="0"/>
          </a:p>
          <a:p>
            <a:r>
              <a:rPr lang="fr-FR" sz="2400" b="1" dirty="0"/>
              <a:t>Depuis Céret.</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73079A81-0D6D-FE15-5887-A5D66852F2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6" y="279000"/>
            <a:ext cx="9487107" cy="6300000"/>
          </a:xfrm>
          <a:prstGeom prst="rect">
            <a:avLst/>
          </a:prstGeom>
          <a:effectLst>
            <a:softEdge rad="635000"/>
          </a:effectLst>
        </p:spPr>
      </p:pic>
      <p:sp>
        <p:nvSpPr>
          <p:cNvPr id="4" name="ZoneTexte 3">
            <a:extLst>
              <a:ext uri="{FF2B5EF4-FFF2-40B4-BE49-F238E27FC236}">
                <a16:creationId xmlns:a16="http://schemas.microsoft.com/office/drawing/2014/main" id="{CA099770-FFD5-A188-4B3E-B8F7D84D31C0}"/>
              </a:ext>
            </a:extLst>
          </p:cNvPr>
          <p:cNvSpPr txBox="1"/>
          <p:nvPr/>
        </p:nvSpPr>
        <p:spPr>
          <a:xfrm>
            <a:off x="3506992" y="5563337"/>
            <a:ext cx="8014447" cy="1015663"/>
          </a:xfrm>
          <a:prstGeom prst="rect">
            <a:avLst/>
          </a:prstGeom>
          <a:noFill/>
        </p:spPr>
        <p:txBody>
          <a:bodyPr wrap="square" rtlCol="0">
            <a:spAutoFit/>
          </a:bodyPr>
          <a:lstStyle/>
          <a:p>
            <a:endParaRPr lang="fr-FR" dirty="0"/>
          </a:p>
          <a:p>
            <a:endParaRPr lang="fr-FR" dirty="0"/>
          </a:p>
          <a:p>
            <a:r>
              <a:rPr lang="fr-FR" sz="2400" b="1" dirty="0"/>
              <a:t>Depuis la retenue d'eau de Vinça.</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ciel, fleurir, printemps&#10;&#10;Description générée automatiquement">
            <a:extLst>
              <a:ext uri="{FF2B5EF4-FFF2-40B4-BE49-F238E27FC236}">
                <a16:creationId xmlns:a16="http://schemas.microsoft.com/office/drawing/2014/main" id="{1C954FB2-0FF4-150A-E695-308ADCE1D2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7" y="279000"/>
            <a:ext cx="9487106" cy="6300000"/>
          </a:xfrm>
          <a:prstGeom prst="rect">
            <a:avLst/>
          </a:prstGeom>
          <a:effectLst>
            <a:softEdge rad="635000"/>
          </a:effectLst>
        </p:spPr>
      </p:pic>
      <p:sp>
        <p:nvSpPr>
          <p:cNvPr id="4" name="ZoneTexte 3">
            <a:extLst>
              <a:ext uri="{FF2B5EF4-FFF2-40B4-BE49-F238E27FC236}">
                <a16:creationId xmlns:a16="http://schemas.microsoft.com/office/drawing/2014/main" id="{1F6F3F13-274F-75C9-8975-5DD4CD7031E8}"/>
              </a:ext>
            </a:extLst>
          </p:cNvPr>
          <p:cNvSpPr txBox="1"/>
          <p:nvPr/>
        </p:nvSpPr>
        <p:spPr>
          <a:xfrm>
            <a:off x="3349213" y="5563337"/>
            <a:ext cx="7885356" cy="1015663"/>
          </a:xfrm>
          <a:prstGeom prst="rect">
            <a:avLst/>
          </a:prstGeom>
          <a:noFill/>
        </p:spPr>
        <p:txBody>
          <a:bodyPr wrap="square" rtlCol="0">
            <a:spAutoFit/>
          </a:bodyPr>
          <a:lstStyle/>
          <a:p>
            <a:endParaRPr lang="fr-FR" dirty="0"/>
          </a:p>
          <a:p>
            <a:endParaRPr lang="fr-FR" dirty="0"/>
          </a:p>
          <a:p>
            <a:r>
              <a:rPr lang="fr-FR" sz="2400" b="1" dirty="0"/>
              <a:t>Depuis la plaine et ses pêchers en fleurs.</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0CB85DD3-1D73-CB23-832E-09D34594AC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1832" y="279000"/>
            <a:ext cx="9135019" cy="6300000"/>
          </a:xfrm>
          <a:prstGeom prst="rect">
            <a:avLst/>
          </a:prstGeom>
          <a:effectLst>
            <a:softEdge rad="635000"/>
          </a:effectLst>
        </p:spPr>
      </p:pic>
      <p:sp>
        <p:nvSpPr>
          <p:cNvPr id="4" name="ZoneTexte 3">
            <a:extLst>
              <a:ext uri="{FF2B5EF4-FFF2-40B4-BE49-F238E27FC236}">
                <a16:creationId xmlns:a16="http://schemas.microsoft.com/office/drawing/2014/main" id="{0D17C41E-0873-B727-BE3C-F8818898CE25}"/>
              </a:ext>
            </a:extLst>
          </p:cNvPr>
          <p:cNvSpPr txBox="1"/>
          <p:nvPr/>
        </p:nvSpPr>
        <p:spPr>
          <a:xfrm>
            <a:off x="4807100" y="5690795"/>
            <a:ext cx="9499002"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Perpignan</a:t>
            </a:r>
            <a:r>
              <a:rPr lang="fr-FR" dirty="0">
                <a:solidFill>
                  <a:schemeClr val="bg1"/>
                </a:solidFill>
              </a:rPr>
              <a:t>.</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8BD0C713-2760-EE70-430D-49BD604193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4000" y="337500"/>
            <a:ext cx="8244000" cy="6183000"/>
          </a:xfrm>
          <a:prstGeom prst="rect">
            <a:avLst/>
          </a:prstGeom>
          <a:effectLst>
            <a:softEdge rad="317500"/>
          </a:effectLst>
        </p:spPr>
      </p:pic>
      <p:sp>
        <p:nvSpPr>
          <p:cNvPr id="4" name="ZoneTexte 3">
            <a:extLst>
              <a:ext uri="{FF2B5EF4-FFF2-40B4-BE49-F238E27FC236}">
                <a16:creationId xmlns:a16="http://schemas.microsoft.com/office/drawing/2014/main" id="{E37C7DFD-569D-5141-8F8F-ED8EA5E04927}"/>
              </a:ext>
            </a:extLst>
          </p:cNvPr>
          <p:cNvSpPr txBox="1"/>
          <p:nvPr/>
        </p:nvSpPr>
        <p:spPr>
          <a:xfrm>
            <a:off x="1882589" y="5475558"/>
            <a:ext cx="10434917"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Massif du Canigou, depuis le </a:t>
            </a:r>
            <a:r>
              <a:rPr lang="fr-FR" sz="2400" b="1" dirty="0" err="1">
                <a:solidFill>
                  <a:schemeClr val="bg1"/>
                </a:solidFill>
              </a:rPr>
              <a:t>serrat</a:t>
            </a:r>
            <a:r>
              <a:rPr lang="fr-FR" sz="2400" b="1" dirty="0">
                <a:solidFill>
                  <a:schemeClr val="bg1"/>
                </a:solidFill>
              </a:rPr>
              <a:t> d'en Vaquer à Perpignan.</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arbre, région montagneuse, Station de montagne&#10;&#10;Description générée automatiquement">
            <a:extLst>
              <a:ext uri="{FF2B5EF4-FFF2-40B4-BE49-F238E27FC236}">
                <a16:creationId xmlns:a16="http://schemas.microsoft.com/office/drawing/2014/main" id="{D3A70FF4-BADF-52A1-4B4E-0365F8EA27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1F124AC-CDA7-1FA3-F017-2F50D4D37EB5}"/>
              </a:ext>
            </a:extLst>
          </p:cNvPr>
          <p:cNvSpPr txBox="1"/>
          <p:nvPr/>
        </p:nvSpPr>
        <p:spPr>
          <a:xfrm>
            <a:off x="3582297" y="5666077"/>
            <a:ext cx="877824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les Aspres (du mont Helena).</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ciel, plein air, paysage, eau&#10;&#10;Description générée automatiquement">
            <a:extLst>
              <a:ext uri="{FF2B5EF4-FFF2-40B4-BE49-F238E27FC236}">
                <a16:creationId xmlns:a16="http://schemas.microsoft.com/office/drawing/2014/main" id="{6E50B417-E21B-C8C7-9A08-9E21FF423F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9252" y="172138"/>
            <a:ext cx="9060661" cy="6300000"/>
          </a:xfrm>
          <a:prstGeom prst="rect">
            <a:avLst/>
          </a:prstGeom>
          <a:effectLst>
            <a:softEdge rad="635000"/>
          </a:effectLst>
        </p:spPr>
      </p:pic>
      <p:sp>
        <p:nvSpPr>
          <p:cNvPr id="4" name="ZoneTexte 3">
            <a:extLst>
              <a:ext uri="{FF2B5EF4-FFF2-40B4-BE49-F238E27FC236}">
                <a16:creationId xmlns:a16="http://schemas.microsoft.com/office/drawing/2014/main" id="{C22CEC55-C5A4-0414-35C6-77AEA0A6B0C0}"/>
              </a:ext>
            </a:extLst>
          </p:cNvPr>
          <p:cNvSpPr txBox="1"/>
          <p:nvPr/>
        </p:nvSpPr>
        <p:spPr>
          <a:xfrm>
            <a:off x="1810871" y="5456475"/>
            <a:ext cx="10381129"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l'étang de Salses-Leucate, Saint-Laurent-de-la-Salanque</a:t>
            </a:r>
            <a:r>
              <a:rPr lang="fr-FR" dirty="0">
                <a:solidFill>
                  <a:schemeClr val="bg1"/>
                </a:solidFill>
              </a:rPr>
              <a:t>.</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texte, affiche, boisson, alcool&#10;&#10;Description générée automatiquement">
            <a:extLst>
              <a:ext uri="{FF2B5EF4-FFF2-40B4-BE49-F238E27FC236}">
                <a16:creationId xmlns:a16="http://schemas.microsoft.com/office/drawing/2014/main" id="{1FF99BF9-E116-ED90-2FD6-29B632611A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4000" y="837472"/>
            <a:ext cx="3924000" cy="5380163"/>
          </a:xfrm>
          <a:prstGeom prst="rect">
            <a:avLst/>
          </a:prstGeom>
        </p:spPr>
      </p:pic>
      <p:sp>
        <p:nvSpPr>
          <p:cNvPr id="4" name="ZoneTexte 3">
            <a:extLst>
              <a:ext uri="{FF2B5EF4-FFF2-40B4-BE49-F238E27FC236}">
                <a16:creationId xmlns:a16="http://schemas.microsoft.com/office/drawing/2014/main" id="{3287FD84-211F-D23A-B188-05F0B7931AB9}"/>
              </a:ext>
            </a:extLst>
          </p:cNvPr>
          <p:cNvSpPr txBox="1"/>
          <p:nvPr/>
        </p:nvSpPr>
        <p:spPr>
          <a:xfrm>
            <a:off x="1570616" y="5709803"/>
            <a:ext cx="9434457"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Publicité de 1911, où l'on voit l'abbaye Saint-Martin du Canigou.</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paysage, montagne, herbe&#10;&#10;Description générée automatiquement">
            <a:extLst>
              <a:ext uri="{FF2B5EF4-FFF2-40B4-BE49-F238E27FC236}">
                <a16:creationId xmlns:a16="http://schemas.microsoft.com/office/drawing/2014/main" id="{795CC632-83E1-7214-BA31-5210A9CE5A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2730" y="220532"/>
            <a:ext cx="4876800" cy="27432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A1E51C3-ABB4-2D64-C662-320693752DCE}"/>
              </a:ext>
            </a:extLst>
          </p:cNvPr>
          <p:cNvSpPr txBox="1"/>
          <p:nvPr/>
        </p:nvSpPr>
        <p:spPr>
          <a:xfrm>
            <a:off x="1893346" y="2963732"/>
            <a:ext cx="4905487" cy="461665"/>
          </a:xfrm>
          <a:prstGeom prst="rect">
            <a:avLst/>
          </a:prstGeom>
          <a:noFill/>
        </p:spPr>
        <p:txBody>
          <a:bodyPr wrap="square" rtlCol="0">
            <a:spAutoFit/>
          </a:bodyPr>
          <a:lstStyle/>
          <a:p>
            <a:r>
              <a:rPr lang="fr-FR" sz="2400" b="1" dirty="0">
                <a:solidFill>
                  <a:schemeClr val="bg1"/>
                </a:solidFill>
              </a:rPr>
              <a:t>Le Canigou</a:t>
            </a:r>
          </a:p>
        </p:txBody>
      </p:sp>
      <p:pic>
        <p:nvPicPr>
          <p:cNvPr id="6" name="Image 5" descr="Une image contenant paysage, nature, plein air, ciel&#10;&#10;Description générée automatiquement">
            <a:extLst>
              <a:ext uri="{FF2B5EF4-FFF2-40B4-BE49-F238E27FC236}">
                <a16:creationId xmlns:a16="http://schemas.microsoft.com/office/drawing/2014/main" id="{D8FAA3B7-DB22-7B68-83B8-90023137E8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8833" y="3908275"/>
            <a:ext cx="5064631" cy="2736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6D7D6150-6036-129E-5844-041953617155}"/>
              </a:ext>
            </a:extLst>
          </p:cNvPr>
          <p:cNvSpPr txBox="1"/>
          <p:nvPr/>
        </p:nvSpPr>
        <p:spPr>
          <a:xfrm>
            <a:off x="6441610" y="3077278"/>
            <a:ext cx="5475642" cy="830997"/>
          </a:xfrm>
          <a:prstGeom prst="rect">
            <a:avLst/>
          </a:prstGeom>
          <a:noFill/>
        </p:spPr>
        <p:txBody>
          <a:bodyPr wrap="square" rtlCol="0">
            <a:spAutoFit/>
          </a:bodyPr>
          <a:lstStyle/>
          <a:p>
            <a:r>
              <a:rPr lang="fr-FR" sz="2400" b="1" dirty="0">
                <a:solidFill>
                  <a:schemeClr val="bg1"/>
                </a:solidFill>
              </a:rPr>
              <a:t>Grandes Orgues et massif du Canigou (Ille-sur-Têt, Pyrénées-O</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ciel, herbe, région sauvage&#10;&#10;Description générée automatiquement">
            <a:extLst>
              <a:ext uri="{FF2B5EF4-FFF2-40B4-BE49-F238E27FC236}">
                <a16:creationId xmlns:a16="http://schemas.microsoft.com/office/drawing/2014/main" id="{1261C2CE-A837-9C6A-FDC6-D69C061822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09591" y="279699"/>
            <a:ext cx="5148000" cy="289575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personne, ciel, paysage&#10;&#10;Description générée automatiquement">
            <a:extLst>
              <a:ext uri="{FF2B5EF4-FFF2-40B4-BE49-F238E27FC236}">
                <a16:creationId xmlns:a16="http://schemas.microsoft.com/office/drawing/2014/main" id="{793E5D50-375D-9B45-E8BB-73CA311931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153" y="3808207"/>
            <a:ext cx="5040000" cy="2835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072FEAD5-5D1F-CA4C-045B-87F52ED91FC6}"/>
              </a:ext>
            </a:extLst>
          </p:cNvPr>
          <p:cNvSpPr txBox="1"/>
          <p:nvPr/>
        </p:nvSpPr>
        <p:spPr>
          <a:xfrm>
            <a:off x="5782702" y="4066391"/>
            <a:ext cx="6174889" cy="830997"/>
          </a:xfrm>
          <a:prstGeom prst="rect">
            <a:avLst/>
          </a:prstGeom>
          <a:noFill/>
        </p:spPr>
        <p:txBody>
          <a:bodyPr wrap="square" rtlCol="0">
            <a:spAutoFit/>
          </a:bodyPr>
          <a:lstStyle/>
          <a:p>
            <a:r>
              <a:rPr lang="fr-FR" sz="2400" b="1">
                <a:solidFill>
                  <a:srgbClr val="FFFF00"/>
                </a:solidFill>
              </a:rPr>
              <a:t>Montagne sacrée des Catalans, le pic du Canigó culmine à 2784 mètres d’altitude.</a:t>
            </a:r>
            <a:endParaRPr lang="fr-FR" sz="2400" b="1" dirty="0">
              <a:solidFill>
                <a:srgbClr val="FFFF00"/>
              </a:solidFill>
            </a:endParaRP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8DC9B678-70A3-EC1E-3B59-70EA9944F9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22" y="225911"/>
            <a:ext cx="5364000" cy="30396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32692F6-7885-A674-5A7D-5EF3E149D1E4}"/>
              </a:ext>
            </a:extLst>
          </p:cNvPr>
          <p:cNvSpPr txBox="1"/>
          <p:nvPr/>
        </p:nvSpPr>
        <p:spPr>
          <a:xfrm>
            <a:off x="0" y="3336667"/>
            <a:ext cx="8580120" cy="461665"/>
          </a:xfrm>
          <a:prstGeom prst="rect">
            <a:avLst/>
          </a:prstGeom>
          <a:noFill/>
        </p:spPr>
        <p:txBody>
          <a:bodyPr wrap="square">
            <a:spAutoFit/>
          </a:bodyPr>
          <a:lstStyle/>
          <a:p>
            <a:r>
              <a:rPr lang="fr-FR" sz="2400" b="1" dirty="0"/>
              <a:t>Le refuge des </a:t>
            </a:r>
            <a:r>
              <a:rPr lang="fr-FR" sz="2400" b="1" dirty="0" err="1"/>
              <a:t>Cortalets</a:t>
            </a:r>
            <a:r>
              <a:rPr lang="fr-FR" sz="2400" b="1" dirty="0"/>
              <a:t> dans le massif du Canigou</a:t>
            </a:r>
          </a:p>
        </p:txBody>
      </p:sp>
      <p:pic>
        <p:nvPicPr>
          <p:cNvPr id="8" name="Image 7" descr="Une image contenant plein air, nuage, ciel, herbe&#10;&#10;Description générée automatiquement">
            <a:extLst>
              <a:ext uri="{FF2B5EF4-FFF2-40B4-BE49-F238E27FC236}">
                <a16:creationId xmlns:a16="http://schemas.microsoft.com/office/drawing/2014/main" id="{B0A7D17A-C6F2-F305-75C2-4592017905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683" y="3567499"/>
            <a:ext cx="4224000" cy="316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9C99BEA9-71DC-B326-840F-76B7D4E896F5}"/>
              </a:ext>
            </a:extLst>
          </p:cNvPr>
          <p:cNvSpPr txBox="1"/>
          <p:nvPr/>
        </p:nvSpPr>
        <p:spPr>
          <a:xfrm>
            <a:off x="7232724" y="2417890"/>
            <a:ext cx="4959276" cy="1200329"/>
          </a:xfrm>
          <a:prstGeom prst="rect">
            <a:avLst/>
          </a:prstGeom>
          <a:noFill/>
        </p:spPr>
        <p:txBody>
          <a:bodyPr wrap="square" rtlCol="0">
            <a:spAutoFit/>
          </a:bodyPr>
          <a:lstStyle/>
          <a:p>
            <a:r>
              <a:rPr lang="fr-FR" sz="2400" b="1" dirty="0"/>
              <a:t>pendant quatre mois, entre 4.500 et 5.000 touristes dorment chez Thomas. </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5" name="Image 4" descr="Une image contenant plein air, ciel, bâtiment, neige&#10;&#10;Description générée automatiquement">
            <a:extLst>
              <a:ext uri="{FF2B5EF4-FFF2-40B4-BE49-F238E27FC236}">
                <a16:creationId xmlns:a16="http://schemas.microsoft.com/office/drawing/2014/main" id="{44F24749-06A1-91D6-D4B7-2DD664FB43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039" y="386449"/>
            <a:ext cx="3024000" cy="4536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7" name="Image 6" descr="Une image contenant plein air, nuage, ciel, paysage&#10;&#10;Description générée automatiquement">
            <a:extLst>
              <a:ext uri="{FF2B5EF4-FFF2-40B4-BE49-F238E27FC236}">
                <a16:creationId xmlns:a16="http://schemas.microsoft.com/office/drawing/2014/main" id="{537653D9-CA04-92FD-90C8-9132763C20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16000" y="3657080"/>
            <a:ext cx="3960000" cy="297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8" name="ZoneTexte 7">
            <a:extLst>
              <a:ext uri="{FF2B5EF4-FFF2-40B4-BE49-F238E27FC236}">
                <a16:creationId xmlns:a16="http://schemas.microsoft.com/office/drawing/2014/main" id="{5D544BCE-D34B-37E4-43B4-E31EC3A71A16}"/>
              </a:ext>
            </a:extLst>
          </p:cNvPr>
          <p:cNvSpPr txBox="1"/>
          <p:nvPr/>
        </p:nvSpPr>
        <p:spPr>
          <a:xfrm>
            <a:off x="4084323" y="1854899"/>
            <a:ext cx="3528507" cy="830997"/>
          </a:xfrm>
          <a:prstGeom prst="rect">
            <a:avLst/>
          </a:prstGeom>
          <a:noFill/>
        </p:spPr>
        <p:txBody>
          <a:bodyPr wrap="square" rtlCol="0">
            <a:spAutoFit/>
          </a:bodyPr>
          <a:lstStyle/>
          <a:p>
            <a:r>
              <a:rPr lang="fr-FR" sz="2400" b="1" dirty="0">
                <a:solidFill>
                  <a:srgbClr val="FFFF00"/>
                </a:solidFill>
              </a:rPr>
              <a:t>L’Abbaye Saint Martin Du Canigou 3</a:t>
            </a:r>
          </a:p>
        </p:txBody>
      </p:sp>
      <p:pic>
        <p:nvPicPr>
          <p:cNvPr id="10" name="Image 9" descr="Une image contenant plein air, montagne, arbre, maison&#10;&#10;Description générée automatiquement">
            <a:extLst>
              <a:ext uri="{FF2B5EF4-FFF2-40B4-BE49-F238E27FC236}">
                <a16:creationId xmlns:a16="http://schemas.microsoft.com/office/drawing/2014/main" id="{4DF55E8D-0EE0-0C73-E59E-2EA786D6C07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12830" y="657000"/>
            <a:ext cx="4158000" cy="2772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nature, montagne, plein air, Chaîne de montagnes&#10;&#10;Description générée automatiquement">
            <a:extLst>
              <a:ext uri="{FF2B5EF4-FFF2-40B4-BE49-F238E27FC236}">
                <a16:creationId xmlns:a16="http://schemas.microsoft.com/office/drawing/2014/main" id="{406C572E-FD05-BC06-0114-6932B477EB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498" y="236722"/>
            <a:ext cx="5112000" cy="288110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2CD81077-5EE6-E281-AADD-7179E862208A}"/>
              </a:ext>
            </a:extLst>
          </p:cNvPr>
          <p:cNvSpPr txBox="1"/>
          <p:nvPr/>
        </p:nvSpPr>
        <p:spPr>
          <a:xfrm>
            <a:off x="2162287" y="4349235"/>
            <a:ext cx="6809591" cy="461665"/>
          </a:xfrm>
          <a:prstGeom prst="rect">
            <a:avLst/>
          </a:prstGeom>
          <a:noFill/>
        </p:spPr>
        <p:txBody>
          <a:bodyPr wrap="square" rtlCol="0">
            <a:spAutoFit/>
          </a:bodyPr>
          <a:lstStyle/>
          <a:p>
            <a:r>
              <a:rPr lang="fr-FR" sz="2400" b="1" dirty="0"/>
              <a:t>Le massif du Canigou 1 et 2</a:t>
            </a:r>
          </a:p>
        </p:txBody>
      </p:sp>
      <p:pic>
        <p:nvPicPr>
          <p:cNvPr id="6" name="Image 5" descr="Une image contenant ciel, arbre, nuage, paysage&#10;&#10;Description générée automatiquement">
            <a:extLst>
              <a:ext uri="{FF2B5EF4-FFF2-40B4-BE49-F238E27FC236}">
                <a16:creationId xmlns:a16="http://schemas.microsoft.com/office/drawing/2014/main" id="{85DF84A1-1825-AF4C-7D9B-65F41982E4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9798" y="3428999"/>
            <a:ext cx="4284000" cy="3213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plein air, nuage, arbre, paysage&#10;&#10;Description générée automatiquement">
            <a:extLst>
              <a:ext uri="{FF2B5EF4-FFF2-40B4-BE49-F238E27FC236}">
                <a16:creationId xmlns:a16="http://schemas.microsoft.com/office/drawing/2014/main" id="{521C926C-BDE1-6859-BBB5-82AFFE57BF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111" y="339073"/>
            <a:ext cx="5328000" cy="3089927"/>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nature, ciel&#10;&#10;Description générée automatiquement">
            <a:extLst>
              <a:ext uri="{FF2B5EF4-FFF2-40B4-BE49-F238E27FC236}">
                <a16:creationId xmlns:a16="http://schemas.microsoft.com/office/drawing/2014/main" id="{FD21BEC2-309D-E4AA-C628-7CE167E38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44727" y="3429000"/>
            <a:ext cx="5472000" cy="317343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montagne, arbre, ciel&#10;&#10;Description générée automatiquement">
            <a:extLst>
              <a:ext uri="{FF2B5EF4-FFF2-40B4-BE49-F238E27FC236}">
                <a16:creationId xmlns:a16="http://schemas.microsoft.com/office/drawing/2014/main" id="{96B95F3D-FC3A-8C95-F9CD-64E19BBD40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5614" y="247511"/>
            <a:ext cx="4536000" cy="3026168"/>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B4C08CAE-E355-E344-7A4B-F852DB62A6BD}"/>
              </a:ext>
            </a:extLst>
          </p:cNvPr>
          <p:cNvSpPr txBox="1"/>
          <p:nvPr/>
        </p:nvSpPr>
        <p:spPr>
          <a:xfrm>
            <a:off x="8778239" y="3198167"/>
            <a:ext cx="3743662" cy="461665"/>
          </a:xfrm>
          <a:prstGeom prst="rect">
            <a:avLst/>
          </a:prstGeom>
          <a:noFill/>
        </p:spPr>
        <p:txBody>
          <a:bodyPr wrap="square" rtlCol="0">
            <a:spAutoFit/>
          </a:bodyPr>
          <a:lstStyle/>
          <a:p>
            <a:r>
              <a:rPr lang="fr-FR" sz="2400" b="1" dirty="0">
                <a:solidFill>
                  <a:schemeClr val="bg1"/>
                </a:solidFill>
              </a:rPr>
              <a:t>le massif du </a:t>
            </a:r>
            <a:r>
              <a:rPr lang="fr-FR" sz="2400" b="1" dirty="0" err="1">
                <a:solidFill>
                  <a:schemeClr val="bg1"/>
                </a:solidFill>
              </a:rPr>
              <a:t>canigo</a:t>
            </a:r>
            <a:endParaRPr lang="fr-FR" sz="2400" b="1" dirty="0">
              <a:solidFill>
                <a:schemeClr val="bg1"/>
              </a:solidFill>
            </a:endParaRPr>
          </a:p>
        </p:txBody>
      </p:sp>
      <p:pic>
        <p:nvPicPr>
          <p:cNvPr id="6" name="Image 5" descr="Une image contenant plein air, nuage, ciel, Chaîne de montagnes&#10;&#10;Description générée automatiquement">
            <a:extLst>
              <a:ext uri="{FF2B5EF4-FFF2-40B4-BE49-F238E27FC236}">
                <a16:creationId xmlns:a16="http://schemas.microsoft.com/office/drawing/2014/main" id="{565217D1-F219-F36F-1088-6F793934EA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009" y="3659832"/>
            <a:ext cx="4104000" cy="3078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plein air, herbe, arbre, plante&#10;&#10;Description générée automatiquement">
            <a:extLst>
              <a:ext uri="{FF2B5EF4-FFF2-40B4-BE49-F238E27FC236}">
                <a16:creationId xmlns:a16="http://schemas.microsoft.com/office/drawing/2014/main" id="{38746928-2E40-BBAF-CD39-224A9FCF1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899" y="238130"/>
            <a:ext cx="4788000" cy="319087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 3" descr="Une image contenant plante, fleur, gentiane, plein air&#10;&#10;Description générée automatiquement">
            <a:extLst>
              <a:ext uri="{FF2B5EF4-FFF2-40B4-BE49-F238E27FC236}">
                <a16:creationId xmlns:a16="http://schemas.microsoft.com/office/drawing/2014/main" id="{06A12E05-6F14-A620-0102-0C0A8BF90C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5296" y="3646842"/>
            <a:ext cx="4537638" cy="302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8957041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mammifère, plein air, arbre, faune&#10;&#10;Description générée automatiquement">
            <a:extLst>
              <a:ext uri="{FF2B5EF4-FFF2-40B4-BE49-F238E27FC236}">
                <a16:creationId xmlns:a16="http://schemas.microsoft.com/office/drawing/2014/main" id="{A3FC7164-8BFD-0535-A6CA-9A4AF8B337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8000" y="1077833"/>
            <a:ext cx="7056000" cy="4702334"/>
          </a:xfrm>
          <a:prstGeom prst="rect">
            <a:avLst/>
          </a:prstGeom>
          <a:effectLst>
            <a:softEdge rad="635000"/>
          </a:effectLst>
        </p:spPr>
      </p:pic>
      <p:sp>
        <p:nvSpPr>
          <p:cNvPr id="6" name="ZoneTexte 5">
            <a:extLst>
              <a:ext uri="{FF2B5EF4-FFF2-40B4-BE49-F238E27FC236}">
                <a16:creationId xmlns:a16="http://schemas.microsoft.com/office/drawing/2014/main" id="{9D7B664B-740B-F681-04A3-C7FBA2C0DD51}"/>
              </a:ext>
            </a:extLst>
          </p:cNvPr>
          <p:cNvSpPr txBox="1"/>
          <p:nvPr/>
        </p:nvSpPr>
        <p:spPr>
          <a:xfrm>
            <a:off x="498439" y="601071"/>
            <a:ext cx="11865684" cy="523220"/>
          </a:xfrm>
          <a:prstGeom prst="rect">
            <a:avLst/>
          </a:prstGeom>
          <a:noFill/>
        </p:spPr>
        <p:txBody>
          <a:bodyPr wrap="square" rtlCol="0">
            <a:spAutoFit/>
          </a:bodyPr>
          <a:lstStyle/>
          <a:p>
            <a:r>
              <a:rPr lang="fr-FR" sz="2800" b="1" dirty="0">
                <a:solidFill>
                  <a:srgbClr val="FFFF00"/>
                </a:solidFill>
              </a:rPr>
              <a:t>Lorient Vous a Présenté   Le Massif Du Canigou – Pyrénées - Orientale</a:t>
            </a:r>
          </a:p>
        </p:txBody>
      </p:sp>
      <p:sp>
        <p:nvSpPr>
          <p:cNvPr id="7" name="ZoneTexte 6">
            <a:extLst>
              <a:ext uri="{FF2B5EF4-FFF2-40B4-BE49-F238E27FC236}">
                <a16:creationId xmlns:a16="http://schemas.microsoft.com/office/drawing/2014/main" id="{BD361A36-9593-ABC4-57F5-8F031C8B435F}"/>
              </a:ext>
            </a:extLst>
          </p:cNvPr>
          <p:cNvSpPr txBox="1"/>
          <p:nvPr/>
        </p:nvSpPr>
        <p:spPr>
          <a:xfrm>
            <a:off x="3582297" y="5373169"/>
            <a:ext cx="9778701"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3997AF13-35D2-20D6-85AC-4FA3B00F620B}"/>
              </a:ext>
            </a:extLst>
          </p:cNvPr>
          <p:cNvSpPr txBox="1"/>
          <p:nvPr/>
        </p:nvSpPr>
        <p:spPr>
          <a:xfrm>
            <a:off x="5597912" y="5964541"/>
            <a:ext cx="5419493" cy="584775"/>
          </a:xfrm>
          <a:prstGeom prst="rect">
            <a:avLst/>
          </a:prstGeom>
          <a:noFill/>
        </p:spPr>
        <p:txBody>
          <a:bodyPr wrap="square" rtlCol="0">
            <a:spAutoFit/>
          </a:bodyPr>
          <a:lstStyle/>
          <a:p>
            <a:r>
              <a:rPr lang="fr-FR" sz="3200" b="1" dirty="0">
                <a:solidFill>
                  <a:srgbClr val="FFFF00"/>
                </a:solidFill>
              </a:rPr>
              <a:t>Daniel</a:t>
            </a:r>
          </a:p>
        </p:txBody>
      </p:sp>
      <p:sp>
        <p:nvSpPr>
          <p:cNvPr id="2" name="ZoneTexte 1">
            <a:extLst>
              <a:ext uri="{FF2B5EF4-FFF2-40B4-BE49-F238E27FC236}">
                <a16:creationId xmlns:a16="http://schemas.microsoft.com/office/drawing/2014/main" id="{99210816-1439-462A-25D4-33BC2D39139A}"/>
              </a:ext>
            </a:extLst>
          </p:cNvPr>
          <p:cNvSpPr txBox="1"/>
          <p:nvPr/>
        </p:nvSpPr>
        <p:spPr>
          <a:xfrm>
            <a:off x="2568000" y="108509"/>
            <a:ext cx="9567746"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Tree>
    <p:extLst>
      <p:ext uri="{BB962C8B-B14F-4D97-AF65-F5344CB8AC3E}">
        <p14:creationId xmlns:p14="http://schemas.microsoft.com/office/powerpoint/2010/main" val="49007108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TotalTime>
  <Words>461</Words>
  <Application>Microsoft Office PowerPoint</Application>
  <PresentationFormat>Grand écran</PresentationFormat>
  <Paragraphs>68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2024-12-16T06:24:40Z</dcterms:created>
  <dcterms:modified xsi:type="dcterms:W3CDTF">2024-12-23T12:21:45Z</dcterms:modified>
</cp:coreProperties>
</file>