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0" r:id="rId4"/>
    <p:sldId id="259" r:id="rId5"/>
    <p:sldId id="262" r:id="rId6"/>
    <p:sldId id="261" r:id="rId7"/>
    <p:sldId id="263" r:id="rId8"/>
    <p:sldId id="264" r:id="rId9"/>
    <p:sldId id="265" r:id="rId10"/>
    <p:sldId id="266" r:id="rId11"/>
    <p:sldId id="267" r:id="rId12"/>
    <p:sldId id="269" r:id="rId13"/>
    <p:sldId id="270" r:id="rId14"/>
    <p:sldId id="271" r:id="rId15"/>
    <p:sldId id="272" r:id="rId16"/>
    <p:sldId id="279" r:id="rId17"/>
    <p:sldId id="274" r:id="rId18"/>
    <p:sldId id="275" r:id="rId19"/>
    <p:sldId id="273" r:id="rId20"/>
    <p:sldId id="268" r:id="rId21"/>
    <p:sldId id="276" r:id="rId22"/>
    <p:sldId id="277" r:id="rId23"/>
    <p:sldId id="278" r:id="rId24"/>
    <p:sldId id="280" r:id="rId25"/>
    <p:sldId id="281" r:id="rId26"/>
    <p:sldId id="282" r:id="rId27"/>
    <p:sldId id="283" r:id="rId28"/>
    <p:sldId id="284" r:id="rId29"/>
    <p:sldId id="285"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Fbob0NNurLqp6NE0hBQpg==" hashData="FESWB0vp65ybnSn/s5pnNcGxGQBDRRoVyS2n+p9haPPrSapLNM7cGuiIpt/GbHIikqwySh59v0ETnSSh/ZQr0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3AE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15" d="100"/>
          <a:sy n="115" d="100"/>
        </p:scale>
        <p:origin x="31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2BA40A5E-60E0-4B2D-AB5B-E7F024C4948F}" type="datetimeFigureOut">
              <a:rPr lang="fr-FR" smtClean="0"/>
              <a:t>18/01/2025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750A2A8-BEB6-4A7E-A9E0-29825950B0B5}" type="slidenum">
              <a:rPr lang="fr-FR" smtClean="0"/>
              <a:t>‹N°›</a:t>
            </a:fld>
            <a:endParaRPr lang="fr-FR"/>
          </a:p>
        </p:txBody>
      </p:sp>
    </p:spTree>
    <p:extLst>
      <p:ext uri="{BB962C8B-B14F-4D97-AF65-F5344CB8AC3E}">
        <p14:creationId xmlns:p14="http://schemas.microsoft.com/office/powerpoint/2010/main" val="3824727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BA40A5E-60E0-4B2D-AB5B-E7F024C4948F}" type="datetimeFigureOut">
              <a:rPr lang="fr-FR" smtClean="0"/>
              <a:t>18/01/2025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750A2A8-BEB6-4A7E-A9E0-29825950B0B5}" type="slidenum">
              <a:rPr lang="fr-FR" smtClean="0"/>
              <a:t>‹N°›</a:t>
            </a:fld>
            <a:endParaRPr lang="fr-FR"/>
          </a:p>
        </p:txBody>
      </p:sp>
    </p:spTree>
    <p:extLst>
      <p:ext uri="{BB962C8B-B14F-4D97-AF65-F5344CB8AC3E}">
        <p14:creationId xmlns:p14="http://schemas.microsoft.com/office/powerpoint/2010/main" val="32102880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2BA40A5E-60E0-4B2D-AB5B-E7F024C4948F}" type="datetimeFigureOut">
              <a:rPr lang="fr-FR" smtClean="0"/>
              <a:t>18/01/2025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750A2A8-BEB6-4A7E-A9E0-29825950B0B5}" type="slidenum">
              <a:rPr lang="fr-FR" smtClean="0"/>
              <a:t>‹N°›</a:t>
            </a:fld>
            <a:endParaRPr lang="fr-FR"/>
          </a:p>
        </p:txBody>
      </p:sp>
    </p:spTree>
    <p:extLst>
      <p:ext uri="{BB962C8B-B14F-4D97-AF65-F5344CB8AC3E}">
        <p14:creationId xmlns:p14="http://schemas.microsoft.com/office/powerpoint/2010/main" val="3464821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BA40A5E-60E0-4B2D-AB5B-E7F024C4948F}" type="datetimeFigureOut">
              <a:rPr lang="fr-FR" smtClean="0"/>
              <a:t>18/01/2025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750A2A8-BEB6-4A7E-A9E0-29825950B0B5}" type="slidenum">
              <a:rPr lang="fr-FR" smtClean="0"/>
              <a:t>‹N°›</a:t>
            </a:fld>
            <a:endParaRPr lang="fr-FR"/>
          </a:p>
        </p:txBody>
      </p:sp>
    </p:spTree>
    <p:extLst>
      <p:ext uri="{BB962C8B-B14F-4D97-AF65-F5344CB8AC3E}">
        <p14:creationId xmlns:p14="http://schemas.microsoft.com/office/powerpoint/2010/main" val="3736821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BA40A5E-60E0-4B2D-AB5B-E7F024C4948F}" type="datetimeFigureOut">
              <a:rPr lang="fr-FR" smtClean="0"/>
              <a:t>18/01/2025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750A2A8-BEB6-4A7E-A9E0-29825950B0B5}" type="slidenum">
              <a:rPr lang="fr-FR" smtClean="0"/>
              <a:t>‹N°›</a:t>
            </a:fld>
            <a:endParaRPr lang="fr-FR"/>
          </a:p>
        </p:txBody>
      </p:sp>
    </p:spTree>
    <p:extLst>
      <p:ext uri="{BB962C8B-B14F-4D97-AF65-F5344CB8AC3E}">
        <p14:creationId xmlns:p14="http://schemas.microsoft.com/office/powerpoint/2010/main" val="2809515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BA40A5E-60E0-4B2D-AB5B-E7F024C4948F}" type="datetimeFigureOut">
              <a:rPr lang="fr-FR" smtClean="0"/>
              <a:t>18/01/2025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750A2A8-BEB6-4A7E-A9E0-29825950B0B5}" type="slidenum">
              <a:rPr lang="fr-FR" smtClean="0"/>
              <a:t>‹N°›</a:t>
            </a:fld>
            <a:endParaRPr lang="fr-FR"/>
          </a:p>
        </p:txBody>
      </p:sp>
    </p:spTree>
    <p:extLst>
      <p:ext uri="{BB962C8B-B14F-4D97-AF65-F5344CB8AC3E}">
        <p14:creationId xmlns:p14="http://schemas.microsoft.com/office/powerpoint/2010/main" val="3229700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BA40A5E-60E0-4B2D-AB5B-E7F024C4948F}" type="datetimeFigureOut">
              <a:rPr lang="fr-FR" smtClean="0"/>
              <a:t>18/01/2025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750A2A8-BEB6-4A7E-A9E0-29825950B0B5}" type="slidenum">
              <a:rPr lang="fr-FR" smtClean="0"/>
              <a:t>‹N°›</a:t>
            </a:fld>
            <a:endParaRPr lang="fr-FR"/>
          </a:p>
        </p:txBody>
      </p:sp>
    </p:spTree>
    <p:extLst>
      <p:ext uri="{BB962C8B-B14F-4D97-AF65-F5344CB8AC3E}">
        <p14:creationId xmlns:p14="http://schemas.microsoft.com/office/powerpoint/2010/main" val="391445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BA40A5E-60E0-4B2D-AB5B-E7F024C4948F}" type="datetimeFigureOut">
              <a:rPr lang="fr-FR" smtClean="0"/>
              <a:t>18/01/2025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750A2A8-BEB6-4A7E-A9E0-29825950B0B5}" type="slidenum">
              <a:rPr lang="fr-FR" smtClean="0"/>
              <a:t>‹N°›</a:t>
            </a:fld>
            <a:endParaRPr lang="fr-FR"/>
          </a:p>
        </p:txBody>
      </p:sp>
    </p:spTree>
    <p:extLst>
      <p:ext uri="{BB962C8B-B14F-4D97-AF65-F5344CB8AC3E}">
        <p14:creationId xmlns:p14="http://schemas.microsoft.com/office/powerpoint/2010/main" val="535641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BA40A5E-60E0-4B2D-AB5B-E7F024C4948F}" type="datetimeFigureOut">
              <a:rPr lang="fr-FR" smtClean="0"/>
              <a:t>18/01/2025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750A2A8-BEB6-4A7E-A9E0-29825950B0B5}" type="slidenum">
              <a:rPr lang="fr-FR" smtClean="0"/>
              <a:t>‹N°›</a:t>
            </a:fld>
            <a:endParaRPr lang="fr-FR"/>
          </a:p>
        </p:txBody>
      </p:sp>
    </p:spTree>
    <p:extLst>
      <p:ext uri="{BB962C8B-B14F-4D97-AF65-F5344CB8AC3E}">
        <p14:creationId xmlns:p14="http://schemas.microsoft.com/office/powerpoint/2010/main" val="4143766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BA40A5E-60E0-4B2D-AB5B-E7F024C4948F}" type="datetimeFigureOut">
              <a:rPr lang="fr-FR" smtClean="0"/>
              <a:t>18/01/2025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750A2A8-BEB6-4A7E-A9E0-29825950B0B5}" type="slidenum">
              <a:rPr lang="fr-FR" smtClean="0"/>
              <a:t>‹N°›</a:t>
            </a:fld>
            <a:endParaRPr lang="fr-FR"/>
          </a:p>
        </p:txBody>
      </p:sp>
    </p:spTree>
    <p:extLst>
      <p:ext uri="{BB962C8B-B14F-4D97-AF65-F5344CB8AC3E}">
        <p14:creationId xmlns:p14="http://schemas.microsoft.com/office/powerpoint/2010/main" val="4117825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BA40A5E-60E0-4B2D-AB5B-E7F024C4948F}" type="datetimeFigureOut">
              <a:rPr lang="fr-FR" smtClean="0"/>
              <a:t>18/01/2025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750A2A8-BEB6-4A7E-A9E0-29825950B0B5}" type="slidenum">
              <a:rPr lang="fr-FR" smtClean="0"/>
              <a:t>‹N°›</a:t>
            </a:fld>
            <a:endParaRPr lang="fr-FR"/>
          </a:p>
        </p:txBody>
      </p:sp>
    </p:spTree>
    <p:extLst>
      <p:ext uri="{BB962C8B-B14F-4D97-AF65-F5344CB8AC3E}">
        <p14:creationId xmlns:p14="http://schemas.microsoft.com/office/powerpoint/2010/main" val="2886770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A40A5E-60E0-4B2D-AB5B-E7F024C4948F}" type="datetimeFigureOut">
              <a:rPr lang="fr-FR" smtClean="0"/>
              <a:t>18/01/2025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50A2A8-BEB6-4A7E-A9E0-29825950B0B5}" type="slidenum">
              <a:rPr lang="fr-FR" smtClean="0"/>
              <a:t>‹N°›</a:t>
            </a:fld>
            <a:endParaRPr lang="fr-FR"/>
          </a:p>
        </p:txBody>
      </p:sp>
    </p:spTree>
    <p:extLst>
      <p:ext uri="{BB962C8B-B14F-4D97-AF65-F5344CB8AC3E}">
        <p14:creationId xmlns:p14="http://schemas.microsoft.com/office/powerpoint/2010/main" val="8036107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microsoft.com/office/2007/relationships/hdphoto" Target="../media/hdphoto1.wdp"/><Relationship Id="rId4" Type="http://schemas.openxmlformats.org/officeDocument/2006/relationships/image" Target="../media/image1.pn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8" Type="http://schemas.openxmlformats.org/officeDocument/2006/relationships/hyperlink" Target="https://fr.wikipedia.org/wiki/Mosqu%C3%A9e" TargetMode="External"/><Relationship Id="rId3" Type="http://schemas.microsoft.com/office/2007/relationships/hdphoto" Target="../media/hdphoto1.wdp"/><Relationship Id="rId7" Type="http://schemas.openxmlformats.org/officeDocument/2006/relationships/hyperlink" Target="https://fr.wikipedia.org/wiki/Royaume_wisigoth"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fr.wikipedia.org/wiki/%C3%89glise_(%C3%A9difice)" TargetMode="External"/><Relationship Id="rId5" Type="http://schemas.openxmlformats.org/officeDocument/2006/relationships/hyperlink" Target="https://fr.wikipedia.org/wiki/Droit_canonique" TargetMode="External"/><Relationship Id="rId4" Type="http://schemas.openxmlformats.org/officeDocument/2006/relationships/image" Target="../media/image19.jpeg"/><Relationship Id="rId9" Type="http://schemas.openxmlformats.org/officeDocument/2006/relationships/hyperlink" Target="https://fr.wikipedia.org/wiki/Cath%C3%A9drale" TargetMode="Externa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8" Type="http://schemas.openxmlformats.org/officeDocument/2006/relationships/image" Target="../media/image30.jpeg"/><Relationship Id="rId3" Type="http://schemas.microsoft.com/office/2007/relationships/hdphoto" Target="../media/hdphoto1.wdp"/><Relationship Id="rId7" Type="http://schemas.openxmlformats.org/officeDocument/2006/relationships/image" Target="../media/image29.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34.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38.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45.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49.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1.jp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2.jpg"/></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7.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26.xml.rels><?xml version="1.0" encoding="UTF-8" standalone="yes"?>
<Relationships xmlns="http://schemas.openxmlformats.org/package/2006/relationships"><Relationship Id="rId8" Type="http://schemas.openxmlformats.org/officeDocument/2006/relationships/hyperlink" Target="https://fr.wikipedia.org/wiki/Pont_romain_de_Cordoue" TargetMode="External"/><Relationship Id="rId3" Type="http://schemas.microsoft.com/office/2007/relationships/hdphoto" Target="../media/hdphoto1.wdp"/><Relationship Id="rId7" Type="http://schemas.microsoft.com/office/2007/relationships/hdphoto" Target="../media/hdphoto5.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jpeg"/><Relationship Id="rId4" Type="http://schemas.openxmlformats.org/officeDocument/2006/relationships/image" Target="../media/image58.jpeg"/><Relationship Id="rId9" Type="http://schemas.openxmlformats.org/officeDocument/2006/relationships/hyperlink" Target="https://fr.wikipedia.org/wiki/Guadalquivir"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s://fr.wikipedia.org/wiki/Bataille_de_Munda" TargetMode="External"/><Relationship Id="rId13" Type="http://schemas.openxmlformats.org/officeDocument/2006/relationships/hyperlink" Target="https://fr.wikipedia.org/wiki/Omeyyades" TargetMode="External"/><Relationship Id="rId3" Type="http://schemas.microsoft.com/office/2007/relationships/hdphoto" Target="../media/hdphoto1.wdp"/><Relationship Id="rId7" Type="http://schemas.openxmlformats.org/officeDocument/2006/relationships/hyperlink" Target="https://fr.wikipedia.org/wiki/Guadalquivir" TargetMode="External"/><Relationship Id="rId12" Type="http://schemas.openxmlformats.org/officeDocument/2006/relationships/hyperlink" Target="https://fr.wikipedia.org/wiki/Al-Andalus" TargetMode="External"/><Relationship Id="rId2" Type="http://schemas.openxmlformats.org/officeDocument/2006/relationships/image" Target="../media/image1.png"/><Relationship Id="rId16" Type="http://schemas.openxmlformats.org/officeDocument/2006/relationships/hyperlink" Target="https://fr.wikipedia.org/wiki/719" TargetMode="External"/><Relationship Id="rId1" Type="http://schemas.openxmlformats.org/officeDocument/2006/relationships/slideLayout" Target="../slideLayouts/slideLayout7.xml"/><Relationship Id="rId6" Type="http://schemas.openxmlformats.org/officeDocument/2006/relationships/hyperlink" Target="https://fr.wikipedia.org/wiki/Cordoue" TargetMode="External"/><Relationship Id="rId11" Type="http://schemas.openxmlformats.org/officeDocument/2006/relationships/hyperlink" Target="https://fr.wikipedia.org/wiki/Al-Samh_ibn_Malik_al-Khawlani" TargetMode="External"/><Relationship Id="rId5" Type="http://schemas.openxmlformats.org/officeDocument/2006/relationships/hyperlink" Target="https://fr.wikipedia.org/wiki/Espagnol" TargetMode="External"/><Relationship Id="rId15" Type="http://schemas.openxmlformats.org/officeDocument/2006/relationships/hyperlink" Target="https://fr.wikipedia.org/wiki/%CA%BFUmar_II" TargetMode="External"/><Relationship Id="rId10" Type="http://schemas.openxmlformats.org/officeDocument/2006/relationships/hyperlink" Target="https://fr.wikipedia.org/wiki/Xe_si%C3%A8cle" TargetMode="External"/><Relationship Id="rId4" Type="http://schemas.openxmlformats.org/officeDocument/2006/relationships/image" Target="../media/image61.jpeg"/><Relationship Id="rId9" Type="http://schemas.openxmlformats.org/officeDocument/2006/relationships/hyperlink" Target="https://fr.wikipedia.org/wiki/-45" TargetMode="External"/><Relationship Id="rId14" Type="http://schemas.openxmlformats.org/officeDocument/2006/relationships/hyperlink" Target="https://fr.wikipedia.org/wiki/Damas" TargetMode="External"/></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65.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67.gi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g"/><Relationship Id="rId5" Type="http://schemas.microsoft.com/office/2007/relationships/hdphoto" Target="../media/hdphoto6.wdp"/><Relationship Id="rId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4" name="Picture 4" descr="https://thumbs.dreamstime.com/b/carnet-de-fin-de-spirale-de-vintage-37999968.jpg"/>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0"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914400" y="17999"/>
            <a:ext cx="11277600" cy="6840001"/>
          </a:xfrm>
          <a:prstGeom prst="rect">
            <a:avLst/>
          </a:prstGeom>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58101" y="1427203"/>
            <a:ext cx="4989374" cy="2421692"/>
          </a:xfrm>
          <a:prstGeom prst="rect">
            <a:avLst/>
          </a:prstGeom>
        </p:spPr>
      </p:pic>
      <p:pic>
        <p:nvPicPr>
          <p:cNvPr id="7" name="Imag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578334" y="5176869"/>
            <a:ext cx="1298448" cy="1444752"/>
          </a:xfrm>
          <a:prstGeom prst="rect">
            <a:avLst/>
          </a:prstGeom>
          <a:ln>
            <a:noFill/>
          </a:ln>
          <a:effectLst>
            <a:outerShdw blurRad="292100" dist="139700" dir="2700000" algn="tl" rotWithShape="0">
              <a:srgbClr val="333333">
                <a:alpha val="65000"/>
              </a:srgbClr>
            </a:outerShdw>
          </a:effectLst>
        </p:spPr>
      </p:pic>
      <p:sp>
        <p:nvSpPr>
          <p:cNvPr id="8" name="ZoneTexte 7"/>
          <p:cNvSpPr txBox="1"/>
          <p:nvPr/>
        </p:nvSpPr>
        <p:spPr>
          <a:xfrm>
            <a:off x="5688263" y="1487326"/>
            <a:ext cx="2391212" cy="1323439"/>
          </a:xfrm>
          <a:prstGeom prst="rect">
            <a:avLst/>
          </a:prstGeom>
          <a:noFill/>
        </p:spPr>
        <p:txBody>
          <a:bodyPr wrap="square" rtlCol="0">
            <a:spAutoFit/>
          </a:bodyPr>
          <a:lstStyle/>
          <a:p>
            <a:r>
              <a:rPr lang="fr-FR" sz="80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Freestyle Script" panose="030804020302050B0404" pitchFamily="66" charset="0"/>
              </a:rPr>
              <a:t>Cordoba</a:t>
            </a:r>
            <a:endParaRPr lang="fr-FR"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Freestyle Script" panose="030804020302050B0404" pitchFamily="66" charset="0"/>
            </a:endParaRPr>
          </a:p>
        </p:txBody>
      </p:sp>
      <p:sp>
        <p:nvSpPr>
          <p:cNvPr id="9" name="ZoneTexte 8"/>
          <p:cNvSpPr txBox="1"/>
          <p:nvPr/>
        </p:nvSpPr>
        <p:spPr>
          <a:xfrm>
            <a:off x="5445457" y="2810765"/>
            <a:ext cx="2876824" cy="923330"/>
          </a:xfrm>
          <a:prstGeom prst="rect">
            <a:avLst/>
          </a:prstGeom>
          <a:noFill/>
        </p:spPr>
        <p:txBody>
          <a:bodyPr wrap="square" rtlCol="0">
            <a:spAutoFit/>
          </a:bodyPr>
          <a:lstStyle/>
          <a:p>
            <a:r>
              <a:rPr lang="fr-FR" sz="5400" b="1" dirty="0" smtClean="0">
                <a:latin typeface="Freestyle Script" panose="030804020302050B0404" pitchFamily="66" charset="0"/>
              </a:rPr>
              <a:t>ANDALUCIA</a:t>
            </a:r>
            <a:endParaRPr lang="fr-FR" sz="5400" b="1" dirty="0">
              <a:latin typeface="Freestyle Script" panose="030804020302050B0404" pitchFamily="66" charset="0"/>
            </a:endParaRPr>
          </a:p>
        </p:txBody>
      </p:sp>
      <p:pic>
        <p:nvPicPr>
          <p:cNvPr id="10" name="Loga Ramin Torkian - Moor Twil ¦ No Copyright Music (1080p_30fps_H264-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3028107" y="3279062"/>
            <a:ext cx="609600" cy="609600"/>
          </a:xfrm>
          <a:prstGeom prst="rect">
            <a:avLst/>
          </a:prstGeom>
        </p:spPr>
      </p:pic>
    </p:spTree>
    <p:extLst>
      <p:ext uri="{BB962C8B-B14F-4D97-AF65-F5344CB8AC3E}">
        <p14:creationId xmlns:p14="http://schemas.microsoft.com/office/powerpoint/2010/main" val="2017093775"/>
      </p:ext>
    </p:extLst>
  </p:cSld>
  <p:clrMapOvr>
    <a:masterClrMapping/>
  </p:clrMapOvr>
  <mc:AlternateContent xmlns:mc="http://schemas.openxmlformats.org/markup-compatibility/2006" xmlns:p14="http://schemas.microsoft.com/office/powerpoint/2010/main">
    <mc:Choice Requires="p14">
      <p:transition spd="slow" p14:dur="2000" advTm="7153"/>
    </mc:Choice>
    <mc:Fallback xmlns="">
      <p:transition spd="slow" advTm="71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10"/>
                </p:tgtEl>
              </p:cMediaNode>
            </p:audio>
          </p:childTnLst>
        </p:cTn>
      </p:par>
    </p:tnLst>
  </p:timing>
  <p:extLst>
    <p:ext uri="{E180D4A7-C9FB-4DFB-919C-405C955672EB}">
      <p14:showEvtLst xmlns:p14="http://schemas.microsoft.com/office/powerpoint/2010/main">
        <p14:playEvt time="56" objId="3"/>
        <p14:playEvt time="77" objId="5"/>
        <p14:playEvt time="99" objId="10"/>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9068" y="0"/>
            <a:ext cx="9853864" cy="6858000"/>
          </a:xfrm>
          <a:prstGeom prst="rect">
            <a:avLst/>
          </a:prstGeom>
        </p:spPr>
      </p:pic>
      <p:sp>
        <p:nvSpPr>
          <p:cNvPr id="6" name="Rectangle à coins arrondis 5"/>
          <p:cNvSpPr/>
          <p:nvPr/>
        </p:nvSpPr>
        <p:spPr>
          <a:xfrm>
            <a:off x="5284381" y="1913860"/>
            <a:ext cx="1095154" cy="276447"/>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7" name="Rectangle à coins arrondis 6"/>
          <p:cNvSpPr/>
          <p:nvPr/>
        </p:nvSpPr>
        <p:spPr>
          <a:xfrm>
            <a:off x="3455581" y="3094074"/>
            <a:ext cx="903768" cy="30834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8" name="Rectangle à coins arrondis 7"/>
          <p:cNvSpPr/>
          <p:nvPr/>
        </p:nvSpPr>
        <p:spPr>
          <a:xfrm>
            <a:off x="4774019" y="4486940"/>
            <a:ext cx="595423" cy="212651"/>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9" name="Rectangle à coins arrondis 8"/>
          <p:cNvSpPr/>
          <p:nvPr/>
        </p:nvSpPr>
        <p:spPr>
          <a:xfrm>
            <a:off x="6974958" y="3923414"/>
            <a:ext cx="925033" cy="372139"/>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0" name="Rectangle à coins arrondis 9"/>
          <p:cNvSpPr/>
          <p:nvPr/>
        </p:nvSpPr>
        <p:spPr>
          <a:xfrm>
            <a:off x="10059915" y="3710763"/>
            <a:ext cx="627321" cy="212651"/>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1" name="Rectangle à coins arrondis 10"/>
          <p:cNvSpPr/>
          <p:nvPr/>
        </p:nvSpPr>
        <p:spPr>
          <a:xfrm>
            <a:off x="9335386" y="3742661"/>
            <a:ext cx="733647" cy="297711"/>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2" name="Rectangle à coins arrondis 11"/>
          <p:cNvSpPr/>
          <p:nvPr/>
        </p:nvSpPr>
        <p:spPr>
          <a:xfrm>
            <a:off x="10455606" y="4040372"/>
            <a:ext cx="567326" cy="3242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3" name="Rectangle à coins arrondis 12"/>
          <p:cNvSpPr/>
          <p:nvPr/>
        </p:nvSpPr>
        <p:spPr>
          <a:xfrm>
            <a:off x="7578729" y="3505269"/>
            <a:ext cx="988827" cy="27276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4" name="Rectangle à coins arrondis 13"/>
          <p:cNvSpPr/>
          <p:nvPr/>
        </p:nvSpPr>
        <p:spPr>
          <a:xfrm>
            <a:off x="8511363" y="3402419"/>
            <a:ext cx="536944" cy="20201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5" name="Organigramme : Données 14"/>
          <p:cNvSpPr/>
          <p:nvPr/>
        </p:nvSpPr>
        <p:spPr>
          <a:xfrm rot="4473587">
            <a:off x="7879531" y="4634825"/>
            <a:ext cx="879844" cy="627321"/>
          </a:xfrm>
          <a:prstGeom prst="flowChartInputOutpu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3271957009"/>
      </p:ext>
    </p:extLst>
  </p:cSld>
  <p:clrMapOvr>
    <a:masterClrMapping/>
  </p:clrMapOvr>
  <mc:AlternateContent xmlns:mc="http://schemas.openxmlformats.org/markup-compatibility/2006" xmlns:p14="http://schemas.microsoft.com/office/powerpoint/2010/main">
    <mc:Choice Requires="p14">
      <p:transition spd="slow" p14:dur="2000" advTm="8094"/>
    </mc:Choice>
    <mc:Fallback xmlns="">
      <p:transition spd="slow" advTm="809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266" y="17998"/>
            <a:ext cx="11268000" cy="6840002"/>
          </a:xfrm>
          <a:prstGeom prst="rect">
            <a:avLst/>
          </a:prstGeom>
        </p:spPr>
      </p:pic>
    </p:spTree>
    <p:extLst>
      <p:ext uri="{BB962C8B-B14F-4D97-AF65-F5344CB8AC3E}">
        <p14:creationId xmlns:p14="http://schemas.microsoft.com/office/powerpoint/2010/main" val="1271617578"/>
      </p:ext>
    </p:extLst>
  </p:cSld>
  <p:clrMapOvr>
    <a:masterClrMapping/>
  </p:clrMapOvr>
  <mc:AlternateContent xmlns:mc="http://schemas.openxmlformats.org/markup-compatibility/2006" xmlns:p14="http://schemas.microsoft.com/office/powerpoint/2010/main">
    <mc:Choice Requires="p14">
      <p:transition spd="slow" p14:dur="2000" advTm="7218"/>
    </mc:Choice>
    <mc:Fallback xmlns="">
      <p:transition spd="slow" advTm="721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00836" y="1037342"/>
            <a:ext cx="3612107" cy="4801314"/>
          </a:xfrm>
          <a:prstGeom prst="rect">
            <a:avLst/>
          </a:prstGeom>
        </p:spPr>
        <p:txBody>
          <a:bodyPr wrap="square">
            <a:spAutoFit/>
          </a:bodyPr>
          <a:lstStyle/>
          <a:p>
            <a:r>
              <a:rPr lang="fr-FR" b="1" i="0" dirty="0" smtClean="0">
                <a:solidFill>
                  <a:srgbClr val="474747"/>
                </a:solidFill>
                <a:effectLst/>
                <a:latin typeface="Arial" panose="020B0604020202020204" pitchFamily="34" charset="0"/>
              </a:rPr>
              <a:t>Cordoue est une ville d'Andalousie</a:t>
            </a:r>
            <a:r>
              <a:rPr lang="fr-FR" b="0" i="0" dirty="0" smtClean="0">
                <a:solidFill>
                  <a:srgbClr val="474747"/>
                </a:solidFill>
                <a:effectLst/>
                <a:latin typeface="Arial" panose="020B0604020202020204" pitchFamily="34" charset="0"/>
              </a:rPr>
              <a:t>, région du sud de l'Espagne, et la capitale de la province du même nom. C'est une ancienne ville romaine majeure et au Moyen-Âge, c'était un centre islamique important. La ville est surtout connue pour La </a:t>
            </a:r>
            <a:r>
              <a:rPr lang="fr-FR" b="0" i="0" dirty="0" err="1" smtClean="0">
                <a:solidFill>
                  <a:srgbClr val="474747"/>
                </a:solidFill>
                <a:effectLst/>
                <a:latin typeface="Arial" panose="020B0604020202020204" pitchFamily="34" charset="0"/>
              </a:rPr>
              <a:t>Mezquita</a:t>
            </a:r>
            <a:r>
              <a:rPr lang="fr-FR" b="0" i="0" dirty="0" smtClean="0">
                <a:solidFill>
                  <a:srgbClr val="474747"/>
                </a:solidFill>
                <a:effectLst/>
                <a:latin typeface="Arial" panose="020B0604020202020204" pitchFamily="34" charset="0"/>
              </a:rPr>
              <a:t>, immense mosquée datant de l'an 784, la célèbre colonnade de sa salle de prière et ses vieilles mosaïques byzantines. Après sa transformation en église catholique en 1236, elle a été agrémentée d'une nef de style Renaissance au XVIIe siècle</a:t>
            </a:r>
            <a:endParaRPr lang="fr-FR"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2943" y="153574"/>
            <a:ext cx="7488000" cy="6568850"/>
          </a:xfrm>
          <a:prstGeom prst="rect">
            <a:avLst/>
          </a:prstGeom>
        </p:spPr>
      </p:pic>
    </p:spTree>
    <p:extLst>
      <p:ext uri="{BB962C8B-B14F-4D97-AF65-F5344CB8AC3E}">
        <p14:creationId xmlns:p14="http://schemas.microsoft.com/office/powerpoint/2010/main" val="1142312668"/>
      </p:ext>
    </p:extLst>
  </p:cSld>
  <p:clrMapOvr>
    <a:masterClrMapping/>
  </p:clrMapOvr>
  <mc:AlternateContent xmlns:mc="http://schemas.openxmlformats.org/markup-compatibility/2006" xmlns:p14="http://schemas.microsoft.com/office/powerpoint/2010/main">
    <mc:Choice Requires="p14">
      <p:transition spd="slow" p14:dur="2000" advTm="18600"/>
    </mc:Choice>
    <mc:Fallback xmlns="">
      <p:transition spd="slow" advTm="186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2588" y="1766455"/>
            <a:ext cx="11124000" cy="5005800"/>
          </a:xfrm>
          <a:prstGeom prst="rect">
            <a:avLst/>
          </a:prstGeom>
        </p:spPr>
      </p:pic>
      <p:sp>
        <p:nvSpPr>
          <p:cNvPr id="5" name="Rectangle 4"/>
          <p:cNvSpPr/>
          <p:nvPr/>
        </p:nvSpPr>
        <p:spPr>
          <a:xfrm>
            <a:off x="1343890" y="292063"/>
            <a:ext cx="10752697" cy="923330"/>
          </a:xfrm>
          <a:prstGeom prst="rect">
            <a:avLst/>
          </a:prstGeom>
        </p:spPr>
        <p:txBody>
          <a:bodyPr wrap="square">
            <a:spAutoFit/>
          </a:bodyPr>
          <a:lstStyle/>
          <a:p>
            <a:r>
              <a:rPr lang="fr-FR" b="1" dirty="0">
                <a:solidFill>
                  <a:srgbClr val="474747"/>
                </a:solidFill>
                <a:latin typeface="Arial" panose="020B0604020202020204" pitchFamily="34" charset="0"/>
              </a:rPr>
              <a:t>La synagogue de </a:t>
            </a:r>
            <a:r>
              <a:rPr lang="fr-FR" b="1" dirty="0" smtClean="0">
                <a:solidFill>
                  <a:srgbClr val="474747"/>
                </a:solidFill>
                <a:latin typeface="Arial" panose="020B0604020202020204" pitchFamily="34" charset="0"/>
              </a:rPr>
              <a:t>Cordoue: </a:t>
            </a:r>
            <a:r>
              <a:rPr lang="fr-FR" dirty="0">
                <a:solidFill>
                  <a:srgbClr val="474747"/>
                </a:solidFill>
                <a:latin typeface="Arial" panose="020B0604020202020204" pitchFamily="34" charset="0"/>
              </a:rPr>
              <a:t>est une synagogue médiévale située dans le centre historique de Cordoue, dans la région d'Andalousie, en Espagne. C'est un petit bâtiment de style mudéjar construit au XIVᵉ siècle</a:t>
            </a:r>
            <a:endParaRPr lang="fr-FR" dirty="0"/>
          </a:p>
        </p:txBody>
      </p:sp>
    </p:spTree>
    <p:extLst>
      <p:ext uri="{BB962C8B-B14F-4D97-AF65-F5344CB8AC3E}">
        <p14:creationId xmlns:p14="http://schemas.microsoft.com/office/powerpoint/2010/main" val="1733801275"/>
      </p:ext>
    </p:extLst>
  </p:cSld>
  <p:clrMapOvr>
    <a:masterClrMapping/>
  </p:clrMapOvr>
  <mc:AlternateContent xmlns:mc="http://schemas.openxmlformats.org/markup-compatibility/2006" xmlns:p14="http://schemas.microsoft.com/office/powerpoint/2010/main">
    <mc:Choice Requires="p14">
      <p:transition spd="slow" p14:dur="2000" advTm="8362"/>
    </mc:Choice>
    <mc:Fallback xmlns="">
      <p:transition spd="slow" advTm="836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32797" y="17999"/>
            <a:ext cx="3072384" cy="6858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81539" y="-1409"/>
            <a:ext cx="3072384" cy="6858000"/>
          </a:xfrm>
          <a:prstGeom prst="rect">
            <a:avLst/>
          </a:prstGeom>
        </p:spPr>
      </p:pic>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15134" y="-66502"/>
            <a:ext cx="3072384" cy="6858000"/>
          </a:xfrm>
          <a:prstGeom prst="rect">
            <a:avLst/>
          </a:prstGeom>
        </p:spPr>
      </p:pic>
    </p:spTree>
    <p:extLst>
      <p:ext uri="{BB962C8B-B14F-4D97-AF65-F5344CB8AC3E}">
        <p14:creationId xmlns:p14="http://schemas.microsoft.com/office/powerpoint/2010/main" val="3961518313"/>
      </p:ext>
    </p:extLst>
  </p:cSld>
  <p:clrMapOvr>
    <a:masterClrMapping/>
  </p:clrMapOvr>
  <mc:AlternateContent xmlns:mc="http://schemas.openxmlformats.org/markup-compatibility/2006" xmlns:p14="http://schemas.microsoft.com/office/powerpoint/2010/main">
    <mc:Choice Requires="p14">
      <p:transition spd="slow" p14:dur="2000" advTm="9066"/>
    </mc:Choice>
    <mc:Fallback xmlns="">
      <p:transition spd="slow" advTm="906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119447" y="473655"/>
            <a:ext cx="1582189" cy="5755422"/>
          </a:xfrm>
          <a:prstGeom prst="rect">
            <a:avLst/>
          </a:prstGeom>
        </p:spPr>
        <p:txBody>
          <a:bodyPr wrap="square">
            <a:spAutoFit/>
          </a:bodyPr>
          <a:lstStyle/>
          <a:p>
            <a:r>
              <a:rPr lang="fr-FR" sz="1600" dirty="0">
                <a:solidFill>
                  <a:srgbClr val="41474C"/>
                </a:solidFill>
                <a:latin typeface="Poppins"/>
              </a:rPr>
              <a:t>Le </a:t>
            </a:r>
            <a:r>
              <a:rPr lang="fr-FR" sz="1600" b="1" dirty="0">
                <a:solidFill>
                  <a:srgbClr val="41474C"/>
                </a:solidFill>
                <a:latin typeface="Poppins"/>
              </a:rPr>
              <a:t>quartier juif de Cordoue</a:t>
            </a:r>
            <a:r>
              <a:rPr lang="fr-FR" sz="1600" dirty="0">
                <a:solidFill>
                  <a:srgbClr val="41474C"/>
                </a:solidFill>
                <a:latin typeface="Poppins"/>
              </a:rPr>
              <a:t> se compose d’un dédale de ruelles pavées centenaires. Il constitue l’un des endroits les plus importants de Cordoue. Habitée par la communauté juive du 10ᵉ</a:t>
            </a:r>
            <a:r>
              <a:rPr lang="fr-FR" sz="1600" baseline="30000" dirty="0">
                <a:solidFill>
                  <a:srgbClr val="41474C"/>
                </a:solidFill>
                <a:latin typeface="Poppins"/>
              </a:rPr>
              <a:t> au </a:t>
            </a:r>
            <a:r>
              <a:rPr lang="fr-FR" sz="1600" dirty="0">
                <a:solidFill>
                  <a:srgbClr val="41474C"/>
                </a:solidFill>
                <a:latin typeface="Poppins"/>
              </a:rPr>
              <a:t>15</a:t>
            </a:r>
            <a:r>
              <a:rPr lang="fr-FR" sz="1600" baseline="30000" dirty="0">
                <a:solidFill>
                  <a:srgbClr val="41474C"/>
                </a:solidFill>
                <a:latin typeface="Poppins"/>
              </a:rPr>
              <a:t>ᵉ</a:t>
            </a:r>
            <a:r>
              <a:rPr lang="fr-FR" sz="1600" dirty="0">
                <a:solidFill>
                  <a:srgbClr val="41474C"/>
                </a:solidFill>
                <a:latin typeface="Poppins"/>
              </a:rPr>
              <a:t> siècle, </a:t>
            </a:r>
            <a:r>
              <a:rPr lang="fr-FR" sz="1600" b="1" dirty="0">
                <a:solidFill>
                  <a:srgbClr val="41474C"/>
                </a:solidFill>
                <a:latin typeface="Poppins"/>
              </a:rPr>
              <a:t>la </a:t>
            </a:r>
            <a:r>
              <a:rPr lang="fr-FR" sz="1600" b="1" dirty="0" err="1">
                <a:solidFill>
                  <a:srgbClr val="41474C"/>
                </a:solidFill>
                <a:latin typeface="Poppins"/>
              </a:rPr>
              <a:t>Judería</a:t>
            </a:r>
            <a:r>
              <a:rPr lang="fr-FR" sz="1600" dirty="0">
                <a:solidFill>
                  <a:srgbClr val="41474C"/>
                </a:solidFill>
                <a:latin typeface="Poppins"/>
              </a:rPr>
              <a:t> illustre parfaitement une partie de l’histoire de la </a:t>
            </a:r>
            <a:r>
              <a:rPr lang="fr-FR" sz="1600" b="1" dirty="0">
                <a:solidFill>
                  <a:srgbClr val="41474C"/>
                </a:solidFill>
                <a:latin typeface="Poppins"/>
              </a:rPr>
              <a:t>ville aux trois cultures.</a:t>
            </a:r>
            <a:endParaRPr lang="fr-FR" sz="1600" dirty="0"/>
          </a:p>
        </p:txBody>
      </p:sp>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08546" y="0"/>
            <a:ext cx="3072384" cy="6858000"/>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63008" y="0"/>
            <a:ext cx="3086100" cy="6858000"/>
          </a:xfrm>
          <a:prstGeom prst="rect">
            <a:avLst/>
          </a:prstGeom>
        </p:spPr>
      </p:pic>
      <p:pic>
        <p:nvPicPr>
          <p:cNvPr id="8" name="Imag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50274" y="0"/>
            <a:ext cx="3072384" cy="6858000"/>
          </a:xfrm>
          <a:prstGeom prst="rect">
            <a:avLst/>
          </a:prstGeom>
        </p:spPr>
      </p:pic>
      <p:sp>
        <p:nvSpPr>
          <p:cNvPr id="9" name="Rectangle 8"/>
          <p:cNvSpPr/>
          <p:nvPr/>
        </p:nvSpPr>
        <p:spPr>
          <a:xfrm>
            <a:off x="2809492" y="6044411"/>
            <a:ext cx="2544286" cy="369332"/>
          </a:xfrm>
          <a:prstGeom prst="rect">
            <a:avLst/>
          </a:prstGeom>
        </p:spPr>
        <p:txBody>
          <a:bodyPr wrap="none">
            <a:spAutoFit/>
          </a:bodyPr>
          <a:lstStyle/>
          <a:p>
            <a:pPr fontAlgn="base"/>
            <a:r>
              <a:rPr lang="fr-FR" b="1" dirty="0">
                <a:latin typeface="Poppins"/>
              </a:rPr>
              <a:t> Calleja de Las Flores</a:t>
            </a:r>
            <a:endParaRPr lang="fr-FR" b="1" i="0" dirty="0">
              <a:effectLst/>
              <a:latin typeface="Poppins"/>
            </a:endParaRPr>
          </a:p>
        </p:txBody>
      </p:sp>
    </p:spTree>
    <p:extLst>
      <p:ext uri="{BB962C8B-B14F-4D97-AF65-F5344CB8AC3E}">
        <p14:creationId xmlns:p14="http://schemas.microsoft.com/office/powerpoint/2010/main" val="1191122669"/>
      </p:ext>
    </p:extLst>
  </p:cSld>
  <p:clrMapOvr>
    <a:masterClrMapping/>
  </p:clrMapOvr>
  <mc:AlternateContent xmlns:mc="http://schemas.openxmlformats.org/markup-compatibility/2006" xmlns:p14="http://schemas.microsoft.com/office/powerpoint/2010/main">
    <mc:Choice Requires="p14">
      <p:transition spd="slow" p14:dur="2000" advTm="16900"/>
    </mc:Choice>
    <mc:Fallback xmlns="">
      <p:transition spd="slow" advTm="169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3440" y="3437999"/>
            <a:ext cx="7452000" cy="3353400"/>
          </a:xfrm>
          <a:prstGeom prst="rect">
            <a:avLst/>
          </a:prstGeom>
        </p:spPr>
      </p:pic>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63440" y="66598"/>
            <a:ext cx="7452000" cy="3304800"/>
          </a:xfrm>
          <a:prstGeom prst="rect">
            <a:avLst/>
          </a:prstGeom>
        </p:spPr>
      </p:pic>
      <p:sp>
        <p:nvSpPr>
          <p:cNvPr id="5" name="Rectangle 4"/>
          <p:cNvSpPr/>
          <p:nvPr/>
        </p:nvSpPr>
        <p:spPr>
          <a:xfrm>
            <a:off x="1058994" y="178138"/>
            <a:ext cx="3527883" cy="646331"/>
          </a:xfrm>
          <a:prstGeom prst="rect">
            <a:avLst/>
          </a:prstGeom>
        </p:spPr>
        <p:txBody>
          <a:bodyPr wrap="square">
            <a:spAutoFit/>
          </a:bodyPr>
          <a:lstStyle/>
          <a:p>
            <a:r>
              <a:rPr lang="fr-FR" dirty="0">
                <a:solidFill>
                  <a:srgbClr val="41474C"/>
                </a:solidFill>
                <a:latin typeface="Poppins"/>
              </a:rPr>
              <a:t>Patio au cœur de la </a:t>
            </a:r>
            <a:r>
              <a:rPr lang="fr-FR" dirty="0" err="1">
                <a:solidFill>
                  <a:srgbClr val="41474C"/>
                </a:solidFill>
                <a:latin typeface="Poppins"/>
              </a:rPr>
              <a:t>Juderia</a:t>
            </a:r>
            <a:r>
              <a:rPr lang="fr-FR" dirty="0">
                <a:solidFill>
                  <a:srgbClr val="41474C"/>
                </a:solidFill>
                <a:latin typeface="Poppins"/>
              </a:rPr>
              <a:t> de </a:t>
            </a:r>
            <a:r>
              <a:rPr lang="fr-FR" dirty="0" smtClean="0">
                <a:solidFill>
                  <a:srgbClr val="41474C"/>
                </a:solidFill>
                <a:latin typeface="Poppins"/>
              </a:rPr>
              <a:t>Cordoba.</a:t>
            </a:r>
            <a:endParaRPr lang="fr-FR" dirty="0"/>
          </a:p>
        </p:txBody>
      </p:sp>
      <p:sp>
        <p:nvSpPr>
          <p:cNvPr id="6" name="Rectangle 5"/>
          <p:cNvSpPr/>
          <p:nvPr/>
        </p:nvSpPr>
        <p:spPr>
          <a:xfrm>
            <a:off x="1164290" y="6027520"/>
            <a:ext cx="3422587" cy="646331"/>
          </a:xfrm>
          <a:prstGeom prst="rect">
            <a:avLst/>
          </a:prstGeom>
        </p:spPr>
        <p:txBody>
          <a:bodyPr wrap="square">
            <a:spAutoFit/>
          </a:bodyPr>
          <a:lstStyle/>
          <a:p>
            <a:r>
              <a:rPr lang="fr-FR" dirty="0">
                <a:latin typeface="Poppins"/>
              </a:rPr>
              <a:t>Autre exemple de patio dans le quartier juif de Cordoue</a:t>
            </a:r>
            <a:endParaRPr lang="fr-FR" dirty="0"/>
          </a:p>
        </p:txBody>
      </p:sp>
      <p:sp>
        <p:nvSpPr>
          <p:cNvPr id="7" name="Rectangle 6"/>
          <p:cNvSpPr/>
          <p:nvPr/>
        </p:nvSpPr>
        <p:spPr>
          <a:xfrm>
            <a:off x="900035" y="1040726"/>
            <a:ext cx="3725123" cy="4770537"/>
          </a:xfrm>
          <a:prstGeom prst="rect">
            <a:avLst/>
          </a:prstGeom>
        </p:spPr>
        <p:txBody>
          <a:bodyPr wrap="square">
            <a:spAutoFit/>
          </a:bodyPr>
          <a:lstStyle/>
          <a:p>
            <a:r>
              <a:rPr lang="fr-FR" sz="1600" b="1" dirty="0">
                <a:latin typeface="Raleway"/>
              </a:rPr>
              <a:t>Un patio est un espace à ciel ouvert dans une maison servant à éclairer et aérer les autres pièces.</a:t>
            </a:r>
            <a:r>
              <a:rPr lang="fr-FR" sz="1600" dirty="0">
                <a:latin typeface="Raleway"/>
              </a:rPr>
              <a:t> En outre, en raison de l’endroit où il se trouve permettant d’accéder facilement aux autres pièces, il est utilisé comme espace de vie commune et c’est un lieu central pour toute la famille.</a:t>
            </a:r>
          </a:p>
          <a:p>
            <a:r>
              <a:rPr lang="fr-FR" sz="1600" b="1" dirty="0">
                <a:latin typeface="Raleway"/>
              </a:rPr>
              <a:t>L’image du patio de Cordoue est l’héritage de la maison islamique</a:t>
            </a:r>
            <a:r>
              <a:rPr lang="fr-FR" sz="1600" dirty="0">
                <a:latin typeface="Raleway"/>
              </a:rPr>
              <a:t> qui se caractérise par une construction avec des façades orientées vers l’intérieur. L’aspect extérieur n’avait pas d’intérêt spécial vu qu’il présentait uniquement un simple mur aveugle. Après la conquête chrétienne de la ville, cette architecture a été conservée et est encore visible aujourd’hui dans les maisons actuelles.</a:t>
            </a:r>
            <a:endParaRPr lang="fr-FR" sz="1600" b="0" i="0" dirty="0">
              <a:effectLst/>
              <a:latin typeface="Raleway"/>
            </a:endParaRPr>
          </a:p>
        </p:txBody>
      </p:sp>
    </p:spTree>
    <p:extLst>
      <p:ext uri="{BB962C8B-B14F-4D97-AF65-F5344CB8AC3E}">
        <p14:creationId xmlns:p14="http://schemas.microsoft.com/office/powerpoint/2010/main" val="1515274627"/>
      </p:ext>
    </p:extLst>
  </p:cSld>
  <p:clrMapOvr>
    <a:masterClrMapping/>
  </p:clrMapOvr>
  <mc:AlternateContent xmlns:mc="http://schemas.openxmlformats.org/markup-compatibility/2006" xmlns:p14="http://schemas.microsoft.com/office/powerpoint/2010/main">
    <mc:Choice Requires="p14">
      <p:transition spd="slow" p14:dur="2000" advTm="23630"/>
    </mc:Choice>
    <mc:Fallback xmlns="">
      <p:transition spd="slow" advTm="2363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906086" y="390420"/>
            <a:ext cx="11268000" cy="6077160"/>
          </a:xfrm>
          <a:prstGeom prst="rect">
            <a:avLst/>
          </a:prstGeom>
        </p:spPr>
      </p:pic>
    </p:spTree>
    <p:extLst>
      <p:ext uri="{BB962C8B-B14F-4D97-AF65-F5344CB8AC3E}">
        <p14:creationId xmlns:p14="http://schemas.microsoft.com/office/powerpoint/2010/main" val="3465801122"/>
      </p:ext>
    </p:extLst>
  </p:cSld>
  <p:clrMapOvr>
    <a:masterClrMapping/>
  </p:clrMapOvr>
  <mc:AlternateContent xmlns:mc="http://schemas.openxmlformats.org/markup-compatibility/2006" xmlns:p14="http://schemas.microsoft.com/office/powerpoint/2010/main">
    <mc:Choice Requires="p14">
      <p:transition spd="slow" p14:dur="2000" advTm="8142"/>
    </mc:Choice>
    <mc:Fallback xmlns="">
      <p:transition spd="slow" advTm="814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586061" y="-2591498"/>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978061" y="1354974"/>
            <a:ext cx="11124000" cy="5503025"/>
          </a:xfrm>
          <a:prstGeom prst="rect">
            <a:avLst/>
          </a:prstGeom>
        </p:spPr>
      </p:pic>
      <p:sp>
        <p:nvSpPr>
          <p:cNvPr id="4" name="Rectangle 2"/>
          <p:cNvSpPr>
            <a:spLocks noChangeArrowheads="1"/>
          </p:cNvSpPr>
          <p:nvPr/>
        </p:nvSpPr>
        <p:spPr bwMode="auto">
          <a:xfrm>
            <a:off x="978061" y="270988"/>
            <a:ext cx="11019206" cy="83099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200" b="0" i="0" u="none" strike="noStrike" cap="none" normalizeH="0" baseline="0" dirty="0" smtClean="0">
                <a:ln>
                  <a:noFill/>
                </a:ln>
                <a:solidFill>
                  <a:srgbClr val="202122"/>
                </a:solidFill>
                <a:effectLst/>
                <a:latin typeface="Arial" panose="020B0604020202020204" pitchFamily="34" charset="0"/>
              </a:rPr>
              <a:t>La </a:t>
            </a:r>
            <a:r>
              <a:rPr kumimoji="0" lang="fr-FR" altLang="fr-FR" sz="1200" b="1" i="0" u="none" strike="noStrike" cap="none" normalizeH="0" baseline="0" dirty="0" smtClean="0">
                <a:ln>
                  <a:noFill/>
                </a:ln>
                <a:solidFill>
                  <a:srgbClr val="202122"/>
                </a:solidFill>
                <a:effectLst/>
                <a:latin typeface="Arial" panose="020B0604020202020204" pitchFamily="34" charset="0"/>
              </a:rPr>
              <a:t>mosquée-cathédrale de Cordoue</a:t>
            </a:r>
            <a:r>
              <a:rPr kumimoji="0" lang="fr-FR"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également connue sous son ancien nom de « mosquée de Cordoue » (</a:t>
            </a:r>
            <a:r>
              <a:rPr kumimoji="0" lang="es-ES" altLang="fr-FR" sz="1200" b="0" i="1"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Mezquita de Córdoba</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et sous son nom </a:t>
            </a:r>
            <a:r>
              <a:rPr kumimoji="0" lang="es-ES" altLang="fr-FR"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hlinkClick r:id="rId5" tooltip="Droit canonique"/>
              </a:rPr>
              <a:t>canonique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et officiel de </a:t>
            </a:r>
            <a:r>
              <a:rPr kumimoji="0" lang="es-ES" altLang="fr-FR" sz="1200" b="1"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cathédrale Notre-Dame-de-l'Assomption</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1"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Catedral de Nuestra Señora de la Asunción</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est un ancien temple romain qui</a:t>
            </a:r>
            <a:r>
              <a:rPr lang="es-ES" altLang="fr-FR" sz="1200" dirty="0">
                <a:solidFill>
                  <a:srgbClr val="202122"/>
                </a:solidFill>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devint</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chemeClr val="tx1"/>
                </a:solidFill>
                <a:effectLst/>
                <a:latin typeface="Arial" panose="020B0604020202020204" pitchFamily="34" charset="0"/>
                <a:cs typeface="Arial" panose="020B0604020202020204" pitchFamily="34" charset="0"/>
                <a:hlinkClick r:id="rId6" tooltip="Église (édifice)"/>
              </a:rPr>
              <a:t>basilique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chrétienne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du </a:t>
            </a:r>
            <a:r>
              <a:rPr kumimoji="0" lang="es-ES" altLang="fr-FR" sz="800" b="0" i="0" u="none" strike="noStrike" cap="none" normalizeH="0" baseline="0" dirty="0" err="1" smtClean="0">
                <a:ln>
                  <a:noFill/>
                </a:ln>
                <a:solidFill>
                  <a:schemeClr val="tx1"/>
                </a:solidFill>
                <a:effectLst/>
              </a:rPr>
              <a:t>IV</a:t>
            </a:r>
            <a:r>
              <a:rPr kumimoji="0" lang="es-ES" altLang="fr-FR" sz="800" b="0" i="0" u="none" strike="noStrike" cap="none" normalizeH="0" baseline="30000" dirty="0" err="1" smtClean="0">
                <a:ln>
                  <a:noFill/>
                </a:ln>
                <a:solidFill>
                  <a:schemeClr val="tx1"/>
                </a:solidFill>
                <a:effectLst/>
                <a:latin typeface="Arial" panose="020B0604020202020204" pitchFamily="34" charset="0"/>
              </a:rPr>
              <a:t>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au</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800" b="0" i="0" u="none" strike="noStrike" cap="none" normalizeH="0" baseline="0" dirty="0" err="1" smtClean="0">
                <a:ln>
                  <a:noFill/>
                </a:ln>
                <a:solidFill>
                  <a:schemeClr val="tx1"/>
                </a:solidFill>
                <a:effectLst/>
              </a:rPr>
              <a:t>VIII</a:t>
            </a:r>
            <a:r>
              <a:rPr kumimoji="0" lang="es-ES" altLang="fr-FR" sz="800" b="0" i="0" u="none" strike="noStrike" cap="none" normalizeH="0" baseline="30000" dirty="0" err="1" smtClean="0">
                <a:ln>
                  <a:noFill/>
                </a:ln>
                <a:solidFill>
                  <a:schemeClr val="tx1"/>
                </a:solidFill>
                <a:effectLst/>
                <a:latin typeface="Arial" panose="020B0604020202020204" pitchFamily="34" charset="0"/>
              </a:rPr>
              <a:t>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siècle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du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temps</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de la</a:t>
            </a:r>
            <a:r>
              <a:rPr kumimoji="0" lang="es-ES" altLang="fr-FR" sz="1200" b="0" i="0" u="none" strike="noStrike" cap="none" normalizeH="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chemeClr val="tx1"/>
                </a:solidFill>
                <a:effectLst/>
                <a:latin typeface="Arial" panose="020B0604020202020204" pitchFamily="34" charset="0"/>
                <a:cs typeface="Arial" panose="020B0604020202020204" pitchFamily="34" charset="0"/>
                <a:hlinkClick r:id="rId7" tooltip="Royaume wisigoth"/>
              </a:rPr>
              <a:t>monarchie</a:t>
            </a:r>
            <a:r>
              <a:rPr kumimoji="0" lang="es-ES" altLang="fr-FR"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hlinkClick r:id="rId7" tooltip="Royaume wisigoth"/>
              </a:rPr>
              <a:t> </a:t>
            </a:r>
            <a:r>
              <a:rPr kumimoji="0" lang="es-ES" altLang="fr-FR" sz="1200" b="0" i="0" u="none" strike="noStrike" cap="none" normalizeH="0" baseline="0" dirty="0" err="1" smtClean="0">
                <a:ln>
                  <a:noFill/>
                </a:ln>
                <a:solidFill>
                  <a:schemeClr val="tx1"/>
                </a:solidFill>
                <a:effectLst/>
                <a:latin typeface="Arial" panose="020B0604020202020204" pitchFamily="34" charset="0"/>
                <a:cs typeface="Arial" panose="020B0604020202020204" pitchFamily="34" charset="0"/>
                <a:hlinkClick r:id="rId7" tooltip="Royaume wisigoth"/>
              </a:rPr>
              <a:t>wisigothique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puis</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une </a:t>
            </a:r>
            <a:r>
              <a:rPr kumimoji="0" lang="es-ES" altLang="fr-FR" sz="1200" b="0" i="0" u="none" strike="noStrike" cap="none" normalizeH="0" baseline="0" dirty="0" err="1" smtClean="0">
                <a:ln>
                  <a:noFill/>
                </a:ln>
                <a:solidFill>
                  <a:schemeClr val="tx1"/>
                </a:solidFill>
                <a:effectLst/>
                <a:latin typeface="Arial" panose="020B0604020202020204" pitchFamily="34" charset="0"/>
                <a:cs typeface="Arial" panose="020B0604020202020204" pitchFamily="34" charset="0"/>
                <a:hlinkClick r:id="rId8" tooltip="Mosquée"/>
              </a:rPr>
              <a:t>mosquée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du </a:t>
            </a:r>
            <a:r>
              <a:rPr kumimoji="0" lang="es-ES" altLang="fr-FR" sz="800" b="0" i="0" u="none" strike="noStrike" cap="none" normalizeH="0" baseline="0" dirty="0" err="1" smtClean="0">
                <a:ln>
                  <a:noFill/>
                </a:ln>
                <a:solidFill>
                  <a:schemeClr val="tx1"/>
                </a:solidFill>
                <a:effectLst/>
              </a:rPr>
              <a:t>VIII</a:t>
            </a:r>
            <a:r>
              <a:rPr kumimoji="0" lang="es-ES" altLang="fr-FR" sz="800" b="0" i="0" u="none" strike="noStrike" cap="none" normalizeH="0" baseline="30000" dirty="0" err="1" smtClean="0">
                <a:ln>
                  <a:noFill/>
                </a:ln>
                <a:solidFill>
                  <a:schemeClr val="tx1"/>
                </a:solidFill>
                <a:effectLst/>
                <a:latin typeface="Arial" panose="020B0604020202020204" pitchFamily="34" charset="0"/>
              </a:rPr>
              <a:t>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siècle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jusqu'au</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800" b="0" i="0" u="none" strike="noStrike" cap="none" normalizeH="0" baseline="0" dirty="0" smtClean="0">
                <a:ln>
                  <a:noFill/>
                </a:ln>
                <a:solidFill>
                  <a:schemeClr val="tx1"/>
                </a:solidFill>
                <a:effectLst/>
              </a:rPr>
              <a:t>29 </a:t>
            </a:r>
            <a:r>
              <a:rPr kumimoji="0" lang="es-ES" altLang="fr-FR" sz="800" b="0" i="0" u="none" strike="noStrike" cap="none" normalizeH="0" baseline="0" dirty="0" err="1" smtClean="0">
                <a:ln>
                  <a:noFill/>
                </a:ln>
                <a:solidFill>
                  <a:schemeClr val="tx1"/>
                </a:solidFill>
                <a:effectLst/>
              </a:rPr>
              <a:t>juin</a:t>
            </a:r>
            <a:r>
              <a:rPr kumimoji="0" lang="es-ES" altLang="fr-FR" sz="800" b="0" i="0" u="none" strike="noStrike" cap="none" normalizeH="0" baseline="0" dirty="0" smtClean="0">
                <a:ln>
                  <a:noFill/>
                </a:ln>
                <a:solidFill>
                  <a:schemeClr val="tx1"/>
                </a:solidFill>
                <a:effectLst/>
              </a:rPr>
              <a:t> 1236</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date à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laquelle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elle a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été</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consacrée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comme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chemeClr val="tx1"/>
                </a:solidFill>
                <a:effectLst/>
                <a:latin typeface="Arial" panose="020B0604020202020204" pitchFamily="34" charset="0"/>
                <a:cs typeface="Arial" panose="020B0604020202020204" pitchFamily="34" charset="0"/>
                <a:hlinkClick r:id="rId9" tooltip="Cathédrale"/>
              </a:rPr>
              <a:t>cathédrale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dans</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laquelle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fut</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érigée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plus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tard</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au</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début</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du </a:t>
            </a:r>
            <a:r>
              <a:rPr kumimoji="0" lang="es-ES" altLang="fr-FR" sz="800" b="0" i="0" u="none" strike="noStrike" cap="none" normalizeH="0" baseline="0" dirty="0" err="1" smtClean="0">
                <a:ln>
                  <a:noFill/>
                </a:ln>
                <a:solidFill>
                  <a:schemeClr val="tx1"/>
                </a:solidFill>
                <a:effectLst/>
              </a:rPr>
              <a:t>XVI</a:t>
            </a:r>
            <a:r>
              <a:rPr kumimoji="0" lang="es-ES" altLang="fr-FR" sz="800" b="0" i="0" u="none" strike="noStrike" cap="none" normalizeH="0" baseline="30000" dirty="0" err="1" smtClean="0">
                <a:ln>
                  <a:noFill/>
                </a:ln>
                <a:solidFill>
                  <a:schemeClr val="tx1"/>
                </a:solidFill>
                <a:effectLst/>
                <a:latin typeface="Arial" panose="020B0604020202020204" pitchFamily="34" charset="0"/>
              </a:rPr>
              <a:t>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siècle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une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chapelle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dite </a:t>
            </a:r>
            <a:r>
              <a:rPr kumimoji="0" lang="es-ES" altLang="fr-FR" sz="1200" b="0" i="1"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majeure</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(en </a:t>
            </a:r>
            <a:r>
              <a:rPr kumimoji="0" lang="es-ES" altLang="fr-FR" sz="1200" b="0" i="0" u="none" strike="noStrike" cap="none" normalizeH="0" baseline="0" dirty="0" err="1" smtClean="0">
                <a:ln>
                  <a:noFill/>
                </a:ln>
                <a:solidFill>
                  <a:srgbClr val="202122"/>
                </a:solidFill>
                <a:effectLst/>
                <a:latin typeface="Arial" panose="020B0604020202020204" pitchFamily="34" charset="0"/>
                <a:cs typeface="Arial" panose="020B0604020202020204" pitchFamily="34" charset="0"/>
              </a:rPr>
              <a:t>espagnol</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 </a:t>
            </a:r>
            <a:r>
              <a:rPr kumimoji="0" lang="es-ES" altLang="fr-FR" sz="1200" b="0" i="1"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Capilla Mayor</a:t>
            </a:r>
            <a:r>
              <a:rPr kumimoji="0" lang="es-ES" altLang="fr-FR" sz="1200" b="0" i="0" u="none" strike="noStrike" cap="none" normalizeH="0" baseline="0" dirty="0" smtClean="0">
                <a:ln>
                  <a:noFill/>
                </a:ln>
                <a:solidFill>
                  <a:srgbClr val="202122"/>
                </a:solidFill>
                <a:effectLst/>
                <a:latin typeface="Arial" panose="020B0604020202020204" pitchFamily="34" charset="0"/>
                <a:cs typeface="Arial" panose="020B0604020202020204" pitchFamily="34" charset="0"/>
              </a:rPr>
              <a:t>)</a:t>
            </a:r>
            <a:r>
              <a:rPr kumimoji="0" lang="es-ES" altLang="fr-FR" sz="800" b="0" i="0" u="none" strike="noStrike" cap="none" normalizeH="0" baseline="0" dirty="0" smtClean="0">
                <a:ln>
                  <a:noFill/>
                </a:ln>
                <a:solidFill>
                  <a:schemeClr val="tx1"/>
                </a:solidFill>
                <a:effectLst/>
              </a:rPr>
              <a:t> </a:t>
            </a:r>
            <a:endParaRPr kumimoji="0" lang="es-ES" altLang="fr-FR"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93642144"/>
      </p:ext>
    </p:extLst>
  </p:cSld>
  <p:clrMapOvr>
    <a:masterClrMapping/>
  </p:clrMapOvr>
  <mc:AlternateContent xmlns:mc="http://schemas.openxmlformats.org/markup-compatibility/2006" xmlns:p14="http://schemas.microsoft.com/office/powerpoint/2010/main">
    <mc:Choice Requires="p14">
      <p:transition spd="slow" p14:dur="2000" advTm="17616"/>
    </mc:Choice>
    <mc:Fallback xmlns="">
      <p:transition spd="slow" advTm="1761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40368" y="17999"/>
            <a:ext cx="3072384" cy="6858000"/>
          </a:xfrm>
          <a:prstGeom prst="rect">
            <a:avLst/>
          </a:prstGeom>
        </p:spPr>
      </p:pic>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06717" y="17999"/>
            <a:ext cx="3072384" cy="6858000"/>
          </a:xfrm>
          <a:prstGeom prst="rect">
            <a:avLst/>
          </a:prstGeom>
        </p:spPr>
      </p:pic>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73066" y="0"/>
            <a:ext cx="3072384" cy="6858000"/>
          </a:xfrm>
          <a:prstGeom prst="rect">
            <a:avLst/>
          </a:prstGeom>
        </p:spPr>
      </p:pic>
    </p:spTree>
    <p:extLst>
      <p:ext uri="{BB962C8B-B14F-4D97-AF65-F5344CB8AC3E}">
        <p14:creationId xmlns:p14="http://schemas.microsoft.com/office/powerpoint/2010/main" val="1451040766"/>
      </p:ext>
    </p:extLst>
  </p:cSld>
  <p:clrMapOvr>
    <a:masterClrMapping/>
  </p:clrMapOvr>
  <mc:AlternateContent xmlns:mc="http://schemas.openxmlformats.org/markup-compatibility/2006" xmlns:p14="http://schemas.microsoft.com/office/powerpoint/2010/main">
    <mc:Choice Requires="p14">
      <p:transition spd="slow" p14:dur="2000" advTm="7794"/>
    </mc:Choice>
    <mc:Fallback xmlns="">
      <p:transition spd="slow" advTm="779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82426" y="0"/>
            <a:ext cx="3072384" cy="6858000"/>
          </a:xfrm>
          <a:prstGeom prst="rect">
            <a:avLst/>
          </a:prstGeom>
        </p:spPr>
      </p:pic>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49270" y="17999"/>
            <a:ext cx="3072384" cy="6858000"/>
          </a:xfrm>
          <a:prstGeom prst="rect">
            <a:avLst/>
          </a:prstGeom>
        </p:spPr>
      </p:pic>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78921" y="0"/>
            <a:ext cx="3072384" cy="6858000"/>
          </a:xfrm>
          <a:prstGeom prst="rect">
            <a:avLst/>
          </a:prstGeom>
        </p:spPr>
      </p:pic>
    </p:spTree>
    <p:extLst>
      <p:ext uri="{BB962C8B-B14F-4D97-AF65-F5344CB8AC3E}">
        <p14:creationId xmlns:p14="http://schemas.microsoft.com/office/powerpoint/2010/main" val="1107563752"/>
      </p:ext>
    </p:extLst>
  </p:cSld>
  <p:clrMapOvr>
    <a:masterClrMapping/>
  </p:clrMapOvr>
  <mc:AlternateContent xmlns:mc="http://schemas.openxmlformats.org/markup-compatibility/2006" xmlns:p14="http://schemas.microsoft.com/office/powerpoint/2010/main">
    <mc:Choice Requires="p14">
      <p:transition spd="slow" p14:dur="2000" advTm="7186"/>
    </mc:Choice>
    <mc:Fallback xmlns="">
      <p:transition spd="slow" advTm="718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9338" y="17999"/>
            <a:ext cx="5184000" cy="2332800"/>
          </a:xfrm>
          <a:prstGeom prst="rect">
            <a:avLst/>
          </a:prstGeom>
        </p:spPr>
      </p:pic>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9338" y="2419003"/>
            <a:ext cx="5220000" cy="2349000"/>
          </a:xfrm>
          <a:prstGeom prst="rect">
            <a:avLst/>
          </a:prstGeom>
        </p:spPr>
      </p:pic>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59338" y="17999"/>
            <a:ext cx="3072384" cy="6858000"/>
          </a:xfrm>
          <a:prstGeom prst="rect">
            <a:avLst/>
          </a:prstGeom>
        </p:spPr>
      </p:pic>
      <p:pic>
        <p:nvPicPr>
          <p:cNvPr id="6" name="Imag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19616" y="0"/>
            <a:ext cx="3072384" cy="6858000"/>
          </a:xfrm>
          <a:prstGeom prst="rect">
            <a:avLst/>
          </a:prstGeom>
        </p:spPr>
      </p:pic>
      <p:pic>
        <p:nvPicPr>
          <p:cNvPr id="7" name="Image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9338" y="4827567"/>
            <a:ext cx="5184000" cy="1992600"/>
          </a:xfrm>
          <a:prstGeom prst="rect">
            <a:avLst/>
          </a:prstGeom>
        </p:spPr>
      </p:pic>
    </p:spTree>
    <p:extLst>
      <p:ext uri="{BB962C8B-B14F-4D97-AF65-F5344CB8AC3E}">
        <p14:creationId xmlns:p14="http://schemas.microsoft.com/office/powerpoint/2010/main" val="473661525"/>
      </p:ext>
    </p:extLst>
  </p:cSld>
  <p:clrMapOvr>
    <a:masterClrMapping/>
  </p:clrMapOvr>
  <mc:AlternateContent xmlns:mc="http://schemas.openxmlformats.org/markup-compatibility/2006" xmlns:p14="http://schemas.microsoft.com/office/powerpoint/2010/main">
    <mc:Choice Requires="p14">
      <p:transition spd="slow" p14:dur="2000" advTm="11918"/>
    </mc:Choice>
    <mc:Fallback xmlns="">
      <p:transition spd="slow" advTm="1191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9193876" y="17999"/>
            <a:ext cx="2993694" cy="6858000"/>
          </a:xfrm>
          <a:prstGeom prst="rect">
            <a:avLst/>
          </a:prstGeom>
        </p:spPr>
      </p:pic>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89353" y="17999"/>
            <a:ext cx="3072384" cy="6858000"/>
          </a:xfrm>
          <a:prstGeom prst="rect">
            <a:avLst/>
          </a:prstGeom>
        </p:spPr>
      </p:pic>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83171" y="17999"/>
            <a:ext cx="3072384" cy="6858000"/>
          </a:xfrm>
          <a:prstGeom prst="rect">
            <a:avLst/>
          </a:prstGeom>
        </p:spPr>
      </p:pic>
      <p:pic>
        <p:nvPicPr>
          <p:cNvPr id="6" name="Image 5"/>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3" y="0"/>
            <a:ext cx="2956009" cy="6858000"/>
          </a:xfrm>
          <a:prstGeom prst="rect">
            <a:avLst/>
          </a:prstGeom>
        </p:spPr>
      </p:pic>
    </p:spTree>
    <p:extLst>
      <p:ext uri="{BB962C8B-B14F-4D97-AF65-F5344CB8AC3E}">
        <p14:creationId xmlns:p14="http://schemas.microsoft.com/office/powerpoint/2010/main" val="608220081"/>
      </p:ext>
    </p:extLst>
  </p:cSld>
  <p:clrMapOvr>
    <a:masterClrMapping/>
  </p:clrMapOvr>
  <mc:AlternateContent xmlns:mc="http://schemas.openxmlformats.org/markup-compatibility/2006" xmlns:p14="http://schemas.microsoft.com/office/powerpoint/2010/main">
    <mc:Choice Requires="p14">
      <p:transition spd="slow" p14:dur="2000" advTm="12112"/>
    </mc:Choice>
    <mc:Fallback xmlns="">
      <p:transition spd="slow" advTm="1211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87477" y="0"/>
            <a:ext cx="3072384" cy="6858000"/>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6159730" y="0"/>
            <a:ext cx="2902252" cy="6858000"/>
          </a:xfrm>
          <a:prstGeom prst="rect">
            <a:avLst/>
          </a:prstGeom>
        </p:spPr>
      </p:pic>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34150" y="0"/>
            <a:ext cx="3072384" cy="6858000"/>
          </a:xfrm>
          <a:prstGeom prst="rect">
            <a:avLst/>
          </a:prstGeom>
        </p:spPr>
      </p:pic>
      <p:pic>
        <p:nvPicPr>
          <p:cNvPr id="7" name="Image 6"/>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16629" y="0"/>
            <a:ext cx="2959328" cy="6858000"/>
          </a:xfrm>
          <a:prstGeom prst="rect">
            <a:avLst/>
          </a:prstGeom>
        </p:spPr>
      </p:pic>
    </p:spTree>
    <p:extLst>
      <p:ext uri="{BB962C8B-B14F-4D97-AF65-F5344CB8AC3E}">
        <p14:creationId xmlns:p14="http://schemas.microsoft.com/office/powerpoint/2010/main" val="345111371"/>
      </p:ext>
    </p:extLst>
  </p:cSld>
  <p:clrMapOvr>
    <a:masterClrMapping/>
  </p:clrMapOvr>
  <mc:AlternateContent xmlns:mc="http://schemas.openxmlformats.org/markup-compatibility/2006" xmlns:p14="http://schemas.microsoft.com/office/powerpoint/2010/main">
    <mc:Choice Requires="p14">
      <p:transition spd="slow" p14:dur="2000" advTm="11958"/>
    </mc:Choice>
    <mc:Fallback xmlns="">
      <p:transition spd="slow" advTm="1195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88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955964" y="17998"/>
            <a:ext cx="11232000" cy="6840001"/>
          </a:xfrm>
          <a:prstGeom prst="rect">
            <a:avLst/>
          </a:prstGeom>
        </p:spPr>
      </p:pic>
    </p:spTree>
    <p:extLst>
      <p:ext uri="{BB962C8B-B14F-4D97-AF65-F5344CB8AC3E}">
        <p14:creationId xmlns:p14="http://schemas.microsoft.com/office/powerpoint/2010/main" val="1306777240"/>
      </p:ext>
    </p:extLst>
  </p:cSld>
  <p:clrMapOvr>
    <a:masterClrMapping/>
  </p:clrMapOvr>
  <mc:AlternateContent xmlns:mc="http://schemas.openxmlformats.org/markup-compatibility/2006" xmlns:p14="http://schemas.microsoft.com/office/powerpoint/2010/main">
    <mc:Choice Requires="p14">
      <p:transition spd="slow" p14:dur="2000" advTm="5902"/>
    </mc:Choice>
    <mc:Fallback xmlns="">
      <p:transition spd="slow" advTm="590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BEBA8EAE-BF5A-486C-A8C5-ECC9F3942E4B}">
                <a14:imgProps xmlns:a14="http://schemas.microsoft.com/office/drawing/2010/main">
                  <a14:imgLayer r:embed="rId5">
                    <a14:imgEffect>
                      <a14:saturation sat="200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881149" y="0"/>
            <a:ext cx="11304000" cy="6858000"/>
          </a:xfrm>
          <a:prstGeom prst="rect">
            <a:avLst/>
          </a:prstGeom>
        </p:spPr>
      </p:pic>
    </p:spTree>
    <p:extLst>
      <p:ext uri="{BB962C8B-B14F-4D97-AF65-F5344CB8AC3E}">
        <p14:creationId xmlns:p14="http://schemas.microsoft.com/office/powerpoint/2010/main" val="3798129963"/>
      </p:ext>
    </p:extLst>
  </p:cSld>
  <p:clrMapOvr>
    <a:masterClrMapping/>
  </p:clrMapOvr>
  <mc:AlternateContent xmlns:mc="http://schemas.openxmlformats.org/markup-compatibility/2006" xmlns:p14="http://schemas.microsoft.com/office/powerpoint/2010/main">
    <mc:Choice Requires="p14">
      <p:transition spd="slow" p14:dur="2000" advTm="6844"/>
    </mc:Choice>
    <mc:Fallback xmlns="">
      <p:transition spd="slow" advTm="684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7200"/>
                    </a14:imgEffect>
                  </a14:imgLayer>
                </a14:imgProps>
              </a:ext>
              <a:ext uri="{28A0092B-C50C-407E-A947-70E740481C1C}">
                <a14:useLocalDpi xmlns:a14="http://schemas.microsoft.com/office/drawing/2010/main" val="0"/>
              </a:ext>
            </a:extLst>
          </a:blip>
          <a:stretch>
            <a:fillRect/>
          </a:stretch>
        </p:blipFill>
        <p:spPr>
          <a:xfrm>
            <a:off x="897774" y="0"/>
            <a:ext cx="11304000" cy="6858000"/>
          </a:xfrm>
          <a:prstGeom prst="rect">
            <a:avLst/>
          </a:prstGeom>
        </p:spPr>
      </p:pic>
    </p:spTree>
    <p:extLst>
      <p:ext uri="{BB962C8B-B14F-4D97-AF65-F5344CB8AC3E}">
        <p14:creationId xmlns:p14="http://schemas.microsoft.com/office/powerpoint/2010/main" val="2363021329"/>
      </p:ext>
    </p:extLst>
  </p:cSld>
  <p:clrMapOvr>
    <a:masterClrMapping/>
  </p:clrMapOvr>
  <mc:AlternateContent xmlns:mc="http://schemas.openxmlformats.org/markup-compatibility/2006" xmlns:p14="http://schemas.microsoft.com/office/powerpoint/2010/main">
    <mc:Choice Requires="p14">
      <p:transition spd="slow" p14:dur="2000" advTm="6701"/>
    </mc:Choice>
    <mc:Fallback xmlns="">
      <p:transition spd="slow" advTm="670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06876" y="0"/>
            <a:ext cx="3072384" cy="6858000"/>
          </a:xfrm>
          <a:prstGeom prst="rect">
            <a:avLst/>
          </a:prstGeom>
        </p:spPr>
      </p:pic>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88485" y="17999"/>
            <a:ext cx="3072384" cy="6858000"/>
          </a:xfrm>
          <a:prstGeom prst="rect">
            <a:avLst/>
          </a:prstGeom>
        </p:spPr>
      </p:pic>
      <p:pic>
        <p:nvPicPr>
          <p:cNvPr id="5" name="Image 4"/>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134173" y="0"/>
            <a:ext cx="2792803" cy="6858000"/>
          </a:xfrm>
          <a:prstGeom prst="rect">
            <a:avLst/>
          </a:prstGeom>
        </p:spPr>
      </p:pic>
      <p:pic>
        <p:nvPicPr>
          <p:cNvPr id="6" name="Imag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188" y="0"/>
            <a:ext cx="3072384" cy="6858000"/>
          </a:xfrm>
          <a:prstGeom prst="rect">
            <a:avLst/>
          </a:prstGeom>
        </p:spPr>
      </p:pic>
    </p:spTree>
    <p:extLst>
      <p:ext uri="{BB962C8B-B14F-4D97-AF65-F5344CB8AC3E}">
        <p14:creationId xmlns:p14="http://schemas.microsoft.com/office/powerpoint/2010/main" val="218235902"/>
      </p:ext>
    </p:extLst>
  </p:cSld>
  <p:clrMapOvr>
    <a:masterClrMapping/>
  </p:clrMapOvr>
  <mc:AlternateContent xmlns:mc="http://schemas.openxmlformats.org/markup-compatibility/2006" xmlns:p14="http://schemas.microsoft.com/office/powerpoint/2010/main">
    <mc:Choice Requires="p14">
      <p:transition spd="slow" p14:dur="2000" advTm="12220"/>
    </mc:Choice>
    <mc:Fallback xmlns="">
      <p:transition spd="slow" advTm="1222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56348" y="0"/>
            <a:ext cx="3072384" cy="68580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90247" y="0"/>
            <a:ext cx="3072384" cy="6858000"/>
          </a:xfrm>
          <a:prstGeom prst="rect">
            <a:avLst/>
          </a:prstGeom>
        </p:spPr>
      </p:pic>
      <p:pic>
        <p:nvPicPr>
          <p:cNvPr id="7" name="Image 6"/>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057981" y="0"/>
            <a:ext cx="2844058" cy="6858000"/>
          </a:xfrm>
          <a:prstGeom prst="rect">
            <a:avLst/>
          </a:prstGeom>
        </p:spPr>
      </p:pic>
      <p:pic>
        <p:nvPicPr>
          <p:cNvPr id="8" name="Image 7"/>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8313" y="8999"/>
            <a:ext cx="2984269" cy="6858000"/>
          </a:xfrm>
          <a:prstGeom prst="rect">
            <a:avLst/>
          </a:prstGeom>
        </p:spPr>
      </p:pic>
    </p:spTree>
    <p:extLst>
      <p:ext uri="{BB962C8B-B14F-4D97-AF65-F5344CB8AC3E}">
        <p14:creationId xmlns:p14="http://schemas.microsoft.com/office/powerpoint/2010/main" val="4013175706"/>
      </p:ext>
    </p:extLst>
  </p:cSld>
  <p:clrMapOvr>
    <a:masterClrMapping/>
  </p:clrMapOvr>
  <mc:AlternateContent xmlns:mc="http://schemas.openxmlformats.org/markup-compatibility/2006" xmlns:p14="http://schemas.microsoft.com/office/powerpoint/2010/main">
    <mc:Choice Requires="p14">
      <p:transition spd="slow" p14:dur="2000" advTm="12222"/>
    </mc:Choice>
    <mc:Fallback xmlns="">
      <p:transition spd="slow" advTm="1222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6087" y="17998"/>
            <a:ext cx="11304000" cy="6840001"/>
          </a:xfrm>
          <a:prstGeom prst="rect">
            <a:avLst/>
          </a:prstGeom>
        </p:spPr>
      </p:pic>
    </p:spTree>
    <p:extLst>
      <p:ext uri="{BB962C8B-B14F-4D97-AF65-F5344CB8AC3E}">
        <p14:creationId xmlns:p14="http://schemas.microsoft.com/office/powerpoint/2010/main" val="3708374055"/>
      </p:ext>
    </p:extLst>
  </p:cSld>
  <p:clrMapOvr>
    <a:masterClrMapping/>
  </p:clrMapOvr>
  <mc:AlternateContent xmlns:mc="http://schemas.openxmlformats.org/markup-compatibility/2006" xmlns:p14="http://schemas.microsoft.com/office/powerpoint/2010/main">
    <mc:Choice Requires="p14">
      <p:transition spd="slow" p14:dur="2000" advTm="8306"/>
    </mc:Choice>
    <mc:Fallback xmlns="">
      <p:transition spd="slow" advTm="830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235" y="1433815"/>
            <a:ext cx="11232000" cy="5054400"/>
          </a:xfrm>
          <a:prstGeom prst="rect">
            <a:avLst/>
          </a:prstGeom>
        </p:spPr>
      </p:pic>
      <p:sp>
        <p:nvSpPr>
          <p:cNvPr id="4" name="Rectangle 1"/>
          <p:cNvSpPr>
            <a:spLocks noChangeArrowheads="1"/>
          </p:cNvSpPr>
          <p:nvPr/>
        </p:nvSpPr>
        <p:spPr bwMode="auto">
          <a:xfrm rot="10800000" flipV="1">
            <a:off x="1504604" y="271195"/>
            <a:ext cx="77724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02122"/>
                </a:solidFill>
                <a:effectLst/>
                <a:cs typeface="Arial" panose="020B0604020202020204" pitchFamily="34" charset="0"/>
              </a:rPr>
              <a:t>Le chœur des chanoines de la cathédrale, avec les stalles (chef-d'œuvre de Pedro Duque </a:t>
            </a:r>
            <a:r>
              <a:rPr kumimoji="0" lang="fr-FR" altLang="fr-FR" b="0" i="0" u="none" strike="noStrike" cap="none" normalizeH="0" baseline="0" dirty="0" err="1" smtClean="0">
                <a:ln>
                  <a:noFill/>
                </a:ln>
                <a:solidFill>
                  <a:srgbClr val="202122"/>
                </a:solidFill>
                <a:effectLst/>
                <a:cs typeface="Arial" panose="020B0604020202020204" pitchFamily="34" charset="0"/>
              </a:rPr>
              <a:t>Cornejo</a:t>
            </a:r>
            <a:r>
              <a:rPr kumimoji="0" lang="fr-FR" altLang="fr-FR" b="0" i="0" u="none" strike="noStrike" cap="none" normalizeH="0" baseline="0" dirty="0" smtClean="0">
                <a:ln>
                  <a:noFill/>
                </a:ln>
                <a:solidFill>
                  <a:srgbClr val="202122"/>
                </a:solidFill>
                <a:effectLst/>
                <a:cs typeface="Arial" panose="020B0604020202020204" pitchFamily="34" charset="0"/>
              </a:rPr>
              <a:t> (milieu </a:t>
            </a:r>
            <a:r>
              <a:rPr kumimoji="0" lang="fr-FR" altLang="fr-FR" b="0" i="0" u="none" strike="noStrike" cap="none" normalizeH="0" baseline="0" dirty="0" smtClean="0">
                <a:ln>
                  <a:noFill/>
                </a:ln>
                <a:solidFill>
                  <a:schemeClr val="tx1"/>
                </a:solidFill>
                <a:effectLst/>
              </a:rPr>
              <a:t>XVIII</a:t>
            </a:r>
            <a:r>
              <a:rPr kumimoji="0" lang="fr-FR" altLang="fr-FR" b="0" i="0" u="none" strike="noStrike" cap="none" normalizeH="0" baseline="30000" dirty="0" smtClean="0">
                <a:ln>
                  <a:noFill/>
                </a:ln>
                <a:solidFill>
                  <a:schemeClr val="tx1"/>
                </a:solidFill>
                <a:effectLst/>
              </a:rPr>
              <a:t>e</a:t>
            </a:r>
            <a:r>
              <a:rPr kumimoji="0" lang="fr-FR" altLang="fr-FR" b="0" i="0" u="none" strike="noStrike" cap="none" normalizeH="0" baseline="0" dirty="0" smtClean="0">
                <a:ln>
                  <a:noFill/>
                </a:ln>
                <a:solidFill>
                  <a:srgbClr val="202122"/>
                </a:solidFill>
                <a:effectLst/>
                <a:cs typeface="Arial" panose="020B0604020202020204" pitchFamily="34" charset="0"/>
              </a:rPr>
              <a:t> siècle).</a:t>
            </a:r>
            <a:r>
              <a:rPr kumimoji="0" lang="fr-FR" altLang="fr-FR" b="0" i="0" u="none" strike="noStrike" cap="none" normalizeH="0" baseline="0" dirty="0" smtClean="0">
                <a:ln>
                  <a:noFill/>
                </a:ln>
                <a:solidFill>
                  <a:schemeClr val="tx1"/>
                </a:solidFill>
                <a:effectLst/>
              </a:rPr>
              <a:t> </a:t>
            </a:r>
          </a:p>
        </p:txBody>
      </p:sp>
    </p:spTree>
    <p:extLst>
      <p:ext uri="{BB962C8B-B14F-4D97-AF65-F5344CB8AC3E}">
        <p14:creationId xmlns:p14="http://schemas.microsoft.com/office/powerpoint/2010/main" val="1294570081"/>
      </p:ext>
    </p:extLst>
  </p:cSld>
  <p:clrMapOvr>
    <a:masterClrMapping/>
  </p:clrMapOvr>
  <mc:AlternateContent xmlns:mc="http://schemas.openxmlformats.org/markup-compatibility/2006" xmlns:p14="http://schemas.microsoft.com/office/powerpoint/2010/main">
    <mc:Choice Requires="p14">
      <p:transition spd="slow" p14:dur="2000" advTm="12568"/>
    </mc:Choice>
    <mc:Fallback xmlns="">
      <p:transition spd="slow" advTm="1256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4400" y="893700"/>
            <a:ext cx="11268000" cy="5070600"/>
          </a:xfrm>
          <a:prstGeom prst="rect">
            <a:avLst/>
          </a:prstGeom>
        </p:spPr>
      </p:pic>
    </p:spTree>
    <p:extLst>
      <p:ext uri="{BB962C8B-B14F-4D97-AF65-F5344CB8AC3E}">
        <p14:creationId xmlns:p14="http://schemas.microsoft.com/office/powerpoint/2010/main" val="919141270"/>
      </p:ext>
    </p:extLst>
  </p:cSld>
  <p:clrMapOvr>
    <a:masterClrMapping/>
  </p:clrMapOvr>
  <mc:AlternateContent xmlns:mc="http://schemas.openxmlformats.org/markup-compatibility/2006" xmlns:p14="http://schemas.microsoft.com/office/powerpoint/2010/main">
    <mc:Choice Requires="p14">
      <p:transition spd="slow" p14:dur="2000" advTm="6724"/>
    </mc:Choice>
    <mc:Fallback xmlns="">
      <p:transition spd="slow" advTm="67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2590" y="17998"/>
            <a:ext cx="11232000" cy="6840001"/>
          </a:xfrm>
          <a:prstGeom prst="rect">
            <a:avLst/>
          </a:prstGeom>
        </p:spPr>
      </p:pic>
    </p:spTree>
    <p:extLst>
      <p:ext uri="{BB962C8B-B14F-4D97-AF65-F5344CB8AC3E}">
        <p14:creationId xmlns:p14="http://schemas.microsoft.com/office/powerpoint/2010/main" val="2913872068"/>
      </p:ext>
    </p:extLst>
  </p:cSld>
  <p:clrMapOvr>
    <a:masterClrMapping/>
  </p:clrMapOvr>
  <mc:AlternateContent xmlns:mc="http://schemas.openxmlformats.org/markup-compatibility/2006" xmlns:p14="http://schemas.microsoft.com/office/powerpoint/2010/main">
    <mc:Choice Requires="p14">
      <p:transition spd="slow" p14:dur="2000" advTm="8816"/>
    </mc:Choice>
    <mc:Fallback xmlns="">
      <p:transition spd="slow" advTm="881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948003" y="270173"/>
            <a:ext cx="5148000" cy="2600241"/>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13639" y="270173"/>
            <a:ext cx="5796000" cy="2608200"/>
          </a:xfrm>
          <a:prstGeom prst="rect">
            <a:avLst/>
          </a:prstGeom>
        </p:spPr>
      </p:pic>
      <p:pic>
        <p:nvPicPr>
          <p:cNvPr id="6" name="Image 5"/>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913639" y="3526955"/>
            <a:ext cx="5400000" cy="3198041"/>
          </a:xfrm>
          <a:prstGeom prst="rect">
            <a:avLst/>
          </a:prstGeom>
        </p:spPr>
      </p:pic>
      <p:pic>
        <p:nvPicPr>
          <p:cNvPr id="7" name="Image 6"/>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403639" y="3526955"/>
            <a:ext cx="5688000" cy="3202804"/>
          </a:xfrm>
          <a:prstGeom prst="rect">
            <a:avLst/>
          </a:prstGeom>
        </p:spPr>
      </p:pic>
    </p:spTree>
    <p:extLst>
      <p:ext uri="{BB962C8B-B14F-4D97-AF65-F5344CB8AC3E}">
        <p14:creationId xmlns:p14="http://schemas.microsoft.com/office/powerpoint/2010/main" val="1953351780"/>
      </p:ext>
    </p:extLst>
  </p:cSld>
  <p:clrMapOvr>
    <a:masterClrMapping/>
  </p:clrMapOvr>
  <mc:AlternateContent xmlns:mc="http://schemas.openxmlformats.org/markup-compatibility/2006" xmlns:p14="http://schemas.microsoft.com/office/powerpoint/2010/main">
    <mc:Choice Requires="p14">
      <p:transition spd="slow" p14:dur="2000" advTm="7140"/>
    </mc:Choice>
    <mc:Fallback xmlns="">
      <p:transition spd="slow" advTm="714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82179" y="17999"/>
            <a:ext cx="3072384" cy="6858000"/>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972590" y="22"/>
            <a:ext cx="6300000" cy="3649317"/>
          </a:xfrm>
          <a:prstGeom prst="rect">
            <a:avLst/>
          </a:prstGeom>
        </p:spPr>
      </p:pic>
      <p:pic>
        <p:nvPicPr>
          <p:cNvPr id="6" name="Image 5"/>
          <p:cNvPicPr>
            <a:picLocks noChangeAspect="1"/>
          </p:cNvPicPr>
          <p:nvPr/>
        </p:nvPicPr>
        <p:blipFill rotWithShape="1">
          <a:blip r:embed="rId6" cstate="print">
            <a:extLst>
              <a:ext uri="{BEBA8EAE-BF5A-486C-A8C5-ECC9F3942E4B}">
                <a14:imgProps xmlns:a14="http://schemas.microsoft.com/office/drawing/2010/main">
                  <a14:imgLayer r:embed="rId7">
                    <a14:imgEffect>
                      <a14:brightnessContrast bright="-20000" contrast="20000"/>
                    </a14:imgEffect>
                  </a14:imgLayer>
                </a14:imgProps>
              </a:ext>
              <a:ext uri="{28A0092B-C50C-407E-A947-70E740481C1C}">
                <a14:useLocalDpi xmlns:a14="http://schemas.microsoft.com/office/drawing/2010/main" val="0"/>
              </a:ext>
            </a:extLst>
          </a:blip>
          <a:srcRect/>
          <a:stretch/>
        </p:blipFill>
        <p:spPr>
          <a:xfrm>
            <a:off x="972590" y="3739549"/>
            <a:ext cx="6300000" cy="3118451"/>
          </a:xfrm>
          <a:prstGeom prst="rect">
            <a:avLst/>
          </a:prstGeom>
        </p:spPr>
      </p:pic>
      <p:sp>
        <p:nvSpPr>
          <p:cNvPr id="7" name="Rectangle 6"/>
          <p:cNvSpPr/>
          <p:nvPr/>
        </p:nvSpPr>
        <p:spPr>
          <a:xfrm>
            <a:off x="1074590" y="5934670"/>
            <a:ext cx="6096000" cy="923330"/>
          </a:xfrm>
          <a:prstGeom prst="rect">
            <a:avLst/>
          </a:prstGeom>
        </p:spPr>
        <p:txBody>
          <a:bodyPr>
            <a:spAutoFit/>
          </a:bodyPr>
          <a:lstStyle/>
          <a:p>
            <a:r>
              <a:rPr lang="fr-FR" dirty="0">
                <a:solidFill>
                  <a:srgbClr val="202122"/>
                </a:solidFill>
                <a:latin typeface="Arial" panose="020B0604020202020204" pitchFamily="34" charset="0"/>
              </a:rPr>
              <a:t>Elle est située sur le site d'anciennes portes romaine et maure, qui reliaient la ville au </a:t>
            </a:r>
            <a:r>
              <a:rPr lang="fr-FR" dirty="0">
                <a:latin typeface="Arial" panose="020B0604020202020204" pitchFamily="34" charset="0"/>
                <a:hlinkClick r:id="rId8" tooltip="Pont romain de Cordoue"/>
              </a:rPr>
              <a:t>vieux pont</a:t>
            </a:r>
            <a:r>
              <a:rPr lang="fr-FR" dirty="0">
                <a:solidFill>
                  <a:srgbClr val="202122"/>
                </a:solidFill>
                <a:latin typeface="Arial" panose="020B0604020202020204" pitchFamily="34" charset="0"/>
              </a:rPr>
              <a:t> sur le </a:t>
            </a:r>
            <a:r>
              <a:rPr lang="fr-FR" dirty="0">
                <a:latin typeface="Arial" panose="020B0604020202020204" pitchFamily="34" charset="0"/>
                <a:hlinkClick r:id="rId9" tooltip="Guadalquivir"/>
              </a:rPr>
              <a:t>Guadalquivir</a:t>
            </a:r>
            <a:r>
              <a:rPr lang="fr-FR" dirty="0">
                <a:solidFill>
                  <a:srgbClr val="202122"/>
                </a:solidFill>
                <a:latin typeface="Arial" panose="020B0604020202020204" pitchFamily="34" charset="0"/>
              </a:rPr>
              <a:t>.</a:t>
            </a:r>
            <a:endParaRPr lang="fr-FR" dirty="0"/>
          </a:p>
        </p:txBody>
      </p:sp>
      <p:sp>
        <p:nvSpPr>
          <p:cNvPr id="8" name="Rectangle 7"/>
          <p:cNvSpPr/>
          <p:nvPr/>
        </p:nvSpPr>
        <p:spPr>
          <a:xfrm>
            <a:off x="3589015" y="17999"/>
            <a:ext cx="1672253" cy="369332"/>
          </a:xfrm>
          <a:prstGeom prst="rect">
            <a:avLst/>
          </a:prstGeom>
        </p:spPr>
        <p:txBody>
          <a:bodyPr wrap="none">
            <a:spAutoFit/>
          </a:bodyPr>
          <a:lstStyle/>
          <a:p>
            <a:r>
              <a:rPr lang="fr-FR" b="1" dirty="0">
                <a:solidFill>
                  <a:srgbClr val="021F3C"/>
                </a:solidFill>
                <a:latin typeface="stolzl"/>
              </a:rPr>
              <a:t>porte du pont</a:t>
            </a:r>
            <a:endParaRPr lang="fr-FR" b="0" i="0" dirty="0">
              <a:solidFill>
                <a:srgbClr val="021F3C"/>
              </a:solidFill>
              <a:effectLst/>
              <a:latin typeface="stolzl"/>
            </a:endParaRPr>
          </a:p>
        </p:txBody>
      </p:sp>
      <p:sp>
        <p:nvSpPr>
          <p:cNvPr id="9" name="Rectangle 8"/>
          <p:cNvSpPr/>
          <p:nvPr/>
        </p:nvSpPr>
        <p:spPr>
          <a:xfrm>
            <a:off x="7272590" y="67845"/>
            <a:ext cx="1709589" cy="6740307"/>
          </a:xfrm>
          <a:prstGeom prst="rect">
            <a:avLst/>
          </a:prstGeom>
        </p:spPr>
        <p:txBody>
          <a:bodyPr wrap="square">
            <a:spAutoFit/>
          </a:bodyPr>
          <a:lstStyle/>
          <a:p>
            <a:r>
              <a:rPr lang="fr-FR" sz="1600" dirty="0" smtClean="0">
                <a:solidFill>
                  <a:srgbClr val="000000"/>
                </a:solidFill>
                <a:latin typeface="Encode Sans"/>
              </a:rPr>
              <a:t>A droite Ce </a:t>
            </a:r>
            <a:r>
              <a:rPr lang="fr-FR" sz="1600" dirty="0">
                <a:solidFill>
                  <a:srgbClr val="000000"/>
                </a:solidFill>
                <a:latin typeface="Encode Sans"/>
              </a:rPr>
              <a:t>"</a:t>
            </a:r>
            <a:r>
              <a:rPr lang="fr-FR" sz="1600" dirty="0" err="1">
                <a:solidFill>
                  <a:srgbClr val="000000"/>
                </a:solidFill>
                <a:latin typeface="Encode Sans"/>
              </a:rPr>
              <a:t>triunfo</a:t>
            </a:r>
            <a:r>
              <a:rPr lang="fr-FR" sz="1600" dirty="0">
                <a:solidFill>
                  <a:srgbClr val="000000"/>
                </a:solidFill>
                <a:latin typeface="Encode Sans"/>
              </a:rPr>
              <a:t>", par le sculpteur Michel de </a:t>
            </a:r>
            <a:r>
              <a:rPr lang="fr-FR" sz="1600" dirty="0" err="1">
                <a:solidFill>
                  <a:srgbClr val="000000"/>
                </a:solidFill>
                <a:latin typeface="Encode Sans"/>
              </a:rPr>
              <a:t>Verdiguier</a:t>
            </a:r>
            <a:r>
              <a:rPr lang="fr-FR" sz="1600" dirty="0">
                <a:solidFill>
                  <a:srgbClr val="000000"/>
                </a:solidFill>
                <a:latin typeface="Encode Sans"/>
              </a:rPr>
              <a:t> en 1781 et situé à côté de la </a:t>
            </a:r>
            <a:r>
              <a:rPr lang="fr-FR" sz="1600" dirty="0" err="1">
                <a:solidFill>
                  <a:srgbClr val="000000"/>
                </a:solidFill>
                <a:latin typeface="Encode Sans"/>
              </a:rPr>
              <a:t>Puerta</a:t>
            </a:r>
            <a:r>
              <a:rPr lang="fr-FR" sz="1600" dirty="0">
                <a:solidFill>
                  <a:srgbClr val="000000"/>
                </a:solidFill>
                <a:latin typeface="Encode Sans"/>
              </a:rPr>
              <a:t> </a:t>
            </a:r>
            <a:r>
              <a:rPr lang="fr-FR" sz="1600" dirty="0" err="1">
                <a:solidFill>
                  <a:srgbClr val="000000"/>
                </a:solidFill>
                <a:latin typeface="Encode Sans"/>
              </a:rPr>
              <a:t>del</a:t>
            </a:r>
            <a:r>
              <a:rPr lang="fr-FR" sz="1600" dirty="0">
                <a:solidFill>
                  <a:srgbClr val="000000"/>
                </a:solidFill>
                <a:latin typeface="Encode Sans"/>
              </a:rPr>
              <a:t> </a:t>
            </a:r>
            <a:r>
              <a:rPr lang="fr-FR" sz="1600" dirty="0" err="1">
                <a:solidFill>
                  <a:srgbClr val="000000"/>
                </a:solidFill>
                <a:latin typeface="Encode Sans"/>
              </a:rPr>
              <a:t>Puente</a:t>
            </a:r>
            <a:r>
              <a:rPr lang="fr-FR" sz="1600" dirty="0">
                <a:solidFill>
                  <a:srgbClr val="000000"/>
                </a:solidFill>
                <a:latin typeface="Encode Sans"/>
              </a:rPr>
              <a:t>, est le plus impressionnant et magnifique de Cordoue. </a:t>
            </a:r>
            <a:r>
              <a:rPr lang="fr-FR" dirty="0"/>
              <a:t>Ce monument du XVIIIe siècle représente l'archange Raphaël, l'ange gardien de </a:t>
            </a:r>
            <a:r>
              <a:rPr lang="fr-FR" dirty="0" err="1"/>
              <a:t>Cordoue.</a:t>
            </a:r>
            <a:r>
              <a:rPr lang="fr-FR" sz="1600" dirty="0" err="1" smtClean="0">
                <a:solidFill>
                  <a:srgbClr val="000000"/>
                </a:solidFill>
                <a:latin typeface="Encode Sans"/>
              </a:rPr>
              <a:t>Il</a:t>
            </a:r>
            <a:r>
              <a:rPr lang="fr-FR" sz="1600" dirty="0" smtClean="0">
                <a:solidFill>
                  <a:srgbClr val="000000"/>
                </a:solidFill>
                <a:latin typeface="Encode Sans"/>
              </a:rPr>
              <a:t> </a:t>
            </a:r>
            <a:r>
              <a:rPr lang="fr-FR" sz="1600" dirty="0">
                <a:solidFill>
                  <a:srgbClr val="000000"/>
                </a:solidFill>
                <a:latin typeface="Encode Sans"/>
              </a:rPr>
              <a:t>a été construit à remercier l'archange qui a sauvé la ville d'un terrible tremblement de terre.</a:t>
            </a:r>
            <a:endParaRPr lang="fr-FR" sz="1600" dirty="0"/>
          </a:p>
        </p:txBody>
      </p:sp>
    </p:spTree>
    <p:extLst>
      <p:ext uri="{BB962C8B-B14F-4D97-AF65-F5344CB8AC3E}">
        <p14:creationId xmlns:p14="http://schemas.microsoft.com/office/powerpoint/2010/main" val="1000405723"/>
      </p:ext>
    </p:extLst>
  </p:cSld>
  <p:clrMapOvr>
    <a:masterClrMapping/>
  </p:clrMapOvr>
  <mc:AlternateContent xmlns:mc="http://schemas.openxmlformats.org/markup-compatibility/2006" xmlns:p14="http://schemas.microsoft.com/office/powerpoint/2010/main">
    <mc:Choice Requires="p14">
      <p:transition spd="slow" p14:dur="2000" advTm="19530"/>
    </mc:Choice>
    <mc:Fallback xmlns="">
      <p:transition spd="slow" advTm="1953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1025" y="1773373"/>
            <a:ext cx="11268000" cy="5070600"/>
          </a:xfrm>
          <a:prstGeom prst="rect">
            <a:avLst/>
          </a:prstGeom>
        </p:spPr>
      </p:pic>
      <p:sp>
        <p:nvSpPr>
          <p:cNvPr id="4" name="Rectangle 3"/>
          <p:cNvSpPr/>
          <p:nvPr/>
        </p:nvSpPr>
        <p:spPr>
          <a:xfrm>
            <a:off x="931024" y="138329"/>
            <a:ext cx="11260975" cy="1846659"/>
          </a:xfrm>
          <a:prstGeom prst="rect">
            <a:avLst/>
          </a:prstGeom>
        </p:spPr>
        <p:txBody>
          <a:bodyPr wrap="square">
            <a:spAutoFit/>
          </a:bodyPr>
          <a:lstStyle/>
          <a:p>
            <a:r>
              <a:rPr lang="fr-FR" sz="1600" dirty="0">
                <a:solidFill>
                  <a:srgbClr val="202122"/>
                </a:solidFill>
                <a:latin typeface="Arial" panose="020B0604020202020204" pitchFamily="34" charset="0"/>
              </a:rPr>
              <a:t>Le </a:t>
            </a:r>
            <a:r>
              <a:rPr lang="fr-FR" sz="1600" b="1" dirty="0">
                <a:solidFill>
                  <a:srgbClr val="202122"/>
                </a:solidFill>
                <a:latin typeface="Arial" panose="020B0604020202020204" pitchFamily="34" charset="0"/>
              </a:rPr>
              <a:t>Pont romain de Cordoue</a:t>
            </a:r>
            <a:r>
              <a:rPr lang="fr-FR" sz="1600" dirty="0">
                <a:solidFill>
                  <a:srgbClr val="202122"/>
                </a:solidFill>
                <a:latin typeface="Arial" panose="020B0604020202020204" pitchFamily="34" charset="0"/>
              </a:rPr>
              <a:t> (en </a:t>
            </a:r>
            <a:r>
              <a:rPr lang="fr-FR" sz="1600" dirty="0">
                <a:latin typeface="Arial" panose="020B0604020202020204" pitchFamily="34" charset="0"/>
                <a:hlinkClick r:id="rId5" tooltip="Espagnol"/>
              </a:rPr>
              <a:t>espagnol</a:t>
            </a:r>
            <a:r>
              <a:rPr lang="fr-FR" sz="1600" dirty="0">
                <a:solidFill>
                  <a:srgbClr val="202122"/>
                </a:solidFill>
                <a:latin typeface="Arial" panose="020B0604020202020204" pitchFamily="34" charset="0"/>
              </a:rPr>
              <a:t> </a:t>
            </a:r>
            <a:r>
              <a:rPr lang="fr-FR" sz="1600" i="1" dirty="0" err="1">
                <a:solidFill>
                  <a:srgbClr val="202122"/>
                </a:solidFill>
                <a:latin typeface="Arial" panose="020B0604020202020204" pitchFamily="34" charset="0"/>
              </a:rPr>
              <a:t>Puente</a:t>
            </a:r>
            <a:r>
              <a:rPr lang="fr-FR" sz="1600" i="1" dirty="0">
                <a:solidFill>
                  <a:srgbClr val="202122"/>
                </a:solidFill>
                <a:latin typeface="Arial" panose="020B0604020202020204" pitchFamily="34" charset="0"/>
              </a:rPr>
              <a:t> Romano</a:t>
            </a:r>
            <a:r>
              <a:rPr lang="fr-FR" sz="1600" dirty="0">
                <a:solidFill>
                  <a:srgbClr val="202122"/>
                </a:solidFill>
                <a:latin typeface="Arial" panose="020B0604020202020204" pitchFamily="34" charset="0"/>
              </a:rPr>
              <a:t>) est un monument remarquable de </a:t>
            </a:r>
            <a:r>
              <a:rPr lang="fr-FR" sz="1600" dirty="0">
                <a:latin typeface="Arial" panose="020B0604020202020204" pitchFamily="34" charset="0"/>
                <a:hlinkClick r:id="rId6" tooltip="Cordoue"/>
              </a:rPr>
              <a:t>Cordoue</a:t>
            </a:r>
            <a:r>
              <a:rPr lang="fr-FR" sz="1600" dirty="0">
                <a:solidFill>
                  <a:srgbClr val="202122"/>
                </a:solidFill>
                <a:latin typeface="Arial" panose="020B0604020202020204" pitchFamily="34" charset="0"/>
              </a:rPr>
              <a:t> situé sur le fleuve </a:t>
            </a:r>
            <a:r>
              <a:rPr lang="fr-FR" sz="1600" dirty="0">
                <a:latin typeface="Arial" panose="020B0604020202020204" pitchFamily="34" charset="0"/>
                <a:hlinkClick r:id="rId7" tooltip="Guadalquivir"/>
              </a:rPr>
              <a:t>Guadalquivir</a:t>
            </a:r>
            <a:r>
              <a:rPr lang="fr-FR" sz="1600" dirty="0">
                <a:solidFill>
                  <a:srgbClr val="202122"/>
                </a:solidFill>
                <a:latin typeface="Arial" panose="020B0604020202020204" pitchFamily="34" charset="0"/>
              </a:rPr>
              <a:t>. Seul pont de Cordoue pendant vingt siècles, il est également appelé </a:t>
            </a:r>
            <a:r>
              <a:rPr lang="fr-FR" sz="1600" b="1" dirty="0">
                <a:solidFill>
                  <a:srgbClr val="202122"/>
                </a:solidFill>
                <a:latin typeface="Arial" panose="020B0604020202020204" pitchFamily="34" charset="0"/>
              </a:rPr>
              <a:t>Pont Vieux</a:t>
            </a:r>
            <a:r>
              <a:rPr lang="fr-FR" sz="1600" dirty="0">
                <a:solidFill>
                  <a:srgbClr val="202122"/>
                </a:solidFill>
                <a:latin typeface="Arial" panose="020B0604020202020204" pitchFamily="34" charset="0"/>
              </a:rPr>
              <a:t> (</a:t>
            </a:r>
            <a:r>
              <a:rPr lang="fr-FR" sz="1600" i="1" dirty="0" err="1">
                <a:solidFill>
                  <a:srgbClr val="202122"/>
                </a:solidFill>
                <a:latin typeface="Arial" panose="020B0604020202020204" pitchFamily="34" charset="0"/>
              </a:rPr>
              <a:t>Puente</a:t>
            </a:r>
            <a:r>
              <a:rPr lang="fr-FR" sz="1600" i="1" dirty="0">
                <a:solidFill>
                  <a:srgbClr val="202122"/>
                </a:solidFill>
                <a:latin typeface="Arial" panose="020B0604020202020204" pitchFamily="34" charset="0"/>
              </a:rPr>
              <a:t> </a:t>
            </a:r>
            <a:r>
              <a:rPr lang="fr-FR" sz="1600" i="1" dirty="0" err="1">
                <a:solidFill>
                  <a:srgbClr val="202122"/>
                </a:solidFill>
                <a:latin typeface="Arial" panose="020B0604020202020204" pitchFamily="34" charset="0"/>
              </a:rPr>
              <a:t>Viejo</a:t>
            </a:r>
            <a:r>
              <a:rPr lang="fr-FR" sz="1600" dirty="0" smtClean="0">
                <a:solidFill>
                  <a:srgbClr val="202122"/>
                </a:solidFill>
                <a:latin typeface="Arial" panose="020B0604020202020204" pitchFamily="34" charset="0"/>
              </a:rPr>
              <a:t>).</a:t>
            </a:r>
            <a:r>
              <a:rPr lang="fr-FR" altLang="fr-FR" sz="1600" dirty="0">
                <a:solidFill>
                  <a:srgbClr val="202122"/>
                </a:solidFill>
                <a:latin typeface="Arial" panose="020B0604020202020204" pitchFamily="34" charset="0"/>
              </a:rPr>
              <a:t> Le pont romain est l'un des ponts édifiés sur le </a:t>
            </a:r>
            <a:r>
              <a:rPr lang="fr-FR" altLang="fr-FR" sz="1600" dirty="0">
                <a:latin typeface="Arial" panose="020B0604020202020204" pitchFamily="34" charset="0"/>
                <a:hlinkClick r:id="rId7" tooltip="Guadalquivir"/>
              </a:rPr>
              <a:t>Guadalquivir</a:t>
            </a:r>
            <a:r>
              <a:rPr lang="fr-FR" altLang="fr-FR" sz="1600" dirty="0">
                <a:solidFill>
                  <a:srgbClr val="202122"/>
                </a:solidFill>
                <a:latin typeface="Arial" panose="020B0604020202020204" pitchFamily="34" charset="0"/>
                <a:cs typeface="Arial" panose="020B0604020202020204" pitchFamily="34" charset="0"/>
              </a:rPr>
              <a:t> par les Romains après la </a:t>
            </a:r>
            <a:r>
              <a:rPr lang="fr-FR" altLang="fr-FR" sz="1600" dirty="0">
                <a:latin typeface="Arial" panose="020B0604020202020204" pitchFamily="34" charset="0"/>
                <a:cs typeface="Arial" panose="020B0604020202020204" pitchFamily="34" charset="0"/>
                <a:hlinkClick r:id="rId8" tooltip="Bataille de Munda"/>
              </a:rPr>
              <a:t>bataille de Munda</a:t>
            </a:r>
            <a:r>
              <a:rPr lang="fr-FR" altLang="fr-FR" sz="1600" dirty="0">
                <a:solidFill>
                  <a:srgbClr val="202122"/>
                </a:solidFill>
                <a:latin typeface="Arial" panose="020B0604020202020204" pitchFamily="34" charset="0"/>
                <a:cs typeface="Arial" panose="020B0604020202020204" pitchFamily="34" charset="0"/>
              </a:rPr>
              <a:t> (</a:t>
            </a:r>
            <a:r>
              <a:rPr lang="fr-FR" altLang="fr-FR" sz="1600" dirty="0">
                <a:latin typeface="Arial" panose="020B0604020202020204" pitchFamily="34" charset="0"/>
                <a:cs typeface="Arial" panose="020B0604020202020204" pitchFamily="34" charset="0"/>
                <a:hlinkClick r:id="rId9" tooltip="-45"/>
              </a:rPr>
              <a:t>45 av. J.-C.</a:t>
            </a:r>
            <a:r>
              <a:rPr lang="fr-FR" altLang="fr-FR" sz="1600" dirty="0">
                <a:solidFill>
                  <a:srgbClr val="202122"/>
                </a:solidFill>
                <a:latin typeface="Arial" panose="020B0604020202020204" pitchFamily="34" charset="0"/>
                <a:cs typeface="Arial" panose="020B0604020202020204" pitchFamily="34" charset="0"/>
              </a:rPr>
              <a:t>). Au </a:t>
            </a:r>
            <a:r>
              <a:rPr lang="fr-FR" altLang="fr-FR" sz="1600" dirty="0">
                <a:latin typeface="Arial" panose="020B0604020202020204" pitchFamily="34" charset="0"/>
                <a:cs typeface="Arial" panose="020B0604020202020204" pitchFamily="34" charset="0"/>
                <a:hlinkClick r:id="rId10" tooltip="Xe siècle"/>
              </a:rPr>
              <a:t>X</a:t>
            </a:r>
            <a:r>
              <a:rPr lang="fr-FR" altLang="fr-FR" sz="1600" baseline="30000" dirty="0">
                <a:latin typeface="Arial" panose="020B0604020202020204" pitchFamily="34" charset="0"/>
                <a:cs typeface="Arial" panose="020B0604020202020204" pitchFamily="34" charset="0"/>
                <a:hlinkClick r:id="rId10" tooltip="Xe siècle"/>
              </a:rPr>
              <a:t>e</a:t>
            </a:r>
            <a:r>
              <a:rPr lang="fr-FR" altLang="fr-FR" sz="1600" dirty="0">
                <a:latin typeface="Arial" panose="020B0604020202020204" pitchFamily="34" charset="0"/>
                <a:cs typeface="Arial" panose="020B0604020202020204" pitchFamily="34" charset="0"/>
                <a:hlinkClick r:id="rId10" tooltip="Xe siècle"/>
              </a:rPr>
              <a:t> </a:t>
            </a:r>
            <a:r>
              <a:rPr lang="fr-FR" altLang="fr-FR" sz="1600" dirty="0" smtClean="0">
                <a:latin typeface="Arial" panose="020B0604020202020204" pitchFamily="34" charset="0"/>
                <a:cs typeface="Arial" panose="020B0604020202020204" pitchFamily="34" charset="0"/>
                <a:hlinkClick r:id="rId10" tooltip="Xe siècle"/>
              </a:rPr>
              <a:t>siècle</a:t>
            </a:r>
            <a:r>
              <a:rPr lang="fr-FR" altLang="fr-FR" sz="1600" dirty="0" smtClean="0">
                <a:latin typeface="Arial" panose="020B0604020202020204" pitchFamily="34" charset="0"/>
                <a:cs typeface="Arial" panose="020B0604020202020204" pitchFamily="34" charset="0"/>
              </a:rPr>
              <a:t> </a:t>
            </a:r>
            <a:r>
              <a:rPr lang="fr-FR" altLang="fr-FR" sz="1600" dirty="0">
                <a:solidFill>
                  <a:srgbClr val="202122"/>
                </a:solidFill>
                <a:latin typeface="Arial" panose="020B0604020202020204" pitchFamily="34" charset="0"/>
                <a:cs typeface="Arial" panose="020B0604020202020204" pitchFamily="34" charset="0"/>
              </a:rPr>
              <a:t>L'ouvrage a été reconstruit sous les </a:t>
            </a:r>
            <a:r>
              <a:rPr lang="fr-FR" altLang="fr-FR" sz="1600" dirty="0" smtClean="0">
                <a:solidFill>
                  <a:srgbClr val="202122"/>
                </a:solidFill>
                <a:latin typeface="Arial" panose="020B0604020202020204" pitchFamily="34" charset="0"/>
                <a:cs typeface="Arial" panose="020B0604020202020204" pitchFamily="34" charset="0"/>
              </a:rPr>
              <a:t>ordres</a:t>
            </a:r>
          </a:p>
          <a:p>
            <a:pPr lvl="0" eaLnBrk="0" fontAlgn="base" hangingPunct="0">
              <a:spcBef>
                <a:spcPct val="0"/>
              </a:spcBef>
              <a:spcAft>
                <a:spcPct val="0"/>
              </a:spcAft>
            </a:pPr>
            <a:r>
              <a:rPr lang="fr-FR" altLang="fr-FR" sz="1600" dirty="0">
                <a:solidFill>
                  <a:srgbClr val="202122"/>
                </a:solidFill>
                <a:latin typeface="Arial" panose="020B0604020202020204" pitchFamily="34" charset="0"/>
                <a:cs typeface="Arial" panose="020B0604020202020204" pitchFamily="34" charset="0"/>
              </a:rPr>
              <a:t>d'</a:t>
            </a:r>
            <a:r>
              <a:rPr lang="fr-FR" altLang="fr-FR" sz="1600" dirty="0">
                <a:latin typeface="Arial" panose="020B0604020202020204" pitchFamily="34" charset="0"/>
                <a:cs typeface="Arial" panose="020B0604020202020204" pitchFamily="34" charset="0"/>
                <a:hlinkClick r:id="rId11" tooltip="Al-Samh ibn Malik al-Khawlani"/>
              </a:rPr>
              <a:t>Al-</a:t>
            </a:r>
            <a:r>
              <a:rPr lang="fr-FR" altLang="fr-FR" sz="1600" dirty="0" err="1">
                <a:latin typeface="Arial" panose="020B0604020202020204" pitchFamily="34" charset="0"/>
                <a:cs typeface="Arial" panose="020B0604020202020204" pitchFamily="34" charset="0"/>
                <a:hlinkClick r:id="rId11" tooltip="Al-Samh ibn Malik al-Khawlani"/>
              </a:rPr>
              <a:t>Samh</a:t>
            </a:r>
            <a:r>
              <a:rPr lang="fr-FR" altLang="fr-FR" sz="1600" dirty="0">
                <a:latin typeface="Arial" panose="020B0604020202020204" pitchFamily="34" charset="0"/>
                <a:cs typeface="Arial" panose="020B0604020202020204" pitchFamily="34" charset="0"/>
                <a:hlinkClick r:id="rId11" tooltip="Al-Samh ibn Malik al-Khawlani"/>
              </a:rPr>
              <a:t> ibn Malik al-</a:t>
            </a:r>
            <a:r>
              <a:rPr lang="fr-FR" altLang="fr-FR" sz="1600" dirty="0" err="1">
                <a:latin typeface="Arial" panose="020B0604020202020204" pitchFamily="34" charset="0"/>
                <a:cs typeface="Arial" panose="020B0604020202020204" pitchFamily="34" charset="0"/>
                <a:hlinkClick r:id="rId11" tooltip="Al-Samh ibn Malik al-Khawlani"/>
              </a:rPr>
              <a:t>Khawlani</a:t>
            </a:r>
            <a:r>
              <a:rPr lang="fr-FR" altLang="fr-FR" sz="1600" dirty="0">
                <a:solidFill>
                  <a:srgbClr val="202122"/>
                </a:solidFill>
                <a:latin typeface="Arial" panose="020B0604020202020204" pitchFamily="34" charset="0"/>
                <a:cs typeface="Arial" panose="020B0604020202020204" pitchFamily="34" charset="0"/>
              </a:rPr>
              <a:t>, le gouverneur de </a:t>
            </a:r>
            <a:r>
              <a:rPr lang="fr-FR" altLang="fr-FR" sz="1600" dirty="0">
                <a:latin typeface="Arial" panose="020B0604020202020204" pitchFamily="34" charset="0"/>
                <a:cs typeface="Arial" panose="020B0604020202020204" pitchFamily="34" charset="0"/>
                <a:hlinkClick r:id="rId12" tooltip="Al-Andalus"/>
              </a:rPr>
              <a:t>Al-</a:t>
            </a:r>
            <a:r>
              <a:rPr lang="fr-FR" altLang="fr-FR" sz="1600" dirty="0" err="1">
                <a:latin typeface="Arial" panose="020B0604020202020204" pitchFamily="34" charset="0"/>
                <a:cs typeface="Arial" panose="020B0604020202020204" pitchFamily="34" charset="0"/>
                <a:hlinkClick r:id="rId12" tooltip="Al-Andalus"/>
              </a:rPr>
              <a:t>Andalus</a:t>
            </a:r>
            <a:r>
              <a:rPr lang="fr-FR" altLang="fr-FR" sz="1600" dirty="0">
                <a:solidFill>
                  <a:srgbClr val="202122"/>
                </a:solidFill>
                <a:latin typeface="Arial" panose="020B0604020202020204" pitchFamily="34" charset="0"/>
                <a:cs typeface="Arial" panose="020B0604020202020204" pitchFamily="34" charset="0"/>
              </a:rPr>
              <a:t> par ordre du calife</a:t>
            </a:r>
            <a:r>
              <a:rPr lang="fr-FR" altLang="fr-FR" sz="1600" dirty="0" smtClean="0">
                <a:solidFill>
                  <a:srgbClr val="202122"/>
                </a:solidFill>
                <a:latin typeface="Arial" panose="020B0604020202020204" pitchFamily="34" charset="0"/>
                <a:cs typeface="Arial" panose="020B0604020202020204" pitchFamily="34" charset="0"/>
              </a:rPr>
              <a:t> </a:t>
            </a:r>
            <a:r>
              <a:rPr lang="fr-FR" altLang="fr-FR" sz="1600" dirty="0">
                <a:solidFill>
                  <a:srgbClr val="202122"/>
                </a:solidFill>
                <a:latin typeface="Arial" panose="020B0604020202020204" pitchFamily="34" charset="0"/>
                <a:cs typeface="Arial" panose="020B0604020202020204" pitchFamily="34" charset="0"/>
              </a:rPr>
              <a:t> </a:t>
            </a:r>
            <a:r>
              <a:rPr lang="fr-FR" altLang="fr-FR" sz="1600" dirty="0">
                <a:latin typeface="Arial" panose="020B0604020202020204" pitchFamily="34" charset="0"/>
                <a:cs typeface="Arial" panose="020B0604020202020204" pitchFamily="34" charset="0"/>
                <a:hlinkClick r:id="rId13" tooltip="Omeyyades"/>
              </a:rPr>
              <a:t>Omeyyades</a:t>
            </a:r>
            <a:r>
              <a:rPr lang="fr-FR" altLang="fr-FR" sz="1600" dirty="0">
                <a:solidFill>
                  <a:srgbClr val="202122"/>
                </a:solidFill>
                <a:latin typeface="Arial" panose="020B0604020202020204" pitchFamily="34" charset="0"/>
                <a:cs typeface="Arial" panose="020B0604020202020204" pitchFamily="34" charset="0"/>
              </a:rPr>
              <a:t> à </a:t>
            </a:r>
            <a:r>
              <a:rPr lang="fr-FR" altLang="fr-FR" sz="1600" dirty="0">
                <a:latin typeface="Arial" panose="020B0604020202020204" pitchFamily="34" charset="0"/>
                <a:cs typeface="Arial" panose="020B0604020202020204" pitchFamily="34" charset="0"/>
                <a:hlinkClick r:id="rId14" tooltip="Damas"/>
              </a:rPr>
              <a:t>Damas</a:t>
            </a:r>
            <a:r>
              <a:rPr lang="fr-FR" altLang="fr-FR" sz="1600" dirty="0">
                <a:solidFill>
                  <a:srgbClr val="202122"/>
                </a:solidFill>
                <a:latin typeface="Arial" panose="020B0604020202020204" pitchFamily="34" charset="0"/>
                <a:cs typeface="Arial" panose="020B0604020202020204" pitchFamily="34" charset="0"/>
              </a:rPr>
              <a:t> </a:t>
            </a:r>
            <a:r>
              <a:rPr lang="fr-FR" altLang="fr-FR" sz="1600" dirty="0" err="1">
                <a:latin typeface="Arial" panose="020B0604020202020204" pitchFamily="34" charset="0"/>
                <a:cs typeface="Arial" panose="020B0604020202020204" pitchFamily="34" charset="0"/>
                <a:hlinkClick r:id="rId15" tooltip="ʿUmar II"/>
              </a:rPr>
              <a:t>ʿUmar</a:t>
            </a:r>
            <a:r>
              <a:rPr lang="fr-FR" altLang="fr-FR" sz="1600" dirty="0">
                <a:latin typeface="Arial" panose="020B0604020202020204" pitchFamily="34" charset="0"/>
                <a:cs typeface="Arial" panose="020B0604020202020204" pitchFamily="34" charset="0"/>
                <a:hlinkClick r:id="rId15" tooltip="ʿUmar II"/>
              </a:rPr>
              <a:t> II</a:t>
            </a:r>
            <a:r>
              <a:rPr lang="fr-FR" altLang="fr-FR" sz="1600" dirty="0">
                <a:solidFill>
                  <a:srgbClr val="202122"/>
                </a:solidFill>
                <a:latin typeface="Arial" panose="020B0604020202020204" pitchFamily="34" charset="0"/>
                <a:cs typeface="Arial" panose="020B0604020202020204" pitchFamily="34" charset="0"/>
              </a:rPr>
              <a:t> </a:t>
            </a:r>
            <a:r>
              <a:rPr lang="fr-FR" altLang="fr-FR" sz="1600" dirty="0" smtClean="0">
                <a:solidFill>
                  <a:srgbClr val="202122"/>
                </a:solidFill>
                <a:latin typeface="Arial" panose="020B0604020202020204" pitchFamily="34" charset="0"/>
                <a:cs typeface="Arial" panose="020B0604020202020204" pitchFamily="34" charset="0"/>
              </a:rPr>
              <a:t>en</a:t>
            </a:r>
            <a:r>
              <a:rPr lang="fr-FR" altLang="fr-FR" sz="1600" dirty="0">
                <a:solidFill>
                  <a:srgbClr val="202122"/>
                </a:solidFill>
                <a:latin typeface="Arial" panose="020B0604020202020204" pitchFamily="34" charset="0"/>
                <a:cs typeface="Arial" panose="020B0604020202020204" pitchFamily="34" charset="0"/>
              </a:rPr>
              <a:t> </a:t>
            </a:r>
            <a:r>
              <a:rPr lang="fr-FR" altLang="fr-FR" sz="1600" dirty="0">
                <a:latin typeface="Arial" panose="020B0604020202020204" pitchFamily="34" charset="0"/>
                <a:cs typeface="Arial" panose="020B0604020202020204" pitchFamily="34" charset="0"/>
                <a:hlinkClick r:id="rId16" tooltip="719"/>
              </a:rPr>
              <a:t>719</a:t>
            </a:r>
            <a:r>
              <a:rPr lang="fr-FR" altLang="fr-FR" sz="1600" dirty="0">
                <a:solidFill>
                  <a:srgbClr val="202122"/>
                </a:solidFill>
                <a:latin typeface="Arial" panose="020B0604020202020204" pitchFamily="34" charset="0"/>
                <a:cs typeface="Arial" panose="020B0604020202020204" pitchFamily="34" charset="0"/>
              </a:rPr>
              <a:t> </a:t>
            </a:r>
            <a:r>
              <a:rPr lang="fr-FR" altLang="fr-FR" sz="1600" dirty="0"/>
              <a:t>apr. J.-C.</a:t>
            </a:r>
            <a:r>
              <a:rPr lang="fr-FR" altLang="fr-FR" sz="1600" dirty="0">
                <a:latin typeface="Arial" panose="020B0604020202020204" pitchFamily="34" charset="0"/>
              </a:rPr>
              <a:t> </a:t>
            </a:r>
          </a:p>
          <a:p>
            <a:endParaRPr lang="fr-FR" dirty="0"/>
          </a:p>
        </p:txBody>
      </p:sp>
    </p:spTree>
    <p:extLst>
      <p:ext uri="{BB962C8B-B14F-4D97-AF65-F5344CB8AC3E}">
        <p14:creationId xmlns:p14="http://schemas.microsoft.com/office/powerpoint/2010/main" val="2718283296"/>
      </p:ext>
    </p:extLst>
  </p:cSld>
  <p:clrMapOvr>
    <a:masterClrMapping/>
  </p:clrMapOvr>
  <mc:AlternateContent xmlns:mc="http://schemas.openxmlformats.org/markup-compatibility/2006" xmlns:p14="http://schemas.microsoft.com/office/powerpoint/2010/main">
    <mc:Choice Requires="p14">
      <p:transition spd="slow" p14:dur="2000" advTm="16556"/>
    </mc:Choice>
    <mc:Fallback xmlns="">
      <p:transition spd="slow" advTm="1655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838203" y="221600"/>
            <a:ext cx="5257800" cy="2983654"/>
          </a:xfrm>
          <a:prstGeom prst="rect">
            <a:avLst/>
          </a:prstGeom>
        </p:spPr>
      </p:pic>
      <p:pic>
        <p:nvPicPr>
          <p:cNvPr id="6" name="Image 5"/>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6299199" y="221600"/>
            <a:ext cx="5832000" cy="3017920"/>
          </a:xfrm>
          <a:prstGeom prst="rect">
            <a:avLst/>
          </a:prstGeom>
        </p:spPr>
      </p:pic>
      <p:pic>
        <p:nvPicPr>
          <p:cNvPr id="7" name="Image 6"/>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838395" y="3581272"/>
            <a:ext cx="5760000" cy="2909351"/>
          </a:xfrm>
          <a:prstGeom prst="rect">
            <a:avLst/>
          </a:prstGeom>
        </p:spPr>
      </p:pic>
      <p:pic>
        <p:nvPicPr>
          <p:cNvPr id="8" name="Image 7"/>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659199" y="3581272"/>
            <a:ext cx="5472000" cy="2909351"/>
          </a:xfrm>
          <a:prstGeom prst="rect">
            <a:avLst/>
          </a:prstGeom>
        </p:spPr>
      </p:pic>
      <p:sp>
        <p:nvSpPr>
          <p:cNvPr id="9" name="Rectangle 8"/>
          <p:cNvSpPr/>
          <p:nvPr/>
        </p:nvSpPr>
        <p:spPr>
          <a:xfrm>
            <a:off x="1104210" y="3233544"/>
            <a:ext cx="11292996" cy="369332"/>
          </a:xfrm>
          <a:prstGeom prst="rect">
            <a:avLst/>
          </a:prstGeom>
        </p:spPr>
        <p:txBody>
          <a:bodyPr wrap="square">
            <a:spAutoFit/>
          </a:bodyPr>
          <a:lstStyle/>
          <a:p>
            <a:r>
              <a:rPr lang="fr-FR" dirty="0">
                <a:latin typeface="Arial" panose="020B0604020202020204" pitchFamily="34" charset="0"/>
              </a:rPr>
              <a:t>La tour de la Calahorra est une forteresse d'origine almohade située sur la rive gauche du Guadalquivir </a:t>
            </a:r>
            <a:endParaRPr lang="fr-FR" dirty="0"/>
          </a:p>
        </p:txBody>
      </p:sp>
    </p:spTree>
    <p:extLst>
      <p:ext uri="{BB962C8B-B14F-4D97-AF65-F5344CB8AC3E}">
        <p14:creationId xmlns:p14="http://schemas.microsoft.com/office/powerpoint/2010/main" val="2229000598"/>
      </p:ext>
    </p:extLst>
  </p:cSld>
  <p:clrMapOvr>
    <a:masterClrMapping/>
  </p:clrMapOvr>
  <mc:AlternateContent xmlns:mc="http://schemas.openxmlformats.org/markup-compatibility/2006" xmlns:p14="http://schemas.microsoft.com/office/powerpoint/2010/main">
    <mc:Choice Requires="p14">
      <p:transition spd="slow" p14:dur="2000" advTm="10366"/>
    </mc:Choice>
    <mc:Fallback xmlns="">
      <p:transition spd="slow" advTm="1036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C3AE91"/>
        </a:solidFill>
        <a:effectLst/>
      </p:bgPr>
    </p:bg>
    <p:spTree>
      <p:nvGrpSpPr>
        <p:cNvPr id="1" name=""/>
        <p:cNvGrpSpPr/>
        <p:nvPr/>
      </p:nvGrpSpPr>
      <p:grpSpPr>
        <a:xfrm>
          <a:off x="0" y="0"/>
          <a:ext cx="0" cy="0"/>
          <a:chOff x="0" y="0"/>
          <a:chExt cx="0" cy="0"/>
        </a:xfrm>
      </p:grpSpPr>
      <p:pic>
        <p:nvPicPr>
          <p:cNvPr id="3" name="Picture 4" descr="https://thumbs.dreamstime.com/b/carnet-de-fin-de-spirale-de-vintage-37999968.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p:blipFill>
        <p:spPr>
          <a:xfrm>
            <a:off x="891886" y="17954"/>
            <a:ext cx="11300114" cy="6850413"/>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87141" y="5235058"/>
            <a:ext cx="1298448" cy="1444752"/>
          </a:xfrm>
          <a:prstGeom prst="rect">
            <a:avLst/>
          </a:prstGeom>
          <a:ln>
            <a:noFill/>
          </a:ln>
          <a:effectLst>
            <a:outerShdw blurRad="292100" dist="139700" dir="2700000" algn="tl" rotWithShape="0">
              <a:srgbClr val="333333">
                <a:alpha val="65000"/>
              </a:srgbClr>
            </a:outerShdw>
          </a:effectLst>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50466" y="452697"/>
            <a:ext cx="3362325" cy="1181100"/>
          </a:xfrm>
          <a:prstGeom prst="rect">
            <a:avLst/>
          </a:prstGeom>
        </p:spPr>
      </p:pic>
      <p:sp>
        <p:nvSpPr>
          <p:cNvPr id="6" name="ZoneTexte 5"/>
          <p:cNvSpPr txBox="1"/>
          <p:nvPr/>
        </p:nvSpPr>
        <p:spPr>
          <a:xfrm>
            <a:off x="1088967" y="3532909"/>
            <a:ext cx="2543695" cy="1200329"/>
          </a:xfrm>
          <a:prstGeom prst="rect">
            <a:avLst/>
          </a:prstGeom>
          <a:noFill/>
        </p:spPr>
        <p:txBody>
          <a:bodyPr wrap="square" rtlCol="0">
            <a:spAutoFit/>
          </a:bodyPr>
          <a:lstStyle/>
          <a:p>
            <a:r>
              <a:rPr lang="fr-FR" dirty="0" smtClean="0"/>
              <a:t>Commentaires du NET:</a:t>
            </a:r>
          </a:p>
          <a:p>
            <a:r>
              <a:rPr lang="fr-FR" dirty="0" smtClean="0"/>
              <a:t>Photos perso</a:t>
            </a:r>
          </a:p>
          <a:p>
            <a:endParaRPr lang="fr-FR" dirty="0"/>
          </a:p>
          <a:p>
            <a:r>
              <a:rPr lang="fr-FR" dirty="0" smtClean="0"/>
              <a:t>Fait Octobre 2021</a:t>
            </a:r>
            <a:endParaRPr lang="fr-FR" dirty="0"/>
          </a:p>
        </p:txBody>
      </p:sp>
    </p:spTree>
    <p:extLst>
      <p:ext uri="{BB962C8B-B14F-4D97-AF65-F5344CB8AC3E}">
        <p14:creationId xmlns:p14="http://schemas.microsoft.com/office/powerpoint/2010/main" val="93938167"/>
      </p:ext>
    </p:extLst>
  </p:cSld>
  <p:clrMapOvr>
    <a:masterClrMapping/>
  </p:clrMapOvr>
  <mc:AlternateContent xmlns:mc="http://schemas.openxmlformats.org/markup-compatibility/2006" xmlns:p14="http://schemas.microsoft.com/office/powerpoint/2010/main">
    <mc:Choice Requires="p14">
      <p:transition spd="slow" p14:dur="2000" advTm="2764"/>
    </mc:Choice>
    <mc:Fallback xmlns="">
      <p:transition spd="slow" advTm="2764"/>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TotalTime>
  <Words>735</Words>
  <Application>Microsoft Office PowerPoint</Application>
  <PresentationFormat>Grand écran</PresentationFormat>
  <Paragraphs>22</Paragraphs>
  <Slides>29</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29</vt:i4>
      </vt:variant>
    </vt:vector>
  </HeadingPairs>
  <TitlesOfParts>
    <vt:vector size="38" baseType="lpstr">
      <vt:lpstr>Arial</vt:lpstr>
      <vt:lpstr>Calibri</vt:lpstr>
      <vt:lpstr>Calibri Light</vt:lpstr>
      <vt:lpstr>Encode Sans</vt:lpstr>
      <vt:lpstr>Freestyle Script</vt:lpstr>
      <vt:lpstr>Poppins</vt:lpstr>
      <vt:lpstr>Raleway</vt:lpstr>
      <vt:lpstr>stolzl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5</cp:revision>
  <dcterms:created xsi:type="dcterms:W3CDTF">2025-01-17T23:18:27Z</dcterms:created>
  <dcterms:modified xsi:type="dcterms:W3CDTF">2025-01-18T22:14:43Z</dcterms:modified>
</cp:coreProperties>
</file>