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7" r:id="rId17"/>
    <p:sldId id="258" r:id="rId18"/>
    <p:sldId id="259" r:id="rId19"/>
    <p:sldId id="274" r:id="rId20"/>
    <p:sldId id="275" r:id="rId21"/>
    <p:sldId id="276" r:id="rId22"/>
    <p:sldId id="277" r:id="rId23"/>
    <p:sldId id="278" r:id="rId24"/>
    <p:sldId id="279" r:id="rId25"/>
    <p:sldId id="280" r:id="rId26"/>
    <p:sldId id="281" r:id="rId27"/>
    <p:sldId id="282" r:id="rId28"/>
    <p:sldId id="283" r:id="rId29"/>
    <p:sldId id="286"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1" d="100"/>
          <a:sy n="81" d="100"/>
        </p:scale>
        <p:origin x="660"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21/01/2025</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21/01/2025</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ucher de soleil, montagne, ciel&#10;&#10;Description générée automatiquement">
            <a:extLst>
              <a:ext uri="{FF2B5EF4-FFF2-40B4-BE49-F238E27FC236}">
                <a16:creationId xmlns:a16="http://schemas.microsoft.com/office/drawing/2014/main" id="{17DEFE02-80B5-CFB3-E5DA-44C638FAD9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4000" y="622178"/>
            <a:ext cx="11304000" cy="5292869"/>
          </a:xfrm>
          <a:prstGeom prst="rect">
            <a:avLst/>
          </a:prstGeom>
          <a:effectLst>
            <a:softEdge rad="127000"/>
          </a:effectLst>
        </p:spPr>
      </p:pic>
      <p:sp>
        <p:nvSpPr>
          <p:cNvPr id="4" name="ZoneTexte 3">
            <a:extLst>
              <a:ext uri="{FF2B5EF4-FFF2-40B4-BE49-F238E27FC236}">
                <a16:creationId xmlns:a16="http://schemas.microsoft.com/office/drawing/2014/main" id="{30A569DC-2AA1-BB37-4B01-6F94EF5F50B2}"/>
              </a:ext>
            </a:extLst>
          </p:cNvPr>
          <p:cNvSpPr txBox="1"/>
          <p:nvPr/>
        </p:nvSpPr>
        <p:spPr>
          <a:xfrm>
            <a:off x="1413163" y="5820323"/>
            <a:ext cx="10117777" cy="830997"/>
          </a:xfrm>
          <a:prstGeom prst="rect">
            <a:avLst/>
          </a:prstGeom>
          <a:noFill/>
        </p:spPr>
        <p:txBody>
          <a:bodyPr wrap="square" rtlCol="0">
            <a:spAutoFit/>
          </a:bodyPr>
          <a:lstStyle/>
          <a:p>
            <a:r>
              <a:rPr lang="fr-FR" sz="2400" b="1" dirty="0">
                <a:solidFill>
                  <a:schemeClr val="bg1"/>
                </a:solidFill>
              </a:rPr>
              <a:t>Photo de février du coucher de soleil du centre-ville de Los Angeles avec le mont Baldy en arrière-plan après une grosse tempête de neige.</a:t>
            </a:r>
          </a:p>
        </p:txBody>
      </p:sp>
      <p:sp>
        <p:nvSpPr>
          <p:cNvPr id="6" name="ZoneTexte 5">
            <a:extLst>
              <a:ext uri="{FF2B5EF4-FFF2-40B4-BE49-F238E27FC236}">
                <a16:creationId xmlns:a16="http://schemas.microsoft.com/office/drawing/2014/main" id="{D51BF169-10E9-E860-26A0-A0606725A890}"/>
              </a:ext>
            </a:extLst>
          </p:cNvPr>
          <p:cNvSpPr txBox="1"/>
          <p:nvPr/>
        </p:nvSpPr>
        <p:spPr>
          <a:xfrm>
            <a:off x="3895107" y="391345"/>
            <a:ext cx="8704613" cy="461665"/>
          </a:xfrm>
          <a:prstGeom prst="rect">
            <a:avLst/>
          </a:prstGeom>
          <a:noFill/>
        </p:spPr>
        <p:txBody>
          <a:bodyPr wrap="square" rtlCol="0">
            <a:spAutoFit/>
          </a:bodyPr>
          <a:lstStyle/>
          <a:p>
            <a:r>
              <a:rPr lang="fr-FR" sz="2400" b="1" dirty="0">
                <a:solidFill>
                  <a:schemeClr val="bg1"/>
                </a:solidFill>
              </a:rPr>
              <a:t>Los Angeles – Etats - Unis</a:t>
            </a:r>
          </a:p>
        </p:txBody>
      </p:sp>
      <p:sp>
        <p:nvSpPr>
          <p:cNvPr id="2" name="ZoneTexte 1">
            <a:extLst>
              <a:ext uri="{FF2B5EF4-FFF2-40B4-BE49-F238E27FC236}">
                <a16:creationId xmlns:a16="http://schemas.microsoft.com/office/drawing/2014/main" id="{DF9BC0AE-8329-A658-92FE-23AB90A8809D}"/>
              </a:ext>
            </a:extLst>
          </p:cNvPr>
          <p:cNvSpPr txBox="1"/>
          <p:nvPr/>
        </p:nvSpPr>
        <p:spPr>
          <a:xfrm flipH="1">
            <a:off x="8370322" y="-11154"/>
            <a:ext cx="3588130" cy="954107"/>
          </a:xfrm>
          <a:prstGeom prst="rect">
            <a:avLst/>
          </a:prstGeom>
          <a:noFill/>
        </p:spPr>
        <p:txBody>
          <a:bodyPr wrap="square" rtlCol="0">
            <a:spAutoFit/>
          </a:bodyPr>
          <a:lstStyle/>
          <a:p>
            <a:r>
              <a:rPr lang="fr-FR" sz="2800" b="1" dirty="0">
                <a:solidFill>
                  <a:schemeClr val="bg1"/>
                </a:solidFill>
              </a:rPr>
              <a:t>Cliquez Gauche PPS </a:t>
            </a:r>
          </a:p>
          <a:p>
            <a:r>
              <a:rPr lang="fr-FR" sz="2800" b="1" dirty="0">
                <a:solidFill>
                  <a:schemeClr val="bg1"/>
                </a:solidFill>
              </a:rPr>
              <a:t>En Manuel Merci</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xmlns:p14="http://schemas.microsoft.com/office/powerpoint/2010/main">
    <mc:Choice Requires="p14">
      <p:transition spd="slow" p14:dur="5000">
        <p14:pan dir="u"/>
        <p:sndAc>
          <p:stSnd>
            <p:snd r:embed="rId2" name="Elvis Presley - Love Me Tender (Official Lyric Video).wav"/>
          </p:stSnd>
        </p:sndAc>
      </p:transition>
    </mc:Choice>
    <mc:Fallback xmlns="">
      <p:transition spd="slow">
        <p:fade/>
        <p:sndAc>
          <p:stSnd>
            <p:snd r:embed="rId4" name="Elvis Presley - Love Me Tender (Official Lyric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texte, ciel, signe&#10;&#10;Description générée automatiquement">
            <a:extLst>
              <a:ext uri="{FF2B5EF4-FFF2-40B4-BE49-F238E27FC236}">
                <a16:creationId xmlns:a16="http://schemas.microsoft.com/office/drawing/2014/main" id="{EEFE8627-3CA3-E507-DCC2-DF33CB14D7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3289" y="325836"/>
            <a:ext cx="9453710" cy="6300000"/>
          </a:xfrm>
          <a:prstGeom prst="rect">
            <a:avLst/>
          </a:prstGeom>
          <a:effectLst>
            <a:softEdge rad="635000"/>
          </a:effectLst>
        </p:spPr>
      </p:pic>
      <p:sp>
        <p:nvSpPr>
          <p:cNvPr id="4" name="ZoneTexte 3">
            <a:extLst>
              <a:ext uri="{FF2B5EF4-FFF2-40B4-BE49-F238E27FC236}">
                <a16:creationId xmlns:a16="http://schemas.microsoft.com/office/drawing/2014/main" id="{710407F6-B710-219E-873D-66FAAEFA53A9}"/>
              </a:ext>
            </a:extLst>
          </p:cNvPr>
          <p:cNvSpPr txBox="1"/>
          <p:nvPr/>
        </p:nvSpPr>
        <p:spPr>
          <a:xfrm>
            <a:off x="3123209" y="314696"/>
            <a:ext cx="9832769" cy="461665"/>
          </a:xfrm>
          <a:prstGeom prst="rect">
            <a:avLst/>
          </a:prstGeom>
          <a:noFill/>
        </p:spPr>
        <p:txBody>
          <a:bodyPr wrap="square" rtlCol="0">
            <a:spAutoFit/>
          </a:bodyPr>
          <a:lstStyle/>
          <a:p>
            <a:r>
              <a:rPr lang="fr-FR" sz="2400" b="1" dirty="0">
                <a:solidFill>
                  <a:schemeClr val="bg1"/>
                </a:solidFill>
              </a:rPr>
              <a:t>L'image représente le panneau emblématique d' Hollywood</a:t>
            </a:r>
          </a:p>
        </p:txBody>
      </p:sp>
      <p:sp>
        <p:nvSpPr>
          <p:cNvPr id="5" name="ZoneTexte 4">
            <a:extLst>
              <a:ext uri="{FF2B5EF4-FFF2-40B4-BE49-F238E27FC236}">
                <a16:creationId xmlns:a16="http://schemas.microsoft.com/office/drawing/2014/main" id="{C4256EE6-BC73-357B-5A28-903A2BE114D9}"/>
              </a:ext>
            </a:extLst>
          </p:cNvPr>
          <p:cNvSpPr txBox="1"/>
          <p:nvPr/>
        </p:nvSpPr>
        <p:spPr>
          <a:xfrm>
            <a:off x="249380" y="659680"/>
            <a:ext cx="2873829" cy="5632311"/>
          </a:xfrm>
          <a:prstGeom prst="rect">
            <a:avLst/>
          </a:prstGeom>
          <a:noFill/>
        </p:spPr>
        <p:txBody>
          <a:bodyPr wrap="square" rtlCol="0">
            <a:spAutoFit/>
          </a:bodyPr>
          <a:lstStyle/>
          <a:p>
            <a:r>
              <a:rPr lang="fr-FR" sz="2000" b="1" dirty="0">
                <a:solidFill>
                  <a:schemeClr val="bg1"/>
                </a:solidFill>
              </a:rPr>
              <a:t>Los Angeles (/</a:t>
            </a:r>
            <a:r>
              <a:rPr lang="fr-FR" sz="2000" b="1" dirty="0" err="1">
                <a:solidFill>
                  <a:schemeClr val="bg1"/>
                </a:solidFill>
              </a:rPr>
              <a:t>lɔs‿ɑ</a:t>
            </a:r>
            <a:r>
              <a:rPr lang="fr-FR" sz="2000" b="1" dirty="0">
                <a:solidFill>
                  <a:schemeClr val="bg1"/>
                </a:solidFill>
              </a:rPr>
              <a:t>̃(d)</a:t>
            </a:r>
            <a:r>
              <a:rPr lang="fr-FR" sz="2000" b="1" dirty="0" err="1">
                <a:solidFill>
                  <a:schemeClr val="bg1"/>
                </a:solidFill>
              </a:rPr>
              <a:t>ʒəlɛs</a:t>
            </a:r>
            <a:r>
              <a:rPr lang="fr-FR" sz="2000" b="1" dirty="0">
                <a:solidFill>
                  <a:schemeClr val="bg1"/>
                </a:solidFill>
              </a:rPr>
              <a:t>/a Écouter ou /</a:t>
            </a:r>
            <a:r>
              <a:rPr lang="fr-FR" sz="2000" b="1" dirty="0" err="1">
                <a:solidFill>
                  <a:schemeClr val="bg1"/>
                </a:solidFill>
              </a:rPr>
              <a:t>lɔs‿ãʒɛl</a:t>
            </a:r>
            <a:r>
              <a:rPr lang="fr-FR" sz="2000" b="1" dirty="0">
                <a:solidFill>
                  <a:schemeClr val="bg1"/>
                </a:solidFill>
              </a:rPr>
              <a:t>/b ; en anglais américain : /</a:t>
            </a:r>
            <a:r>
              <a:rPr lang="fr-FR" sz="2000" b="1" dirty="0" err="1">
                <a:solidFill>
                  <a:schemeClr val="bg1"/>
                </a:solidFill>
              </a:rPr>
              <a:t>lɑs</a:t>
            </a:r>
            <a:r>
              <a:rPr lang="fr-FR" sz="2000" b="1" dirty="0">
                <a:solidFill>
                  <a:schemeClr val="bg1"/>
                </a:solidFill>
              </a:rPr>
              <a:t> ˈ</a:t>
            </a:r>
            <a:r>
              <a:rPr lang="fr-FR" sz="2000" b="1" dirty="0" err="1">
                <a:solidFill>
                  <a:schemeClr val="bg1"/>
                </a:solidFill>
              </a:rPr>
              <a:t>ænd͡ʒələs</a:t>
            </a:r>
            <a:r>
              <a:rPr lang="fr-FR" sz="2000" b="1" dirty="0">
                <a:solidFill>
                  <a:schemeClr val="bg1"/>
                </a:solidFill>
              </a:rPr>
              <a:t>/c Écouter ; en espagnol : Los </a:t>
            </a:r>
            <a:r>
              <a:rPr lang="fr-FR" sz="2000" b="1" dirty="0" err="1">
                <a:solidFill>
                  <a:schemeClr val="bg1"/>
                </a:solidFill>
              </a:rPr>
              <a:t>Ángeles</a:t>
            </a:r>
            <a:r>
              <a:rPr lang="fr-FR" sz="2000" b="1" dirty="0">
                <a:solidFill>
                  <a:schemeClr val="bg1"/>
                </a:solidFill>
              </a:rPr>
              <a:t> /los ˈ</a:t>
            </a:r>
            <a:r>
              <a:rPr lang="fr-FR" sz="2000" b="1" dirty="0" err="1">
                <a:solidFill>
                  <a:schemeClr val="bg1"/>
                </a:solidFill>
              </a:rPr>
              <a:t>aŋxeles</a:t>
            </a:r>
            <a:r>
              <a:rPr lang="fr-FR" sz="2000" b="1" dirty="0">
                <a:solidFill>
                  <a:schemeClr val="bg1"/>
                </a:solidFill>
              </a:rPr>
              <a:t>/d), souvent abrégé en L.A., est la deuxième ville des États-Unis en nombre d'habitants, juste après New York. Située dans le Sud de l'État de Californie, sur la côte du Pacifique, la ville est le siège du comté de Los Angeles.</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bâtiment, ciel, dôme, plein air&#10;&#10;Description générée automatiquement">
            <a:extLst>
              <a:ext uri="{FF2B5EF4-FFF2-40B4-BE49-F238E27FC236}">
                <a16:creationId xmlns:a16="http://schemas.microsoft.com/office/drawing/2014/main" id="{302E652F-EB20-6E2F-DEC9-5DE3A94ABD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9991" y="285466"/>
            <a:ext cx="9498229" cy="6300000"/>
          </a:xfrm>
          <a:prstGeom prst="rect">
            <a:avLst/>
          </a:prstGeom>
          <a:effectLst>
            <a:softEdge rad="317500"/>
          </a:effectLst>
        </p:spPr>
      </p:pic>
      <p:sp>
        <p:nvSpPr>
          <p:cNvPr id="5" name="ZoneTexte 4">
            <a:extLst>
              <a:ext uri="{FF2B5EF4-FFF2-40B4-BE49-F238E27FC236}">
                <a16:creationId xmlns:a16="http://schemas.microsoft.com/office/drawing/2014/main" id="{0BFABACE-3BC6-6570-ED4A-6253DCCF098A}"/>
              </a:ext>
            </a:extLst>
          </p:cNvPr>
          <p:cNvSpPr txBox="1"/>
          <p:nvPr/>
        </p:nvSpPr>
        <p:spPr>
          <a:xfrm>
            <a:off x="10168220" y="487025"/>
            <a:ext cx="2023780" cy="6370975"/>
          </a:xfrm>
          <a:prstGeom prst="rect">
            <a:avLst/>
          </a:prstGeom>
          <a:noFill/>
        </p:spPr>
        <p:txBody>
          <a:bodyPr wrap="square" rtlCol="0">
            <a:spAutoFit/>
          </a:bodyPr>
          <a:lstStyle/>
          <a:p>
            <a:r>
              <a:rPr lang="fr-FR" sz="2400" b="1" dirty="0">
                <a:solidFill>
                  <a:schemeClr val="bg1"/>
                </a:solidFill>
              </a:rPr>
              <a:t>L'observatoire Griffith surplombe Los Angeles et constitue un endroit idéal pour prendre des photos. C'était début janvier, juste après le coucher du soleil, avec de belles couleurs dans le ciel.</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bâtiment, ciel, Métropole&#10;&#10;Description générée automatiquement">
            <a:extLst>
              <a:ext uri="{FF2B5EF4-FFF2-40B4-BE49-F238E27FC236}">
                <a16:creationId xmlns:a16="http://schemas.microsoft.com/office/drawing/2014/main" id="{4AE722A0-797B-3DC7-72B7-3E4EDD6BCA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6389" y="279000"/>
            <a:ext cx="9459263" cy="6300000"/>
          </a:xfrm>
          <a:prstGeom prst="rect">
            <a:avLst/>
          </a:prstGeom>
          <a:effectLst>
            <a:softEdge rad="127000"/>
          </a:effectLst>
        </p:spPr>
      </p:pic>
      <p:sp>
        <p:nvSpPr>
          <p:cNvPr id="4" name="ZoneTexte 3">
            <a:extLst>
              <a:ext uri="{FF2B5EF4-FFF2-40B4-BE49-F238E27FC236}">
                <a16:creationId xmlns:a16="http://schemas.microsoft.com/office/drawing/2014/main" id="{2DF5C845-6208-38DA-6DE5-9FA065176512}"/>
              </a:ext>
            </a:extLst>
          </p:cNvPr>
          <p:cNvSpPr txBox="1"/>
          <p:nvPr/>
        </p:nvSpPr>
        <p:spPr>
          <a:xfrm>
            <a:off x="142504" y="3693226"/>
            <a:ext cx="2090057" cy="1200329"/>
          </a:xfrm>
          <a:prstGeom prst="rect">
            <a:avLst/>
          </a:prstGeom>
          <a:noFill/>
        </p:spPr>
        <p:txBody>
          <a:bodyPr wrap="square" rtlCol="0">
            <a:spAutoFit/>
          </a:bodyPr>
          <a:lstStyle/>
          <a:p>
            <a:r>
              <a:rPr lang="fr-FR" sz="2400" b="1">
                <a:solidFill>
                  <a:schemeClr val="bg1"/>
                </a:solidFill>
              </a:rPr>
              <a:t>Hôtel de ville de Los Angeles</a:t>
            </a:r>
            <a:endParaRPr lang="fr-FR" sz="2400" b="1" dirty="0">
              <a:solidFill>
                <a:schemeClr val="bg1"/>
              </a:solidFill>
            </a:endParaRP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lune, ciel, plein air, nuit&#10;&#10;Description générée automatiquement">
            <a:extLst>
              <a:ext uri="{FF2B5EF4-FFF2-40B4-BE49-F238E27FC236}">
                <a16:creationId xmlns:a16="http://schemas.microsoft.com/office/drawing/2014/main" id="{BFF039AE-DE8F-8E35-2CFD-6FDE572E0F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128" y="202264"/>
            <a:ext cx="9453702" cy="6300000"/>
          </a:xfrm>
          <a:prstGeom prst="rect">
            <a:avLst/>
          </a:prstGeom>
          <a:effectLst>
            <a:softEdge rad="635000"/>
          </a:effectLst>
        </p:spPr>
      </p:pic>
      <p:sp>
        <p:nvSpPr>
          <p:cNvPr id="4" name="ZoneTexte 3">
            <a:extLst>
              <a:ext uri="{FF2B5EF4-FFF2-40B4-BE49-F238E27FC236}">
                <a16:creationId xmlns:a16="http://schemas.microsoft.com/office/drawing/2014/main" id="{1AB73A61-E61C-4311-9B58-4F77C4E82AB1}"/>
              </a:ext>
            </a:extLst>
          </p:cNvPr>
          <p:cNvSpPr txBox="1"/>
          <p:nvPr/>
        </p:nvSpPr>
        <p:spPr>
          <a:xfrm>
            <a:off x="2565071" y="6070811"/>
            <a:ext cx="9060872"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Bâtiment thématique LAX et lune vue du nord-ouest </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6F8B95C4-79E7-DE35-289D-88F001A561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881" y="279000"/>
            <a:ext cx="11564052" cy="6300000"/>
          </a:xfrm>
          <a:prstGeom prst="rect">
            <a:avLst/>
          </a:prstGeom>
          <a:effectLst>
            <a:softEdge rad="317500"/>
          </a:effectLst>
        </p:spPr>
      </p:pic>
      <p:sp>
        <p:nvSpPr>
          <p:cNvPr id="4" name="ZoneTexte 3">
            <a:extLst>
              <a:ext uri="{FF2B5EF4-FFF2-40B4-BE49-F238E27FC236}">
                <a16:creationId xmlns:a16="http://schemas.microsoft.com/office/drawing/2014/main" id="{69B8E529-C736-39F1-60E0-507EF085C7A9}"/>
              </a:ext>
            </a:extLst>
          </p:cNvPr>
          <p:cNvSpPr txBox="1"/>
          <p:nvPr/>
        </p:nvSpPr>
        <p:spPr>
          <a:xfrm>
            <a:off x="2422565" y="6204787"/>
            <a:ext cx="8819408" cy="461665"/>
          </a:xfrm>
          <a:prstGeom prst="rect">
            <a:avLst/>
          </a:prstGeom>
          <a:noFill/>
        </p:spPr>
        <p:txBody>
          <a:bodyPr wrap="square" rtlCol="0">
            <a:spAutoFit/>
          </a:bodyPr>
          <a:lstStyle/>
          <a:p>
            <a:r>
              <a:rPr lang="fr-FR" sz="2400" b="1" dirty="0">
                <a:solidFill>
                  <a:schemeClr val="bg1"/>
                </a:solidFill>
              </a:rPr>
              <a:t>Le lac Echo Park avec le centre-ville de Los Angeles</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rive, eau, ciel&#10;&#10;Description générée automatiquement">
            <a:extLst>
              <a:ext uri="{FF2B5EF4-FFF2-40B4-BE49-F238E27FC236}">
                <a16:creationId xmlns:a16="http://schemas.microsoft.com/office/drawing/2014/main" id="{1FEDD7DC-18AF-E92E-E066-15C3504F3F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489" y="279000"/>
            <a:ext cx="11509021" cy="6300000"/>
          </a:xfrm>
          <a:prstGeom prst="rect">
            <a:avLst/>
          </a:prstGeom>
          <a:effectLst>
            <a:softEdge rad="635000"/>
          </a:effectLst>
        </p:spPr>
      </p:pic>
      <p:sp>
        <p:nvSpPr>
          <p:cNvPr id="4" name="ZoneTexte 3">
            <a:extLst>
              <a:ext uri="{FF2B5EF4-FFF2-40B4-BE49-F238E27FC236}">
                <a16:creationId xmlns:a16="http://schemas.microsoft.com/office/drawing/2014/main" id="{1AAEAAE4-927B-4DFD-A740-AFC13E15E2B1}"/>
              </a:ext>
            </a:extLst>
          </p:cNvPr>
          <p:cNvSpPr txBox="1"/>
          <p:nvPr/>
        </p:nvSpPr>
        <p:spPr>
          <a:xfrm>
            <a:off x="3988513" y="6117335"/>
            <a:ext cx="8348353" cy="461665"/>
          </a:xfrm>
          <a:prstGeom prst="rect">
            <a:avLst/>
          </a:prstGeom>
          <a:noFill/>
        </p:spPr>
        <p:txBody>
          <a:bodyPr wrap="square" rtlCol="0">
            <a:spAutoFit/>
          </a:bodyPr>
          <a:lstStyle/>
          <a:p>
            <a:r>
              <a:rPr lang="fr-FR" sz="2400" b="1">
                <a:solidFill>
                  <a:schemeClr val="bg1"/>
                </a:solidFill>
              </a:rPr>
              <a:t>Venice Beach, Los Angeles, </a:t>
            </a:r>
            <a:endParaRPr lang="fr-FR" sz="2400" b="1" dirty="0">
              <a:solidFill>
                <a:schemeClr val="bg1"/>
              </a:solidFill>
            </a:endParaRP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nature, ciel, région montagneuse&#10;&#10;Description générée automatiquement">
            <a:extLst>
              <a:ext uri="{FF2B5EF4-FFF2-40B4-BE49-F238E27FC236}">
                <a16:creationId xmlns:a16="http://schemas.microsoft.com/office/drawing/2014/main" id="{9C92DA0E-C568-27F7-CF90-69F568961B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525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D557995-A8BC-AF12-A223-9976F2CE4635}"/>
              </a:ext>
            </a:extLst>
          </p:cNvPr>
          <p:cNvSpPr txBox="1"/>
          <p:nvPr/>
        </p:nvSpPr>
        <p:spPr>
          <a:xfrm>
            <a:off x="9405258" y="2324043"/>
            <a:ext cx="2588821" cy="2585323"/>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Vue sur une partie des monts Santa Monica en quittant Los Angeles et Santa Monica.</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9012D29D-ABAD-94FF-CFEC-1635FAE638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5141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555C4E9-95BC-5F01-D688-D378E9492015}"/>
              </a:ext>
            </a:extLst>
          </p:cNvPr>
          <p:cNvSpPr txBox="1"/>
          <p:nvPr/>
        </p:nvSpPr>
        <p:spPr>
          <a:xfrm>
            <a:off x="3669476" y="6220577"/>
            <a:ext cx="7742712" cy="461665"/>
          </a:xfrm>
          <a:prstGeom prst="rect">
            <a:avLst/>
          </a:prstGeom>
          <a:noFill/>
        </p:spPr>
        <p:txBody>
          <a:bodyPr wrap="square" rtlCol="0">
            <a:spAutoFit/>
          </a:bodyPr>
          <a:lstStyle/>
          <a:p>
            <a:r>
              <a:rPr lang="fr-FR" sz="2400" b="1">
                <a:solidFill>
                  <a:schemeClr val="bg1"/>
                </a:solidFill>
              </a:rPr>
              <a:t>Los Angeles vue du Getty Center.</a:t>
            </a:r>
            <a:endParaRPr lang="fr-FR" sz="2400" b="1" dirty="0">
              <a:solidFill>
                <a:schemeClr val="bg1"/>
              </a:solidFill>
            </a:endParaRP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ciel, pont routier, bâtiment&#10;&#10;Description générée automatiquement">
            <a:extLst>
              <a:ext uri="{FF2B5EF4-FFF2-40B4-BE49-F238E27FC236}">
                <a16:creationId xmlns:a16="http://schemas.microsoft.com/office/drawing/2014/main" id="{440C26D0-0732-CFE2-5A3E-81AE913DB0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9701" y="459000"/>
            <a:ext cx="9972597" cy="5940000"/>
          </a:xfrm>
          <a:prstGeom prst="rect">
            <a:avLst/>
          </a:prstGeom>
          <a:effectLst>
            <a:softEdge rad="127000"/>
          </a:effectLst>
        </p:spPr>
      </p:pic>
      <p:sp>
        <p:nvSpPr>
          <p:cNvPr id="4" name="ZoneTexte 3">
            <a:extLst>
              <a:ext uri="{FF2B5EF4-FFF2-40B4-BE49-F238E27FC236}">
                <a16:creationId xmlns:a16="http://schemas.microsoft.com/office/drawing/2014/main" id="{3D48EFBA-520A-41C3-BB3A-55307ADCF0F5}"/>
              </a:ext>
            </a:extLst>
          </p:cNvPr>
          <p:cNvSpPr txBox="1"/>
          <p:nvPr/>
        </p:nvSpPr>
        <p:spPr>
          <a:xfrm>
            <a:off x="1425039" y="5824917"/>
            <a:ext cx="10996551"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Passage sous un système de bretelles autoroutières à Los Angeles.</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hotographie aérienne, aérien, Vue plongeante, plein air&#10;&#10;Description générée automatiquement">
            <a:extLst>
              <a:ext uri="{FF2B5EF4-FFF2-40B4-BE49-F238E27FC236}">
                <a16:creationId xmlns:a16="http://schemas.microsoft.com/office/drawing/2014/main" id="{2B0FD9C2-2F6A-ED77-3A2D-176EEE3E3B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8" y="408164"/>
            <a:ext cx="8913504" cy="5940000"/>
          </a:xfrm>
          <a:prstGeom prst="rect">
            <a:avLst/>
          </a:prstGeom>
          <a:effectLst>
            <a:softEdge rad="127000"/>
          </a:effectLst>
        </p:spPr>
      </p:pic>
      <p:sp>
        <p:nvSpPr>
          <p:cNvPr id="5" name="ZoneTexte 4">
            <a:extLst>
              <a:ext uri="{FF2B5EF4-FFF2-40B4-BE49-F238E27FC236}">
                <a16:creationId xmlns:a16="http://schemas.microsoft.com/office/drawing/2014/main" id="{AB4FA547-6A92-112D-5F50-74837E8ACB7F}"/>
              </a:ext>
            </a:extLst>
          </p:cNvPr>
          <p:cNvSpPr txBox="1"/>
          <p:nvPr/>
        </p:nvSpPr>
        <p:spPr>
          <a:xfrm>
            <a:off x="3260828" y="6219003"/>
            <a:ext cx="8383980" cy="461665"/>
          </a:xfrm>
          <a:prstGeom prst="rect">
            <a:avLst/>
          </a:prstGeom>
          <a:noFill/>
        </p:spPr>
        <p:txBody>
          <a:bodyPr wrap="square" rtlCol="0">
            <a:spAutoFit/>
          </a:bodyPr>
          <a:lstStyle/>
          <a:p>
            <a:r>
              <a:rPr lang="fr-FR" sz="2400" b="1" dirty="0">
                <a:solidFill>
                  <a:schemeClr val="bg1"/>
                </a:solidFill>
              </a:rPr>
              <a:t>Échangeur autoroutier à Los Angeles.</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1566BE9-1D69-314A-850B-4A4D6E6324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317500"/>
          </a:effectLst>
        </p:spPr>
      </p:pic>
      <p:sp>
        <p:nvSpPr>
          <p:cNvPr id="4" name="ZoneTexte 3">
            <a:extLst>
              <a:ext uri="{FF2B5EF4-FFF2-40B4-BE49-F238E27FC236}">
                <a16:creationId xmlns:a16="http://schemas.microsoft.com/office/drawing/2014/main" id="{E6925835-78D4-8610-63A8-56DDAF34337D}"/>
              </a:ext>
            </a:extLst>
          </p:cNvPr>
          <p:cNvSpPr txBox="1"/>
          <p:nvPr/>
        </p:nvSpPr>
        <p:spPr>
          <a:xfrm>
            <a:off x="2018806" y="6008914"/>
            <a:ext cx="8668987" cy="738664"/>
          </a:xfrm>
          <a:prstGeom prst="rect">
            <a:avLst/>
          </a:prstGeom>
          <a:noFill/>
        </p:spPr>
        <p:txBody>
          <a:bodyPr wrap="square" rtlCol="0">
            <a:spAutoFit/>
          </a:bodyPr>
          <a:lstStyle/>
          <a:p>
            <a:endParaRPr lang="fr-FR" dirty="0"/>
          </a:p>
          <a:p>
            <a:r>
              <a:rPr lang="fr-FR" sz="2400" b="1" dirty="0"/>
              <a:t>Le </a:t>
            </a:r>
            <a:r>
              <a:rPr lang="fr-FR" sz="2400" b="1" dirty="0" err="1"/>
              <a:t>Theme</a:t>
            </a:r>
            <a:r>
              <a:rPr lang="fr-FR" sz="2400" b="1" dirty="0"/>
              <a:t> Building de l'aéroport international de Los Angeles.</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plein air, ciel, palmier, arbre&#10;&#10;Description générée automatiquement">
            <a:extLst>
              <a:ext uri="{FF2B5EF4-FFF2-40B4-BE49-F238E27FC236}">
                <a16:creationId xmlns:a16="http://schemas.microsoft.com/office/drawing/2014/main" id="{EC189B39-9FC0-E7E7-7845-CCABF96B1F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3E1F615-71D7-F72C-9274-8CBD9D9BC412}"/>
              </a:ext>
            </a:extLst>
          </p:cNvPr>
          <p:cNvSpPr txBox="1"/>
          <p:nvPr/>
        </p:nvSpPr>
        <p:spPr>
          <a:xfrm>
            <a:off x="118753" y="3289465"/>
            <a:ext cx="1909101" cy="1200329"/>
          </a:xfrm>
          <a:prstGeom prst="rect">
            <a:avLst/>
          </a:prstGeom>
          <a:noFill/>
        </p:spPr>
        <p:txBody>
          <a:bodyPr wrap="square" rtlCol="0">
            <a:spAutoFit/>
          </a:bodyPr>
          <a:lstStyle/>
          <a:p>
            <a:r>
              <a:rPr lang="es-ES" sz="2400" b="1"/>
              <a:t> Gare Union de Los Angeles</a:t>
            </a:r>
            <a:endParaRPr lang="fr-FR" sz="2400" b="1" dirty="0"/>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transport, plein air, transports en commun, véhicule&#10;&#10;Description générée automatiquement">
            <a:extLst>
              <a:ext uri="{FF2B5EF4-FFF2-40B4-BE49-F238E27FC236}">
                <a16:creationId xmlns:a16="http://schemas.microsoft.com/office/drawing/2014/main" id="{52C0E54A-51A4-0B39-957C-E19CA2C467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2085" y="279000"/>
            <a:ext cx="6942150" cy="6300000"/>
          </a:xfrm>
          <a:prstGeom prst="rect">
            <a:avLst/>
          </a:prstGeom>
          <a:effectLst>
            <a:softEdge rad="317500"/>
          </a:effectLst>
        </p:spPr>
      </p:pic>
      <p:sp>
        <p:nvSpPr>
          <p:cNvPr id="4" name="ZoneTexte 3">
            <a:extLst>
              <a:ext uri="{FF2B5EF4-FFF2-40B4-BE49-F238E27FC236}">
                <a16:creationId xmlns:a16="http://schemas.microsoft.com/office/drawing/2014/main" id="{A2C6303F-EA18-C845-F84B-CE55DB4F63E8}"/>
              </a:ext>
            </a:extLst>
          </p:cNvPr>
          <p:cNvSpPr txBox="1"/>
          <p:nvPr/>
        </p:nvSpPr>
        <p:spPr>
          <a:xfrm>
            <a:off x="9557363" y="3378530"/>
            <a:ext cx="2717765" cy="1200329"/>
          </a:xfrm>
          <a:prstGeom prst="rect">
            <a:avLst/>
          </a:prstGeom>
          <a:noFill/>
        </p:spPr>
        <p:txBody>
          <a:bodyPr wrap="square" rtlCol="0">
            <a:spAutoFit/>
          </a:bodyPr>
          <a:lstStyle/>
          <a:p>
            <a:r>
              <a:rPr lang="fr-FR" sz="2400" b="1" dirty="0"/>
              <a:t>Une rame du métro de Los Angeles.</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ciel, nature, panorama&#10;&#10;Description générée automatiquement">
            <a:extLst>
              <a:ext uri="{FF2B5EF4-FFF2-40B4-BE49-F238E27FC236}">
                <a16:creationId xmlns:a16="http://schemas.microsoft.com/office/drawing/2014/main" id="{738C2108-97D2-DC12-7555-5D93B9CB42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958158"/>
            <a:ext cx="11592000" cy="4630767"/>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C94A55F-4088-7378-B8CF-477EC48554A9}"/>
              </a:ext>
            </a:extLst>
          </p:cNvPr>
          <p:cNvSpPr txBox="1"/>
          <p:nvPr/>
        </p:nvSpPr>
        <p:spPr>
          <a:xfrm>
            <a:off x="2766950" y="5588925"/>
            <a:ext cx="9215252" cy="461665"/>
          </a:xfrm>
          <a:prstGeom prst="rect">
            <a:avLst/>
          </a:prstGeom>
          <a:noFill/>
        </p:spPr>
        <p:txBody>
          <a:bodyPr wrap="square" rtlCol="0">
            <a:spAutoFit/>
          </a:bodyPr>
          <a:lstStyle/>
          <a:p>
            <a:r>
              <a:rPr lang="fr-FR" sz="2400" b="1">
                <a:solidFill>
                  <a:schemeClr val="bg1"/>
                </a:solidFill>
              </a:rPr>
              <a:t>Bassin de Los Angeles depuis Mulholland Pan</a:t>
            </a:r>
            <a:endParaRPr lang="fr-FR" sz="2400" b="1" dirty="0">
              <a:solidFill>
                <a:schemeClr val="bg1"/>
              </a:solidFill>
            </a:endParaRP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Tour de grande hauteur, ciel, horizon&#10;&#10;Description générée automatiquement">
            <a:extLst>
              <a:ext uri="{FF2B5EF4-FFF2-40B4-BE49-F238E27FC236}">
                <a16:creationId xmlns:a16="http://schemas.microsoft.com/office/drawing/2014/main" id="{94D71A0C-88B2-BAEC-678D-625DA8D11D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9823" y="279000"/>
            <a:ext cx="9464670" cy="6300000"/>
          </a:xfrm>
          <a:prstGeom prst="rect">
            <a:avLst/>
          </a:prstGeom>
          <a:effectLst>
            <a:softEdge rad="127000"/>
          </a:effectLst>
        </p:spPr>
      </p:pic>
      <p:sp>
        <p:nvSpPr>
          <p:cNvPr id="4" name="ZoneTexte 3">
            <a:extLst>
              <a:ext uri="{FF2B5EF4-FFF2-40B4-BE49-F238E27FC236}">
                <a16:creationId xmlns:a16="http://schemas.microsoft.com/office/drawing/2014/main" id="{711FBFD7-BBD4-65DA-0355-9649DC7E1F41}"/>
              </a:ext>
            </a:extLst>
          </p:cNvPr>
          <p:cNvSpPr txBox="1"/>
          <p:nvPr/>
        </p:nvSpPr>
        <p:spPr>
          <a:xfrm>
            <a:off x="98887" y="3895278"/>
            <a:ext cx="2410691" cy="830997"/>
          </a:xfrm>
          <a:prstGeom prst="rect">
            <a:avLst/>
          </a:prstGeom>
          <a:noFill/>
        </p:spPr>
        <p:txBody>
          <a:bodyPr wrap="square" rtlCol="0">
            <a:spAutoFit/>
          </a:bodyPr>
          <a:lstStyle/>
          <a:p>
            <a:r>
              <a:rPr lang="fr-FR" sz="2400" b="1" dirty="0"/>
              <a:t>Centre-ville de Los Angeles.</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bâtiment, plein air, rue, véhicule&#10;&#10;Description générée automatiquement">
            <a:extLst>
              <a:ext uri="{FF2B5EF4-FFF2-40B4-BE49-F238E27FC236}">
                <a16:creationId xmlns:a16="http://schemas.microsoft.com/office/drawing/2014/main" id="{5A41DF55-DA8E-C8EC-B26B-74BBC8CBB8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7" y="369000"/>
            <a:ext cx="9183606" cy="6120000"/>
          </a:xfrm>
          <a:prstGeom prst="rect">
            <a:avLst/>
          </a:prstGeom>
          <a:effectLst>
            <a:softEdge rad="317500"/>
          </a:effectLst>
        </p:spPr>
      </p:pic>
      <p:sp>
        <p:nvSpPr>
          <p:cNvPr id="4" name="ZoneTexte 3">
            <a:extLst>
              <a:ext uri="{FF2B5EF4-FFF2-40B4-BE49-F238E27FC236}">
                <a16:creationId xmlns:a16="http://schemas.microsoft.com/office/drawing/2014/main" id="{5DD01334-941B-F4B9-A62D-88646E3C4E71}"/>
              </a:ext>
            </a:extLst>
          </p:cNvPr>
          <p:cNvSpPr txBox="1"/>
          <p:nvPr/>
        </p:nvSpPr>
        <p:spPr>
          <a:xfrm>
            <a:off x="4381995" y="6184379"/>
            <a:ext cx="8835252" cy="461665"/>
          </a:xfrm>
          <a:prstGeom prst="rect">
            <a:avLst/>
          </a:prstGeom>
          <a:noFill/>
        </p:spPr>
        <p:txBody>
          <a:bodyPr wrap="square" rtlCol="0">
            <a:spAutoFit/>
          </a:bodyPr>
          <a:lstStyle/>
          <a:p>
            <a:r>
              <a:rPr lang="fr-FR" sz="2400" b="1">
                <a:solidFill>
                  <a:schemeClr val="bg1"/>
                </a:solidFill>
              </a:rPr>
              <a:t>Hollywood Boulevard.</a:t>
            </a:r>
            <a:endParaRPr lang="fr-FR" sz="2400" b="1" dirty="0">
              <a:solidFill>
                <a:schemeClr val="bg1"/>
              </a:solidFill>
            </a:endParaRP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ciel, architecture, nuage, hall&#10;&#10;Description générée automatiquement">
            <a:extLst>
              <a:ext uri="{FF2B5EF4-FFF2-40B4-BE49-F238E27FC236}">
                <a16:creationId xmlns:a16="http://schemas.microsoft.com/office/drawing/2014/main" id="{98BB6186-EB6C-CBBB-ABCB-12C9C77444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7741" y="279000"/>
            <a:ext cx="8064000" cy="6300000"/>
          </a:xfrm>
          <a:prstGeom prst="rect">
            <a:avLst/>
          </a:prstGeom>
          <a:effectLst>
            <a:softEdge rad="127000"/>
          </a:effectLst>
        </p:spPr>
      </p:pic>
      <p:sp>
        <p:nvSpPr>
          <p:cNvPr id="4" name="ZoneTexte 3">
            <a:extLst>
              <a:ext uri="{FF2B5EF4-FFF2-40B4-BE49-F238E27FC236}">
                <a16:creationId xmlns:a16="http://schemas.microsoft.com/office/drawing/2014/main" id="{6ACFD9A2-0368-3D9D-95FB-3007A2B1C13C}"/>
              </a:ext>
            </a:extLst>
          </p:cNvPr>
          <p:cNvSpPr txBox="1"/>
          <p:nvPr/>
        </p:nvSpPr>
        <p:spPr>
          <a:xfrm>
            <a:off x="9949870" y="2087088"/>
            <a:ext cx="2064000" cy="3416320"/>
          </a:xfrm>
          <a:prstGeom prst="rect">
            <a:avLst/>
          </a:prstGeom>
          <a:noFill/>
        </p:spPr>
        <p:txBody>
          <a:bodyPr wrap="square" rtlCol="0">
            <a:spAutoFit/>
          </a:bodyPr>
          <a:lstStyle/>
          <a:p>
            <a:r>
              <a:rPr lang="fr-FR" sz="2400" b="1">
                <a:solidFill>
                  <a:schemeClr val="bg1"/>
                </a:solidFill>
              </a:rPr>
              <a:t>Le Walt Disney Concert Hall, l'un des symboles de la renaissance du centre de Los Angeles.</a:t>
            </a:r>
            <a:endParaRPr lang="fr-FR" sz="2400" b="1" dirty="0">
              <a:solidFill>
                <a:schemeClr val="bg1"/>
              </a:solidFill>
            </a:endParaRP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arbre, bâtiment, immeuble gouvernemental&#10;&#10;Description générée automatiquement">
            <a:extLst>
              <a:ext uri="{FF2B5EF4-FFF2-40B4-BE49-F238E27FC236}">
                <a16:creationId xmlns:a16="http://schemas.microsoft.com/office/drawing/2014/main" id="{BC13D3B7-0861-EAD0-BEC8-7DBA663D3E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0738" y="189000"/>
            <a:ext cx="4320000" cy="64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411F8737-819D-5476-4E38-0EB4CF33B475}"/>
              </a:ext>
            </a:extLst>
          </p:cNvPr>
          <p:cNvSpPr txBox="1"/>
          <p:nvPr/>
        </p:nvSpPr>
        <p:spPr>
          <a:xfrm>
            <a:off x="190005" y="3429000"/>
            <a:ext cx="3705101"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La bibliothèque centrale</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montagne, plein air, panorama, paysage&#10;&#10;Description générée automatiquement">
            <a:extLst>
              <a:ext uri="{FF2B5EF4-FFF2-40B4-BE49-F238E27FC236}">
                <a16:creationId xmlns:a16="http://schemas.microsoft.com/office/drawing/2014/main" id="{BB2FC99E-309A-2AAC-4611-1781020125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1767661"/>
            <a:ext cx="11412000" cy="3132362"/>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6794D791-23E5-FA28-6D65-44AD6F1C0579}"/>
              </a:ext>
            </a:extLst>
          </p:cNvPr>
          <p:cNvSpPr txBox="1"/>
          <p:nvPr/>
        </p:nvSpPr>
        <p:spPr>
          <a:xfrm>
            <a:off x="938151" y="5070764"/>
            <a:ext cx="10521537" cy="461665"/>
          </a:xfrm>
          <a:prstGeom prst="rect">
            <a:avLst/>
          </a:prstGeom>
          <a:noFill/>
        </p:spPr>
        <p:txBody>
          <a:bodyPr wrap="square" rtlCol="0">
            <a:spAutoFit/>
          </a:bodyPr>
          <a:lstStyle/>
          <a:p>
            <a:r>
              <a:rPr lang="fr-FR" sz="2400" b="1" dirty="0">
                <a:solidFill>
                  <a:schemeClr val="bg1"/>
                </a:solidFill>
              </a:rPr>
              <a:t> Los Angeles et l'observatoire Griffith, vus depuis les collines d'Hollywood. </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plein air, ciel, arbre, nature&#10;&#10;Description générée automatiquement">
            <a:extLst>
              <a:ext uri="{FF2B5EF4-FFF2-40B4-BE49-F238E27FC236}">
                <a16:creationId xmlns:a16="http://schemas.microsoft.com/office/drawing/2014/main" id="{61605D99-3E7A-F6A3-921D-827F996196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0343"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991B59CB-7001-5C4D-3221-BAB050E21AEA}"/>
              </a:ext>
            </a:extLst>
          </p:cNvPr>
          <p:cNvSpPr txBox="1"/>
          <p:nvPr/>
        </p:nvSpPr>
        <p:spPr>
          <a:xfrm>
            <a:off x="9215252" y="3313216"/>
            <a:ext cx="2976748" cy="1938992"/>
          </a:xfrm>
          <a:prstGeom prst="rect">
            <a:avLst/>
          </a:prstGeom>
          <a:noFill/>
        </p:spPr>
        <p:txBody>
          <a:bodyPr wrap="square" rtlCol="0">
            <a:spAutoFit/>
          </a:bodyPr>
          <a:lstStyle/>
          <a:p>
            <a:r>
              <a:rPr lang="fr-FR" sz="2400" b="1" dirty="0">
                <a:solidFill>
                  <a:schemeClr val="bg1"/>
                </a:solidFill>
              </a:rPr>
              <a:t>incendies de Los Angeles fin août 2009. Prise depuis les studios </a:t>
            </a:r>
            <a:r>
              <a:rPr lang="fr-FR" sz="2400" b="1" dirty="0" err="1">
                <a:solidFill>
                  <a:schemeClr val="bg1"/>
                </a:solidFill>
              </a:rPr>
              <a:t>Universalgeles</a:t>
            </a:r>
            <a:endParaRPr lang="fr-FR" sz="2400" b="1" dirty="0">
              <a:solidFill>
                <a:schemeClr val="bg1"/>
              </a:solidFill>
            </a:endParaRP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AB9A6ABE-C2BA-59E4-170D-013FAFBDBE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4897" y="279000"/>
            <a:ext cx="9453710" cy="6300000"/>
          </a:xfrm>
          <a:prstGeom prst="rect">
            <a:avLst/>
          </a:prstGeom>
          <a:effectLst>
            <a:softEdge rad="127000"/>
          </a:effectLst>
        </p:spPr>
      </p:pic>
      <p:sp>
        <p:nvSpPr>
          <p:cNvPr id="4" name="ZoneTexte 3">
            <a:extLst>
              <a:ext uri="{FF2B5EF4-FFF2-40B4-BE49-F238E27FC236}">
                <a16:creationId xmlns:a16="http://schemas.microsoft.com/office/drawing/2014/main" id="{9FED8211-AD90-3A34-25EA-CB1C4129B6DD}"/>
              </a:ext>
            </a:extLst>
          </p:cNvPr>
          <p:cNvSpPr txBox="1"/>
          <p:nvPr/>
        </p:nvSpPr>
        <p:spPr>
          <a:xfrm>
            <a:off x="261257" y="2621478"/>
            <a:ext cx="2196935" cy="2585323"/>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Entrée du quartier de Chinatown située dans le centre de Los Angeles.</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7D34A9-B515-D584-D24C-89FF5D0BA7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983E8901-5303-967A-AA80-7E4644C35E49}"/>
              </a:ext>
            </a:extLst>
          </p:cNvPr>
          <p:cNvSpPr txBox="1"/>
          <p:nvPr/>
        </p:nvSpPr>
        <p:spPr>
          <a:xfrm>
            <a:off x="3586348" y="5598754"/>
            <a:ext cx="9203377" cy="830997"/>
          </a:xfrm>
          <a:prstGeom prst="rect">
            <a:avLst/>
          </a:prstGeom>
          <a:noFill/>
        </p:spPr>
        <p:txBody>
          <a:bodyPr wrap="square" rtlCol="0">
            <a:spAutoFit/>
          </a:bodyPr>
          <a:lstStyle/>
          <a:p>
            <a:endParaRPr lang="fr-FR" sz="2400" dirty="0">
              <a:solidFill>
                <a:schemeClr val="bg1"/>
              </a:solidFill>
            </a:endParaRPr>
          </a:p>
          <a:p>
            <a:r>
              <a:rPr lang="fr-FR" sz="2400" b="1" dirty="0">
                <a:solidFill>
                  <a:schemeClr val="bg1"/>
                </a:solidFill>
              </a:rPr>
              <a:t>L'auditorium Royce Hall à l'UCLA.</a:t>
            </a: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bâtiment, Zone métropolitaine, Métropole, paysage urbain&#10;&#10;Description générée automatiquement">
            <a:extLst>
              <a:ext uri="{FF2B5EF4-FFF2-40B4-BE49-F238E27FC236}">
                <a16:creationId xmlns:a16="http://schemas.microsoft.com/office/drawing/2014/main" id="{98D6C942-7EC4-5738-4E07-9893123202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6" y="213774"/>
            <a:ext cx="9183607" cy="6120000"/>
          </a:xfrm>
          <a:prstGeom prst="rect">
            <a:avLst/>
          </a:prstGeom>
          <a:effectLst>
            <a:softEdge rad="127000"/>
          </a:effectLst>
        </p:spPr>
      </p:pic>
      <p:sp>
        <p:nvSpPr>
          <p:cNvPr id="4" name="ZoneTexte 3">
            <a:extLst>
              <a:ext uri="{FF2B5EF4-FFF2-40B4-BE49-F238E27FC236}">
                <a16:creationId xmlns:a16="http://schemas.microsoft.com/office/drawing/2014/main" id="{45BA0EF4-BB49-0753-14E7-843F65051505}"/>
              </a:ext>
            </a:extLst>
          </p:cNvPr>
          <p:cNvSpPr txBox="1"/>
          <p:nvPr/>
        </p:nvSpPr>
        <p:spPr>
          <a:xfrm>
            <a:off x="4476997" y="6182561"/>
            <a:ext cx="8918369" cy="461665"/>
          </a:xfrm>
          <a:prstGeom prst="rect">
            <a:avLst/>
          </a:prstGeom>
          <a:noFill/>
        </p:spPr>
        <p:txBody>
          <a:bodyPr wrap="square" rtlCol="0">
            <a:spAutoFit/>
          </a:bodyPr>
          <a:lstStyle/>
          <a:p>
            <a:r>
              <a:rPr lang="fr-FR" sz="2400" b="1" dirty="0">
                <a:solidFill>
                  <a:schemeClr val="bg1"/>
                </a:solidFill>
              </a:rPr>
              <a:t>Los Angeles la nuit.</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plein air, arbre, ciel, immeuble gouvernemental&#10;&#10;Description générée automatiquement">
            <a:extLst>
              <a:ext uri="{FF2B5EF4-FFF2-40B4-BE49-F238E27FC236}">
                <a16:creationId xmlns:a16="http://schemas.microsoft.com/office/drawing/2014/main" id="{E9F2E89F-B5A0-7A90-FC44-9C650E0E12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40" y="369000"/>
            <a:ext cx="9183519" cy="6120000"/>
          </a:xfrm>
          <a:prstGeom prst="rect">
            <a:avLst/>
          </a:prstGeom>
          <a:effectLst>
            <a:softEdge rad="317500"/>
          </a:effectLst>
        </p:spPr>
      </p:pic>
      <p:sp>
        <p:nvSpPr>
          <p:cNvPr id="4" name="ZoneTexte 3">
            <a:extLst>
              <a:ext uri="{FF2B5EF4-FFF2-40B4-BE49-F238E27FC236}">
                <a16:creationId xmlns:a16="http://schemas.microsoft.com/office/drawing/2014/main" id="{10824E23-0586-038B-C934-7A03B67ABCFF}"/>
              </a:ext>
            </a:extLst>
          </p:cNvPr>
          <p:cNvSpPr txBox="1"/>
          <p:nvPr/>
        </p:nvSpPr>
        <p:spPr>
          <a:xfrm>
            <a:off x="3883231" y="6282046"/>
            <a:ext cx="8787740" cy="461665"/>
          </a:xfrm>
          <a:prstGeom prst="rect">
            <a:avLst/>
          </a:prstGeom>
          <a:noFill/>
        </p:spPr>
        <p:txBody>
          <a:bodyPr wrap="square" rtlCol="0">
            <a:spAutoFit/>
          </a:bodyPr>
          <a:lstStyle/>
          <a:p>
            <a:r>
              <a:rPr lang="fr-FR" sz="2400" b="1">
                <a:solidFill>
                  <a:schemeClr val="bg1"/>
                </a:solidFill>
              </a:rPr>
              <a:t> Los Angeles Times Building</a:t>
            </a:r>
            <a:endParaRPr lang="fr-FR" sz="2400" b="1" dirty="0">
              <a:solidFill>
                <a:schemeClr val="bg1"/>
              </a:solidFill>
            </a:endParaRPr>
          </a:p>
        </p:txBody>
      </p:sp>
    </p:spTree>
    <p:extLst>
      <p:ext uri="{BB962C8B-B14F-4D97-AF65-F5344CB8AC3E}">
        <p14:creationId xmlns:p14="http://schemas.microsoft.com/office/powerpoint/2010/main" val="1757816257"/>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ciel, nuage, plein air, bâtiment&#10;&#10;Description générée automatiquement">
            <a:extLst>
              <a:ext uri="{FF2B5EF4-FFF2-40B4-BE49-F238E27FC236}">
                <a16:creationId xmlns:a16="http://schemas.microsoft.com/office/drawing/2014/main" id="{82B91B63-30C4-B138-E056-7185675CDD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5130" y="369000"/>
            <a:ext cx="7261740" cy="6120000"/>
          </a:xfrm>
          <a:prstGeom prst="rect">
            <a:avLst/>
          </a:prstGeom>
          <a:effectLst>
            <a:softEdge rad="317500"/>
          </a:effectLst>
        </p:spPr>
      </p:pic>
      <p:sp>
        <p:nvSpPr>
          <p:cNvPr id="4" name="ZoneTexte 3">
            <a:extLst>
              <a:ext uri="{FF2B5EF4-FFF2-40B4-BE49-F238E27FC236}">
                <a16:creationId xmlns:a16="http://schemas.microsoft.com/office/drawing/2014/main" id="{B3260E93-F425-767C-12FF-A06D838A7E11}"/>
              </a:ext>
            </a:extLst>
          </p:cNvPr>
          <p:cNvSpPr txBox="1"/>
          <p:nvPr/>
        </p:nvSpPr>
        <p:spPr>
          <a:xfrm>
            <a:off x="2667010" y="5879758"/>
            <a:ext cx="9001496"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Cathédrale Notre-Dame-des-Anges de Los Angeles.</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2FA81EC-8601-B296-A5FC-85565C68FE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441325"/>
            <a:ext cx="11376000" cy="5575420"/>
          </a:xfrm>
          <a:prstGeom prst="rect">
            <a:avLst/>
          </a:prstGeom>
          <a:effectLst>
            <a:softEdge rad="127000"/>
          </a:effectLst>
        </p:spPr>
      </p:pic>
      <p:sp>
        <p:nvSpPr>
          <p:cNvPr id="4" name="ZoneTexte 3">
            <a:extLst>
              <a:ext uri="{FF2B5EF4-FFF2-40B4-BE49-F238E27FC236}">
                <a16:creationId xmlns:a16="http://schemas.microsoft.com/office/drawing/2014/main" id="{96202996-E7DE-31B6-37B6-F40392563473}"/>
              </a:ext>
            </a:extLst>
          </p:cNvPr>
          <p:cNvSpPr txBox="1"/>
          <p:nvPr/>
        </p:nvSpPr>
        <p:spPr>
          <a:xfrm>
            <a:off x="2529444" y="5853249"/>
            <a:ext cx="8942120" cy="461665"/>
          </a:xfrm>
          <a:prstGeom prst="rect">
            <a:avLst/>
          </a:prstGeom>
          <a:noFill/>
        </p:spPr>
        <p:txBody>
          <a:bodyPr wrap="square" rtlCol="0">
            <a:spAutoFit/>
          </a:bodyPr>
          <a:lstStyle/>
          <a:p>
            <a:r>
              <a:rPr lang="fr-FR" sz="2400" b="1">
                <a:solidFill>
                  <a:schemeClr val="bg1"/>
                </a:solidFill>
              </a:rPr>
              <a:t>L'Angelus Temple est une megachurch pentecôtiste</a:t>
            </a:r>
            <a:endParaRPr lang="fr-FR" sz="2400" b="1" dirty="0">
              <a:solidFill>
                <a:schemeClr val="bg1"/>
              </a:solidFill>
            </a:endParaRP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véhicule, Véhicule terrestre, palmier&#10;&#10;Description générée automatiquement">
            <a:extLst>
              <a:ext uri="{FF2B5EF4-FFF2-40B4-BE49-F238E27FC236}">
                <a16:creationId xmlns:a16="http://schemas.microsoft.com/office/drawing/2014/main" id="{5FF7794A-0127-D07E-8B8B-645A3DC457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3989" y="369000"/>
            <a:ext cx="8160000" cy="6120000"/>
          </a:xfrm>
          <a:prstGeom prst="rect">
            <a:avLst/>
          </a:prstGeom>
          <a:effectLst>
            <a:softEdge rad="127000"/>
          </a:effectLst>
        </p:spPr>
      </p:pic>
      <p:sp>
        <p:nvSpPr>
          <p:cNvPr id="4" name="ZoneTexte 3">
            <a:extLst>
              <a:ext uri="{FF2B5EF4-FFF2-40B4-BE49-F238E27FC236}">
                <a16:creationId xmlns:a16="http://schemas.microsoft.com/office/drawing/2014/main" id="{AC589B99-27F7-A82A-542F-549943676D55}"/>
              </a:ext>
            </a:extLst>
          </p:cNvPr>
          <p:cNvSpPr txBox="1"/>
          <p:nvPr/>
        </p:nvSpPr>
        <p:spPr>
          <a:xfrm>
            <a:off x="8847117" y="1834585"/>
            <a:ext cx="3040084" cy="3693319"/>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Les rues bordées de palmiers sont l'un des symboles de Los Angeles et sa région urbaine, comme ici sur </a:t>
            </a:r>
            <a:r>
              <a:rPr lang="fr-FR" sz="2400" b="1" dirty="0" err="1">
                <a:solidFill>
                  <a:schemeClr val="bg1"/>
                </a:solidFill>
              </a:rPr>
              <a:t>Rodeo</a:t>
            </a:r>
            <a:r>
              <a:rPr lang="fr-FR" sz="2400" b="1" dirty="0">
                <a:solidFill>
                  <a:schemeClr val="bg1"/>
                </a:solidFill>
              </a:rPr>
              <a:t> Drive, dans la ville voisine de Beverly Hills.</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05946215-78B6-CC38-3150-4505564DB32F}"/>
            </a:ext>
          </a:extLst>
        </p:cNvPr>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7806663E-F55C-3F57-F089-434DC0959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1039" y="369000"/>
            <a:ext cx="8160000" cy="6120000"/>
          </a:xfrm>
          <a:prstGeom prst="rect">
            <a:avLst/>
          </a:prstGeom>
          <a:effectLst>
            <a:softEdge rad="127000"/>
          </a:effectLst>
        </p:spPr>
      </p:pic>
      <p:sp>
        <p:nvSpPr>
          <p:cNvPr id="4" name="ZoneTexte 3">
            <a:extLst>
              <a:ext uri="{FF2B5EF4-FFF2-40B4-BE49-F238E27FC236}">
                <a16:creationId xmlns:a16="http://schemas.microsoft.com/office/drawing/2014/main" id="{7AE7D4EB-E952-398F-A230-ACE9438169DA}"/>
              </a:ext>
            </a:extLst>
          </p:cNvPr>
          <p:cNvSpPr txBox="1"/>
          <p:nvPr/>
        </p:nvSpPr>
        <p:spPr>
          <a:xfrm>
            <a:off x="253917" y="2185060"/>
            <a:ext cx="3099459" cy="3046988"/>
          </a:xfrm>
          <a:prstGeom prst="rect">
            <a:avLst/>
          </a:prstGeom>
          <a:noFill/>
        </p:spPr>
        <p:txBody>
          <a:bodyPr wrap="square" rtlCol="0">
            <a:spAutoFit/>
          </a:bodyPr>
          <a:lstStyle/>
          <a:p>
            <a:r>
              <a:rPr lang="fr-FR" sz="2400" b="1" dirty="0">
                <a:solidFill>
                  <a:schemeClr val="bg1"/>
                </a:solidFill>
              </a:rPr>
              <a:t> Pont Vincent Thomas de San Pedro, Los Angeles, Californie à Terminal Island, Californie. Le SS Lane Victory est visible au premier plan.</a:t>
            </a:r>
          </a:p>
        </p:txBody>
      </p:sp>
    </p:spTree>
    <p:extLst>
      <p:ext uri="{BB962C8B-B14F-4D97-AF65-F5344CB8AC3E}">
        <p14:creationId xmlns:p14="http://schemas.microsoft.com/office/powerpoint/2010/main" val="112577400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plein air, ciel, scène, bâtiment&#10;&#10;Description générée automatiquement">
            <a:extLst>
              <a:ext uri="{FF2B5EF4-FFF2-40B4-BE49-F238E27FC236}">
                <a16:creationId xmlns:a16="http://schemas.microsoft.com/office/drawing/2014/main" id="{1810D6CC-A2E3-7008-B6D9-F156FB88EB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713" y="516366"/>
            <a:ext cx="5508000" cy="4131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lein air, habits, ciel, personne&#10;&#10;Description générée automatiquement">
            <a:extLst>
              <a:ext uri="{FF2B5EF4-FFF2-40B4-BE49-F238E27FC236}">
                <a16:creationId xmlns:a16="http://schemas.microsoft.com/office/drawing/2014/main" id="{87DBF507-B7BE-D5CF-48C6-FB9B4517BD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5287" y="3274621"/>
            <a:ext cx="5472000" cy="3078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8A34CAE6-D755-4A4F-E497-F2DF5B0C2E01}"/>
              </a:ext>
            </a:extLst>
          </p:cNvPr>
          <p:cNvSpPr txBox="1"/>
          <p:nvPr/>
        </p:nvSpPr>
        <p:spPr>
          <a:xfrm>
            <a:off x="1175657" y="4773498"/>
            <a:ext cx="5379523" cy="584775"/>
          </a:xfrm>
          <a:prstGeom prst="rect">
            <a:avLst/>
          </a:prstGeom>
          <a:noFill/>
        </p:spPr>
        <p:txBody>
          <a:bodyPr wrap="square" rtlCol="0">
            <a:spAutoFit/>
          </a:bodyPr>
          <a:lstStyle/>
          <a:p>
            <a:r>
              <a:rPr lang="fr-FR" sz="3200" b="1" dirty="0">
                <a:solidFill>
                  <a:srgbClr val="FFFF00"/>
                </a:solidFill>
              </a:rPr>
              <a:t>Los – </a:t>
            </a:r>
            <a:r>
              <a:rPr lang="fr-FR" sz="3200" b="1" dirty="0" err="1">
                <a:solidFill>
                  <a:srgbClr val="FFFF00"/>
                </a:solidFill>
              </a:rPr>
              <a:t>Angelès</a:t>
            </a:r>
            <a:r>
              <a:rPr lang="fr-FR" sz="3200" b="1" dirty="0">
                <a:solidFill>
                  <a:srgbClr val="FFFF00"/>
                </a:solidFill>
              </a:rPr>
              <a:t>  1 et 2</a:t>
            </a:r>
          </a:p>
        </p:txBody>
      </p:sp>
      <p:sp>
        <p:nvSpPr>
          <p:cNvPr id="7" name="ZoneTexte 6">
            <a:extLst>
              <a:ext uri="{FF2B5EF4-FFF2-40B4-BE49-F238E27FC236}">
                <a16:creationId xmlns:a16="http://schemas.microsoft.com/office/drawing/2014/main" id="{421DF477-C275-A357-0E31-E9FE33DC816D}"/>
              </a:ext>
            </a:extLst>
          </p:cNvPr>
          <p:cNvSpPr txBox="1"/>
          <p:nvPr/>
        </p:nvSpPr>
        <p:spPr>
          <a:xfrm>
            <a:off x="6335287" y="320634"/>
            <a:ext cx="5508000" cy="1569660"/>
          </a:xfrm>
          <a:prstGeom prst="rect">
            <a:avLst/>
          </a:prstGeom>
          <a:noFill/>
        </p:spPr>
        <p:txBody>
          <a:bodyPr wrap="square" rtlCol="0">
            <a:spAutoFit/>
          </a:bodyPr>
          <a:lstStyle/>
          <a:p>
            <a:r>
              <a:rPr lang="fr-FR" sz="3200" b="1" dirty="0">
                <a:solidFill>
                  <a:srgbClr val="FFFF00"/>
                </a:solidFill>
              </a:rPr>
              <a:t>Lorient Vous A Présenté La Ville De Los – </a:t>
            </a:r>
            <a:r>
              <a:rPr lang="fr-FR" sz="3200" b="1" dirty="0" err="1">
                <a:solidFill>
                  <a:srgbClr val="FFFF00"/>
                </a:solidFill>
              </a:rPr>
              <a:t>Angelès</a:t>
            </a:r>
            <a:r>
              <a:rPr lang="fr-FR" sz="3200" b="1" dirty="0">
                <a:solidFill>
                  <a:srgbClr val="FFFF00"/>
                </a:solidFill>
              </a:rPr>
              <a:t> </a:t>
            </a:r>
          </a:p>
          <a:p>
            <a:r>
              <a:rPr lang="fr-FR" sz="3200" b="1" dirty="0">
                <a:solidFill>
                  <a:srgbClr val="FFFF00"/>
                </a:solidFill>
              </a:rPr>
              <a:t>              Etats – Unis </a:t>
            </a:r>
          </a:p>
        </p:txBody>
      </p:sp>
      <p:sp>
        <p:nvSpPr>
          <p:cNvPr id="8" name="ZoneTexte 7">
            <a:extLst>
              <a:ext uri="{FF2B5EF4-FFF2-40B4-BE49-F238E27FC236}">
                <a16:creationId xmlns:a16="http://schemas.microsoft.com/office/drawing/2014/main" id="{E2C74711-7B17-D974-197E-3CD128BA8A70}"/>
              </a:ext>
            </a:extLst>
          </p:cNvPr>
          <p:cNvSpPr txBox="1"/>
          <p:nvPr/>
        </p:nvSpPr>
        <p:spPr>
          <a:xfrm>
            <a:off x="6374127" y="1909616"/>
            <a:ext cx="550800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9" name="ZoneTexte 8">
            <a:extLst>
              <a:ext uri="{FF2B5EF4-FFF2-40B4-BE49-F238E27FC236}">
                <a16:creationId xmlns:a16="http://schemas.microsoft.com/office/drawing/2014/main" id="{68E77720-7FCB-1FBD-3053-FE5D384B44A0}"/>
              </a:ext>
            </a:extLst>
          </p:cNvPr>
          <p:cNvSpPr txBox="1"/>
          <p:nvPr/>
        </p:nvSpPr>
        <p:spPr>
          <a:xfrm>
            <a:off x="8256938" y="2513713"/>
            <a:ext cx="3740728"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129</TotalTime>
  <Words>459</Words>
  <Application>Microsoft Office PowerPoint</Application>
  <PresentationFormat>Grand écran</PresentationFormat>
  <Paragraphs>46</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2024-12-16T06:24:40Z</dcterms:created>
  <dcterms:modified xsi:type="dcterms:W3CDTF">2025-01-21T07:47:49Z</dcterms:modified>
</cp:coreProperties>
</file>