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36"/>
  </p:notesMasterIdLst>
  <p:sldIdLst>
    <p:sldId id="427" r:id="rId3"/>
    <p:sldId id="428" r:id="rId4"/>
    <p:sldId id="470" r:id="rId5"/>
    <p:sldId id="438" r:id="rId6"/>
    <p:sldId id="437" r:id="rId7"/>
    <p:sldId id="436" r:id="rId8"/>
    <p:sldId id="429" r:id="rId9"/>
    <p:sldId id="432" r:id="rId10"/>
    <p:sldId id="430" r:id="rId11"/>
    <p:sldId id="431" r:id="rId12"/>
    <p:sldId id="434" r:id="rId13"/>
    <p:sldId id="435" r:id="rId14"/>
    <p:sldId id="433" r:id="rId15"/>
    <p:sldId id="439" r:id="rId16"/>
    <p:sldId id="440" r:id="rId17"/>
    <p:sldId id="441" r:id="rId18"/>
    <p:sldId id="442" r:id="rId19"/>
    <p:sldId id="443" r:id="rId20"/>
    <p:sldId id="444" r:id="rId21"/>
    <p:sldId id="445" r:id="rId22"/>
    <p:sldId id="446" r:id="rId23"/>
    <p:sldId id="447" r:id="rId24"/>
    <p:sldId id="448" r:id="rId25"/>
    <p:sldId id="449" r:id="rId26"/>
    <p:sldId id="450" r:id="rId27"/>
    <p:sldId id="451" r:id="rId28"/>
    <p:sldId id="453" r:id="rId29"/>
    <p:sldId id="456" r:id="rId30"/>
    <p:sldId id="457" r:id="rId31"/>
    <p:sldId id="454" r:id="rId32"/>
    <p:sldId id="452" r:id="rId33"/>
    <p:sldId id="455" r:id="rId34"/>
    <p:sldId id="469" r:id="rId35"/>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etJtCCoZ/mWLOpuufzT+Q==" hashData="aPIxgfnwHA5tkOw1JPgK6xYV6+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6" autoAdjust="0"/>
    <p:restoredTop sz="94660"/>
  </p:normalViewPr>
  <p:slideViewPr>
    <p:cSldViewPr>
      <p:cViewPr varScale="1">
        <p:scale>
          <a:sx n="77" d="100"/>
          <a:sy n="77" d="100"/>
        </p:scale>
        <p:origin x="-330"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19/11/2024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file:///F:\00-PPT%20Mes%20CD\0aa%20Musique%20PPS\Alsace\Musique%20%20traditionnelle%20%20alsacienne2.wav" TargetMode="Externa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8.xml"/><Relationship Id="rId6" Type="http://schemas.openxmlformats.org/officeDocument/2006/relationships/image" Target="../media/image40.gif"/><Relationship Id="rId5" Type="http://schemas.openxmlformats.org/officeDocument/2006/relationships/image" Target="../media/image39.gif"/><Relationship Id="rId4" Type="http://schemas.openxmlformats.org/officeDocument/2006/relationships/image" Target="../media/image38.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4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3528293" y="540000"/>
            <a:ext cx="5220195" cy="3744647"/>
          </a:xfrm>
          <a:prstGeom prst="rect">
            <a:avLst/>
          </a:prstGeom>
          <a:noFill/>
        </p:spPr>
        <p:txBody>
          <a:bodyPr wrap="none" rtlCol="0">
            <a:prstTxWarp prst="textArchUpPour">
              <a:avLst/>
            </a:prstTxWarp>
            <a:spAutoFit/>
          </a:bodyPr>
          <a:lstStyle/>
          <a:p>
            <a:r>
              <a:rPr lang="fr-FR" b="1" dirty="0" smtClean="0">
                <a:ln w="50800">
                  <a:solidFill>
                    <a:schemeClr val="tx1"/>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rPr>
              <a:t>Villes  et  villages</a:t>
            </a:r>
            <a:endParaRPr lang="fr-FR" b="1" dirty="0">
              <a:ln w="50800">
                <a:solidFill>
                  <a:schemeClr val="tx1"/>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endParaRPr>
          </a:p>
        </p:txBody>
      </p:sp>
      <p:sp>
        <p:nvSpPr>
          <p:cNvPr id="3" name="ZoneTexte 2"/>
          <p:cNvSpPr txBox="1">
            <a:spLocks noChangeAspect="1"/>
          </p:cNvSpPr>
          <p:nvPr/>
        </p:nvSpPr>
        <p:spPr>
          <a:xfrm rot="23640000">
            <a:off x="-108000" y="1352135"/>
            <a:ext cx="3096317" cy="2067732"/>
          </a:xfrm>
          <a:prstGeom prst="rect">
            <a:avLst/>
          </a:prstGeom>
          <a:noFill/>
        </p:spPr>
        <p:txBody>
          <a:bodyPr wrap="none" rtlCol="0">
            <a:prstTxWarp prst="textArchUpPour">
              <a:avLst/>
            </a:prstTxWarp>
            <a:spAutoFit/>
          </a:bodyPr>
          <a:lstStyle/>
          <a:p>
            <a:r>
              <a:rPr lang="fr-FR" sz="8800" dirty="0" smtClean="0">
                <a:ln w="15875" cmpd="dbl">
                  <a:solidFill>
                    <a:schemeClr val="tx1"/>
                  </a:solidFill>
                </a:ln>
                <a:solidFill>
                  <a:srgbClr val="FFC000"/>
                </a:solidFill>
                <a:latin typeface="Magneto" pitchFamily="82" charset="0"/>
                <a:ea typeface="Permanent Marker" pitchFamily="2" charset="0"/>
              </a:rPr>
              <a:t>Patrimoine  D’ Alsace</a:t>
            </a:r>
            <a:endParaRPr lang="fr-FR" sz="8800" dirty="0">
              <a:ln w="15875" cmpd="dbl">
                <a:solidFill>
                  <a:schemeClr val="tx1"/>
                </a:solidFill>
              </a:ln>
              <a:solidFill>
                <a:srgbClr val="FFC000"/>
              </a:solidFill>
              <a:latin typeface="Magneto" pitchFamily="82" charset="0"/>
              <a:ea typeface="Permanent Marker" pitchFamily="2" charset="0"/>
            </a:endParaRPr>
          </a:p>
        </p:txBody>
      </p:sp>
      <p:sp>
        <p:nvSpPr>
          <p:cNvPr id="4" name="ZoneTexte 3"/>
          <p:cNvSpPr txBox="1"/>
          <p:nvPr/>
        </p:nvSpPr>
        <p:spPr>
          <a:xfrm>
            <a:off x="3564000" y="2700000"/>
            <a:ext cx="4896837" cy="1015663"/>
          </a:xfrm>
          <a:prstGeom prst="rect">
            <a:avLst/>
          </a:prstGeom>
          <a:noFill/>
        </p:spPr>
        <p:txBody>
          <a:bodyPr wrap="square" rtlCol="0">
            <a:spAutoFit/>
          </a:bodyPr>
          <a:lstStyle/>
          <a:p>
            <a:pPr algn="ctr"/>
            <a:r>
              <a:rPr lang="fr-FR" sz="6000" b="1" dirty="0" smtClean="0">
                <a:ln w="47625">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Haguenau</a:t>
            </a:r>
            <a:r>
              <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endPar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endParaRPr>
          </a:p>
        </p:txBody>
      </p:sp>
      <p:pic>
        <p:nvPicPr>
          <p:cNvPr id="5" name="Image 4" descr="0a0000004 souris-non.gif"/>
          <p:cNvPicPr>
            <a:picLocks noChangeAspect="1"/>
          </p:cNvPicPr>
          <p:nvPr/>
        </p:nvPicPr>
        <p:blipFill>
          <a:blip r:embed="rId4" cstate="print"/>
          <a:stretch>
            <a:fillRect/>
          </a:stretch>
        </p:blipFill>
        <p:spPr>
          <a:xfrm>
            <a:off x="0" y="2448471"/>
            <a:ext cx="852554" cy="1080000"/>
          </a:xfrm>
          <a:prstGeom prst="rect">
            <a:avLst/>
          </a:prstGeom>
        </p:spPr>
      </p:pic>
      <p:sp>
        <p:nvSpPr>
          <p:cNvPr id="6" name="ZoneTexte 5"/>
          <p:cNvSpPr txBox="1"/>
          <p:nvPr/>
        </p:nvSpPr>
        <p:spPr>
          <a:xfrm>
            <a:off x="5112469" y="4608711"/>
            <a:ext cx="3240261" cy="830997"/>
          </a:xfrm>
          <a:prstGeom prst="rect">
            <a:avLst/>
          </a:prstGeom>
          <a:solidFill>
            <a:schemeClr val="bg1">
              <a:lumMod val="75000"/>
              <a:alpha val="50000"/>
            </a:schemeClr>
          </a:solidFill>
        </p:spPr>
        <p:txBody>
          <a:bodyPr wrap="square" rtlCol="0">
            <a:spAutoFit/>
          </a:bodyPr>
          <a:lstStyle/>
          <a:p>
            <a:pPr algn="ctr"/>
            <a:r>
              <a:rPr lang="fr-FR" sz="2400" b="1" dirty="0" smtClean="0">
                <a:solidFill>
                  <a:schemeClr val="bg1"/>
                </a:solidFill>
                <a:latin typeface="Chiller" pitchFamily="82" charset="0"/>
              </a:rPr>
              <a:t> L’œil  de  chaque  photographe</a:t>
            </a:r>
          </a:p>
          <a:p>
            <a:pPr algn="ctr"/>
            <a:r>
              <a:rPr lang="fr-FR" sz="2400" b="1" dirty="0" smtClean="0">
                <a:solidFill>
                  <a:schemeClr val="bg1"/>
                </a:solidFill>
                <a:latin typeface="Chiller" pitchFamily="82" charset="0"/>
              </a:rPr>
              <a:t>mérite  son  détour</a:t>
            </a:r>
            <a:endParaRPr lang="fr-FR" sz="2400" b="1" dirty="0">
              <a:solidFill>
                <a:schemeClr val="bg1"/>
              </a:solidFill>
              <a:latin typeface="Chiller" pitchFamily="82" charset="0"/>
            </a:endParaRPr>
          </a:p>
        </p:txBody>
      </p:sp>
      <p:sp>
        <p:nvSpPr>
          <p:cNvPr id="7" name="ZoneTexte 6"/>
          <p:cNvSpPr txBox="1"/>
          <p:nvPr/>
        </p:nvSpPr>
        <p:spPr>
          <a:xfrm rot="360000">
            <a:off x="2880221" y="72000"/>
            <a:ext cx="2088133" cy="600164"/>
          </a:xfrm>
          <a:prstGeom prst="rect">
            <a:avLst/>
          </a:prstGeom>
          <a:noFill/>
        </p:spPr>
        <p:txBody>
          <a:bodyPr wrap="square" rtlCol="0">
            <a:spAutoFit/>
          </a:bodyPr>
          <a:lstStyle/>
          <a:p>
            <a:pPr algn="ctr"/>
            <a:r>
              <a:rPr lang="fr-FR" sz="1100" b="1" dirty="0" smtClean="0">
                <a:ln w="0">
                  <a:noFill/>
                </a:ln>
                <a:solidFill>
                  <a:schemeClr val="bg1"/>
                </a:solidFill>
                <a:latin typeface="Arial Narrow" pitchFamily="34" charset="0"/>
              </a:rPr>
              <a:t>Photos  prises  par  un amoureux </a:t>
            </a:r>
          </a:p>
          <a:p>
            <a:pPr algn="ctr"/>
            <a:r>
              <a:rPr lang="fr-FR" sz="1100" b="1" dirty="0" smtClean="0">
                <a:ln w="0">
                  <a:noFill/>
                </a:ln>
                <a:solidFill>
                  <a:schemeClr val="bg1"/>
                </a:solidFill>
                <a:latin typeface="Arial Narrow" pitchFamily="34" charset="0"/>
              </a:rPr>
              <a:t>du patrimoine ancien</a:t>
            </a:r>
          </a:p>
          <a:p>
            <a:pPr algn="ctr"/>
            <a:r>
              <a:rPr lang="fr-FR" sz="1100" b="1" dirty="0" smtClean="0">
                <a:ln w="0">
                  <a:noFill/>
                </a:ln>
                <a:solidFill>
                  <a:schemeClr val="bg1"/>
                </a:solidFill>
                <a:latin typeface="Arial Narrow" pitchFamily="34" charset="0"/>
              </a:rPr>
              <a:t> pour  le  plaisir  de  partager  </a:t>
            </a:r>
            <a:endParaRPr lang="fr-FR" sz="1100" b="1" dirty="0">
              <a:ln w="0">
                <a:noFill/>
              </a:ln>
              <a:solidFill>
                <a:schemeClr val="bg1"/>
              </a:solidFill>
              <a:latin typeface="Arial Narrow" pitchFamily="34" charset="0"/>
            </a:endParaRPr>
          </a:p>
        </p:txBody>
      </p:sp>
      <p:sp>
        <p:nvSpPr>
          <p:cNvPr id="9" name="Rectangle 8"/>
          <p:cNvSpPr/>
          <p:nvPr/>
        </p:nvSpPr>
        <p:spPr>
          <a:xfrm>
            <a:off x="0" y="4176663"/>
            <a:ext cx="4320381" cy="1446550"/>
          </a:xfrm>
          <a:prstGeom prst="rect">
            <a:avLst/>
          </a:prstGeom>
        </p:spPr>
        <p:txBody>
          <a:bodyPr wrap="square">
            <a:spAutoFit/>
          </a:bodyPr>
          <a:lstStyle/>
          <a:p>
            <a:pPr algn="ctr"/>
            <a:r>
              <a:rPr lang="fr-FR" sz="4400" b="1" dirty="0" smtClean="0">
                <a:ln w="28575">
                  <a:solidFill>
                    <a:schemeClr val="tx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atin typeface="Arial Black" pitchFamily="34" charset="0"/>
              </a:rPr>
              <a:t>Le Musée Historique</a:t>
            </a:r>
            <a:endParaRPr lang="fr-FR" sz="2800" b="1" dirty="0">
              <a:ln w="28575">
                <a:solidFill>
                  <a:schemeClr val="tx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atin typeface="Arial Black" pitchFamily="34" charset="0"/>
            </a:endParaRPr>
          </a:p>
        </p:txBody>
      </p:sp>
      <p:pic>
        <p:nvPicPr>
          <p:cNvPr id="10" name="Musique  traditionnelle  alsacienne2.wav">
            <a:hlinkClick r:id="" action="ppaction://media"/>
          </p:cNvPr>
          <p:cNvPicPr>
            <a:picLocks noRot="1" noChangeAspect="1"/>
          </p:cNvPicPr>
          <p:nvPr>
            <a:audioFile r:link="rId1"/>
          </p:nvPr>
        </p:nvPicPr>
        <p:blipFill>
          <a:blip r:embed="rId5" cstate="print"/>
          <a:stretch>
            <a:fillRect/>
          </a:stretch>
        </p:blipFill>
        <p:spPr>
          <a:xfrm>
            <a:off x="5256485" y="2160439"/>
            <a:ext cx="304800" cy="304800"/>
          </a:xfrm>
          <a:prstGeom prst="rect">
            <a:avLst/>
          </a:prstGeom>
        </p:spPr>
      </p:pic>
      <p:pic>
        <p:nvPicPr>
          <p:cNvPr id="11" name="Image 10" descr="Blason_haguenau_67.svg.png"/>
          <p:cNvPicPr>
            <a:picLocks noChangeAspect="1"/>
          </p:cNvPicPr>
          <p:nvPr/>
        </p:nvPicPr>
        <p:blipFill>
          <a:blip r:embed="rId6" cstate="print"/>
          <a:stretch>
            <a:fillRect/>
          </a:stretch>
        </p:blipFill>
        <p:spPr>
          <a:xfrm>
            <a:off x="1620000" y="144000"/>
            <a:ext cx="719400" cy="792000"/>
          </a:xfrm>
          <a:prstGeom prst="rect">
            <a:avLst/>
          </a:prstGeom>
        </p:spPr>
      </p:pic>
    </p:spTree>
  </p:cSld>
  <p:clrMapOvr>
    <a:masterClrMapping/>
  </p:clrMapOvr>
  <p:transition spd="slow" advTm="2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7700"/>
                            </p:stCondLst>
                            <p:childTnLst>
                              <p:par>
                                <p:cTn id="22" presetID="24" presetClass="entr" presetSubtype="0" fill="hold" nodeType="afterEffect">
                                  <p:stCondLst>
                                    <p:cond delay="2000"/>
                                  </p:stCondLst>
                                  <p:childTnLst>
                                    <p:set>
                                      <p:cBhvr>
                                        <p:cTn id="23" dur="1" fill="hold">
                                          <p:stCondLst>
                                            <p:cond delay="0"/>
                                          </p:stCondLst>
                                        </p:cTn>
                                        <p:tgtEl>
                                          <p:spTgt spid="11"/>
                                        </p:tgtEl>
                                        <p:attrNameLst>
                                          <p:attrName>style.visibility</p:attrName>
                                        </p:attrNameLst>
                                      </p:cBhvr>
                                      <p:to>
                                        <p:strVal val="visible"/>
                                      </p:to>
                                    </p:set>
                                    <p:anim to="" calcmode="lin" valueType="num">
                                      <p:cBhvr>
                                        <p:cTn id="24" dur="1" fill="hold"/>
                                        <p:tgtEl>
                                          <p:spTgt spid="11"/>
                                        </p:tgtEl>
                                        <p:attrNameLst>
                                          <p:attrName/>
                                        </p:attrNameLst>
                                      </p:cBhvr>
                                    </p:anim>
                                  </p:childTnLst>
                                </p:cTn>
                              </p:par>
                            </p:childTnLst>
                          </p:cTn>
                        </p:par>
                        <p:par>
                          <p:cTn id="25" fill="hold">
                            <p:stCondLst>
                              <p:cond delay="97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2300"/>
                            </p:stCondLst>
                            <p:childTnLst>
                              <p:par>
                                <p:cTn id="32" presetID="9" presetClass="entr" presetSubtype="0" fill="hold" grpId="0" nodeType="after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par>
                          <p:cTn id="35" fill="hold">
                            <p:stCondLst>
                              <p:cond delay="14800"/>
                            </p:stCondLst>
                            <p:childTnLst>
                              <p:par>
                                <p:cTn id="36" presetID="24"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par>
                          <p:cTn id="39" fill="hold">
                            <p:stCondLst>
                              <p:cond delay="16800"/>
                            </p:stCondLst>
                            <p:childTnLst>
                              <p:par>
                                <p:cTn id="40" presetID="24" presetClass="entr" presetSubtype="0" fill="hold"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p:bldP spid="6" grpId="0" animBg="1"/>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0000"/>
            <a:lum/>
          </a:blip>
          <a:srcRect/>
          <a:stretch>
            <a:fillRect l="-6000" r="-6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5539978"/>
          </a:xfrm>
          <a:prstGeom prst="rect">
            <a:avLst/>
          </a:prstGeom>
        </p:spPr>
        <p:txBody>
          <a:bodyPr wrap="square">
            <a:spAutoFit/>
          </a:bodyPr>
          <a:lstStyle/>
          <a:p>
            <a:pPr algn="ctr"/>
            <a:r>
              <a:rPr lang="fr-FR" sz="2800" dirty="0" smtClean="0">
                <a:ln w="0">
                  <a:noFill/>
                </a:ln>
                <a:latin typeface="Elephant" pitchFamily="18" charset="0"/>
              </a:rPr>
              <a:t>Le Musée Historique </a:t>
            </a:r>
            <a:endParaRPr lang="fr-FR" sz="2800" dirty="0" smtClean="0">
              <a:ln w="0">
                <a:noFill/>
              </a:ln>
              <a:latin typeface="Elephant" pitchFamily="18" charset="0"/>
            </a:endParaRPr>
          </a:p>
          <a:p>
            <a:pPr algn="ctr"/>
            <a:endParaRPr lang="fr-FR" sz="2800" dirty="0" smtClean="0">
              <a:ln w="0">
                <a:noFill/>
              </a:ln>
              <a:latin typeface="Elephant" pitchFamily="18" charset="0"/>
            </a:endParaRPr>
          </a:p>
          <a:p>
            <a:pPr algn="ctr"/>
            <a:r>
              <a:rPr lang="fr-FR" dirty="0" smtClean="0">
                <a:ln w="0">
                  <a:noFill/>
                </a:ln>
                <a:latin typeface="Bahnschrift SemiBold" pitchFamily="34" charset="0"/>
              </a:rPr>
              <a:t> </a:t>
            </a:r>
            <a:r>
              <a:rPr lang="fr-FR" sz="2000" dirty="0" smtClean="0">
                <a:ln w="0">
                  <a:noFill/>
                </a:ln>
                <a:latin typeface="Elephant" pitchFamily="18" charset="0"/>
              </a:rPr>
              <a:t>Ce bâtiment Art-Nouveau Néo-gothique rhénan (1900-05) </a:t>
            </a:r>
            <a:endParaRPr lang="fr-FR" sz="2000" dirty="0" smtClean="0">
              <a:ln w="0">
                <a:noFill/>
              </a:ln>
              <a:latin typeface="Elephant" pitchFamily="18" charset="0"/>
            </a:endParaRPr>
          </a:p>
          <a:p>
            <a:pPr algn="ctr"/>
            <a:r>
              <a:rPr lang="fr-FR" sz="2000" dirty="0" smtClean="0">
                <a:ln w="0">
                  <a:noFill/>
                </a:ln>
                <a:latin typeface="Elephant" pitchFamily="18" charset="0"/>
              </a:rPr>
              <a:t>évoque </a:t>
            </a:r>
            <a:r>
              <a:rPr lang="fr-FR" sz="2000" dirty="0" smtClean="0">
                <a:ln w="0">
                  <a:noFill/>
                </a:ln>
                <a:latin typeface="Elephant" pitchFamily="18" charset="0"/>
              </a:rPr>
              <a:t>l'important passé médiéval de la ville. </a:t>
            </a:r>
            <a:endParaRPr lang="fr-FR" sz="2000" dirty="0" smtClean="0">
              <a:ln w="0">
                <a:noFill/>
              </a:ln>
              <a:latin typeface="Elephant" pitchFamily="18" charset="0"/>
            </a:endParaRPr>
          </a:p>
          <a:p>
            <a:pPr algn="ctr"/>
            <a:r>
              <a:rPr lang="fr-FR" sz="2000" dirty="0" smtClean="0">
                <a:ln w="0">
                  <a:noFill/>
                </a:ln>
                <a:latin typeface="Elephant" pitchFamily="18" charset="0"/>
              </a:rPr>
              <a:t>Un </a:t>
            </a:r>
            <a:r>
              <a:rPr lang="fr-FR" sz="2000" dirty="0" smtClean="0">
                <a:ln w="0">
                  <a:noFill/>
                </a:ln>
                <a:latin typeface="Elephant" pitchFamily="18" charset="0"/>
              </a:rPr>
              <a:t>bâtiment néo-Renaissance pour des collections remontant </a:t>
            </a:r>
            <a:endParaRPr lang="fr-FR" sz="2000" dirty="0" smtClean="0">
              <a:ln w="0">
                <a:noFill/>
              </a:ln>
              <a:latin typeface="Elephant" pitchFamily="18" charset="0"/>
            </a:endParaRPr>
          </a:p>
          <a:p>
            <a:pPr algn="ctr"/>
            <a:r>
              <a:rPr lang="fr-FR" sz="2000" dirty="0" smtClean="0">
                <a:ln w="0">
                  <a:noFill/>
                </a:ln>
                <a:latin typeface="Elephant" pitchFamily="18" charset="0"/>
              </a:rPr>
              <a:t>à </a:t>
            </a:r>
            <a:r>
              <a:rPr lang="fr-FR" sz="2000" dirty="0" smtClean="0">
                <a:ln w="0">
                  <a:noFill/>
                </a:ln>
                <a:latin typeface="Elephant" pitchFamily="18" charset="0"/>
              </a:rPr>
              <a:t>la Préhistoire. </a:t>
            </a:r>
            <a:endParaRPr lang="fr-FR" sz="2000" dirty="0" smtClean="0">
              <a:ln w="0">
                <a:noFill/>
              </a:ln>
              <a:latin typeface="Elephant" pitchFamily="18" charset="0"/>
            </a:endParaRPr>
          </a:p>
          <a:p>
            <a:pPr algn="ctr"/>
            <a:r>
              <a:rPr lang="fr-FR" sz="2000" dirty="0" smtClean="0">
                <a:ln w="0">
                  <a:noFill/>
                </a:ln>
                <a:latin typeface="Elephant" pitchFamily="18" charset="0"/>
              </a:rPr>
              <a:t>Les </a:t>
            </a:r>
            <a:r>
              <a:rPr lang="fr-FR" sz="2000" dirty="0" smtClean="0">
                <a:ln w="0">
                  <a:noFill/>
                </a:ln>
                <a:latin typeface="Elephant" pitchFamily="18" charset="0"/>
              </a:rPr>
              <a:t>premières collections furent réunies par la Ville de Haguenau dès le milieu du 19ème siècle. Il s'agissait de collections numismatiques, archéologiques, d'arts décoratifs et d'arts et traditions populaires. Vers 1900, Xavier </a:t>
            </a:r>
            <a:r>
              <a:rPr lang="fr-FR" sz="2000" dirty="0" err="1" smtClean="0">
                <a:ln w="0">
                  <a:noFill/>
                </a:ln>
                <a:latin typeface="Elephant" pitchFamily="18" charset="0"/>
              </a:rPr>
              <a:t>Nessel</a:t>
            </a:r>
            <a:r>
              <a:rPr lang="fr-FR" sz="2000" dirty="0" smtClean="0">
                <a:ln w="0">
                  <a:noFill/>
                </a:ln>
                <a:latin typeface="Elephant" pitchFamily="18" charset="0"/>
              </a:rPr>
              <a:t>, maire de Haguenau depuis 1871, collectionneur d'antiquités et archéologue, propose de donner toutes ses collections à la Ville, à condition d'obtenir du Conseil Municipal la construction d'un musée qui abriterait également les archives et la bibliothèque municipale. </a:t>
            </a:r>
            <a:endParaRPr lang="fr-FR" sz="2000" dirty="0" smtClean="0">
              <a:ln w="0">
                <a:noFill/>
              </a:ln>
              <a:latin typeface="Elephant" pitchFamily="18" charset="0"/>
            </a:endParaRPr>
          </a:p>
          <a:p>
            <a:pPr algn="ctr"/>
            <a:r>
              <a:rPr lang="fr-FR" sz="2000" dirty="0" smtClean="0">
                <a:ln w="0">
                  <a:noFill/>
                </a:ln>
                <a:latin typeface="Elephant" pitchFamily="18" charset="0"/>
              </a:rPr>
              <a:t>La </a:t>
            </a:r>
            <a:r>
              <a:rPr lang="fr-FR" sz="2000" dirty="0" smtClean="0">
                <a:ln w="0">
                  <a:noFill/>
                </a:ln>
                <a:latin typeface="Elephant" pitchFamily="18" charset="0"/>
              </a:rPr>
              <a:t>construction du bâtiment de style néo-Renaissance est </a:t>
            </a:r>
            <a:endParaRPr lang="fr-FR" sz="2000" dirty="0" smtClean="0">
              <a:ln w="0">
                <a:noFill/>
              </a:ln>
              <a:latin typeface="Elephant" pitchFamily="18" charset="0"/>
            </a:endParaRPr>
          </a:p>
          <a:p>
            <a:pPr algn="ctr"/>
            <a:r>
              <a:rPr lang="fr-FR" sz="2000" dirty="0" smtClean="0">
                <a:ln w="0">
                  <a:noFill/>
                </a:ln>
                <a:latin typeface="Elephant" pitchFamily="18" charset="0"/>
              </a:rPr>
              <a:t>réalisée </a:t>
            </a:r>
            <a:r>
              <a:rPr lang="fr-FR" sz="2000" dirty="0" smtClean="0">
                <a:ln w="0">
                  <a:noFill/>
                </a:ln>
                <a:latin typeface="Elephant" pitchFamily="18" charset="0"/>
              </a:rPr>
              <a:t>entre 1900 et 1905.</a:t>
            </a:r>
          </a:p>
          <a:p>
            <a:pPr algn="ctr"/>
            <a:endParaRPr lang="fr-FR" b="1" dirty="0">
              <a:ln w="0">
                <a:noFill/>
              </a:ln>
              <a:latin typeface="Elephant" pitchFamily="18" charset="0"/>
            </a:endParaRPr>
          </a:p>
        </p:txBody>
      </p:sp>
      <p:pic>
        <p:nvPicPr>
          <p:cNvPr id="3" name="Image 2" descr="0a0000003.gif"/>
          <p:cNvPicPr>
            <a:picLocks noChangeAspect="1"/>
          </p:cNvPicPr>
          <p:nvPr/>
        </p:nvPicPr>
        <p:blipFill>
          <a:blip r:embed="rId3" cstate="print"/>
          <a:stretch>
            <a:fillRect/>
          </a:stretch>
        </p:blipFill>
        <p:spPr>
          <a:xfrm>
            <a:off x="8064797" y="5184775"/>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0000"/>
            <a:lum/>
          </a:blip>
          <a:srcRect/>
          <a:stretch>
            <a:fillRect l="-6000" r="-6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6817251"/>
          </a:xfrm>
          <a:prstGeom prst="rect">
            <a:avLst/>
          </a:prstGeom>
        </p:spPr>
        <p:txBody>
          <a:bodyPr wrap="square">
            <a:spAutoFit/>
          </a:bodyPr>
          <a:lstStyle/>
          <a:p>
            <a:pPr algn="ctr"/>
            <a:r>
              <a:rPr lang="fr-FR" sz="4000" dirty="0" smtClean="0">
                <a:ln w="0">
                  <a:noFill/>
                </a:ln>
                <a:latin typeface="Elephant" pitchFamily="18" charset="0"/>
              </a:rPr>
              <a:t>Les collections</a:t>
            </a:r>
          </a:p>
          <a:p>
            <a:pPr algn="ctr"/>
            <a:endParaRPr lang="fr-FR" sz="1100" dirty="0" smtClean="0">
              <a:ln w="0">
                <a:noFill/>
              </a:ln>
              <a:latin typeface="Bahnschrift SemiBold" pitchFamily="34" charset="0"/>
            </a:endParaRPr>
          </a:p>
          <a:p>
            <a:pPr algn="ctr"/>
            <a:r>
              <a:rPr lang="fr-FR" sz="2800" dirty="0" smtClean="0">
                <a:ln w="0">
                  <a:noFill/>
                </a:ln>
                <a:latin typeface="Elephant" pitchFamily="18" charset="0"/>
              </a:rPr>
              <a:t>@La Préhistoire</a:t>
            </a:r>
            <a:endParaRPr lang="fr-FR" sz="2400" dirty="0" smtClean="0">
              <a:ln w="0">
                <a:noFill/>
              </a:ln>
              <a:latin typeface="Elephant" pitchFamily="18" charset="0"/>
            </a:endParaRPr>
          </a:p>
          <a:p>
            <a:pPr algn="ctr"/>
            <a:r>
              <a:rPr lang="fr-FR" dirty="0" smtClean="0">
                <a:ln w="0">
                  <a:noFill/>
                </a:ln>
                <a:latin typeface="Elephant" pitchFamily="18" charset="0"/>
              </a:rPr>
              <a:t>L'époque</a:t>
            </a:r>
            <a:r>
              <a:rPr lang="fr-FR" dirty="0" smtClean="0">
                <a:ln w="0">
                  <a:noFill/>
                </a:ln>
                <a:latin typeface="Elephant" pitchFamily="18" charset="0"/>
              </a:rPr>
              <a:t> Mésolithique (Age de la Pierre taillée entre 8000 et 5000 </a:t>
            </a:r>
            <a:endParaRPr lang="fr-FR" dirty="0" smtClean="0">
              <a:ln w="0">
                <a:noFill/>
              </a:ln>
              <a:latin typeface="Elephant" pitchFamily="18" charset="0"/>
            </a:endParaRPr>
          </a:p>
          <a:p>
            <a:pPr algn="ctr"/>
            <a:r>
              <a:rPr lang="fr-FR" dirty="0" smtClean="0">
                <a:ln w="0">
                  <a:noFill/>
                </a:ln>
                <a:latin typeface="Elephant" pitchFamily="18" charset="0"/>
              </a:rPr>
              <a:t>avant </a:t>
            </a:r>
            <a:r>
              <a:rPr lang="fr-FR" dirty="0" smtClean="0">
                <a:ln w="0">
                  <a:noFill/>
                </a:ln>
                <a:latin typeface="Elephant" pitchFamily="18" charset="0"/>
              </a:rPr>
              <a:t>J.C.) </a:t>
            </a:r>
            <a:endParaRPr lang="fr-FR" dirty="0" smtClean="0">
              <a:ln w="0">
                <a:noFill/>
              </a:ln>
              <a:latin typeface="Elephant" pitchFamily="18" charset="0"/>
            </a:endParaRPr>
          </a:p>
          <a:p>
            <a:pPr algn="ctr"/>
            <a:r>
              <a:rPr lang="fr-FR" dirty="0" smtClean="0">
                <a:ln w="0">
                  <a:noFill/>
                </a:ln>
                <a:latin typeface="Elephant" pitchFamily="18" charset="0"/>
              </a:rPr>
              <a:t>Le Néolithique</a:t>
            </a:r>
            <a:r>
              <a:rPr lang="fr-FR" dirty="0" smtClean="0">
                <a:ln w="0">
                  <a:noFill/>
                </a:ln>
                <a:latin typeface="Elephant" pitchFamily="18" charset="0"/>
              </a:rPr>
              <a:t> (Age de la Pierre polie entre 5000 et 2000 avant J.C</a:t>
            </a:r>
            <a:r>
              <a:rPr lang="fr-FR" dirty="0" smtClean="0">
                <a:ln w="0">
                  <a:noFill/>
                </a:ln>
                <a:latin typeface="Elephant" pitchFamily="18" charset="0"/>
              </a:rPr>
              <a:t>.) </a:t>
            </a:r>
            <a:endParaRPr lang="fr-FR" sz="400" dirty="0" smtClean="0">
              <a:ln w="0">
                <a:noFill/>
              </a:ln>
              <a:latin typeface="Elephant" pitchFamily="18" charset="0"/>
            </a:endParaRPr>
          </a:p>
          <a:p>
            <a:pPr algn="ctr"/>
            <a:r>
              <a:rPr lang="fr-FR" sz="2800" dirty="0" smtClean="0">
                <a:ln w="0">
                  <a:noFill/>
                </a:ln>
                <a:latin typeface="Elephant" pitchFamily="18" charset="0"/>
              </a:rPr>
              <a:t>@L'Age </a:t>
            </a:r>
            <a:r>
              <a:rPr lang="fr-FR" sz="2800" dirty="0" smtClean="0">
                <a:ln w="0">
                  <a:noFill/>
                </a:ln>
                <a:latin typeface="Elephant" pitchFamily="18" charset="0"/>
              </a:rPr>
              <a:t>du Bronze</a:t>
            </a:r>
            <a:endParaRPr lang="fr-FR" dirty="0" smtClean="0">
              <a:ln w="0">
                <a:noFill/>
              </a:ln>
              <a:latin typeface="Elephant" pitchFamily="18" charset="0"/>
            </a:endParaRPr>
          </a:p>
          <a:p>
            <a:pPr algn="ctr"/>
            <a:r>
              <a:rPr lang="fr-FR" dirty="0" smtClean="0">
                <a:ln w="0">
                  <a:noFill/>
                </a:ln>
                <a:latin typeface="Elephant" pitchFamily="18" charset="0"/>
              </a:rPr>
              <a:t>1800 - 750 avant J.-C. </a:t>
            </a:r>
            <a:endParaRPr lang="fr-FR" sz="1000" dirty="0" smtClean="0">
              <a:ln w="0">
                <a:noFill/>
              </a:ln>
              <a:latin typeface="Elephant" pitchFamily="18" charset="0"/>
            </a:endParaRPr>
          </a:p>
          <a:p>
            <a:pPr algn="ctr"/>
            <a:r>
              <a:rPr lang="fr-FR" sz="2800" dirty="0" smtClean="0">
                <a:ln w="0">
                  <a:noFill/>
                </a:ln>
                <a:latin typeface="Elephant" pitchFamily="18" charset="0"/>
              </a:rPr>
              <a:t>@L'Age </a:t>
            </a:r>
            <a:r>
              <a:rPr lang="fr-FR" sz="2800" dirty="0" smtClean="0">
                <a:ln w="0">
                  <a:noFill/>
                </a:ln>
                <a:latin typeface="Elephant" pitchFamily="18" charset="0"/>
              </a:rPr>
              <a:t>du Fer</a:t>
            </a:r>
          </a:p>
          <a:p>
            <a:pPr algn="ctr"/>
            <a:r>
              <a:rPr lang="fr-FR" dirty="0" smtClean="0">
                <a:ln w="0">
                  <a:noFill/>
                </a:ln>
                <a:latin typeface="Elephant" pitchFamily="18" charset="0"/>
              </a:rPr>
              <a:t>750 - 50 avant J.-C. </a:t>
            </a:r>
            <a:endParaRPr lang="fr-FR" dirty="0" smtClean="0">
              <a:ln w="0">
                <a:noFill/>
              </a:ln>
              <a:latin typeface="Elephant" pitchFamily="18" charset="0"/>
            </a:endParaRPr>
          </a:p>
          <a:p>
            <a:pPr algn="ctr"/>
            <a:r>
              <a:rPr lang="fr-FR" sz="2800" dirty="0" smtClean="0">
                <a:ln w="0">
                  <a:noFill/>
                </a:ln>
                <a:latin typeface="Elephant" pitchFamily="18" charset="0"/>
              </a:rPr>
              <a:t>@L'époque </a:t>
            </a:r>
            <a:r>
              <a:rPr lang="fr-FR" sz="2800" dirty="0" smtClean="0">
                <a:ln w="0">
                  <a:noFill/>
                </a:ln>
                <a:latin typeface="Elephant" pitchFamily="18" charset="0"/>
              </a:rPr>
              <a:t>romaine</a:t>
            </a:r>
          </a:p>
          <a:p>
            <a:pPr algn="ctr"/>
            <a:r>
              <a:rPr lang="fr-FR" dirty="0" smtClean="0">
                <a:ln w="0">
                  <a:noFill/>
                </a:ln>
                <a:latin typeface="Elephant" pitchFamily="18" charset="0"/>
              </a:rPr>
              <a:t>50 avant J.-C. - 450 après J.-C. </a:t>
            </a:r>
            <a:endParaRPr lang="fr-FR" dirty="0" smtClean="0">
              <a:ln w="0">
                <a:noFill/>
              </a:ln>
              <a:latin typeface="Elephant" pitchFamily="18" charset="0"/>
            </a:endParaRPr>
          </a:p>
          <a:p>
            <a:pPr algn="ctr"/>
            <a:r>
              <a:rPr lang="fr-FR" sz="2800" dirty="0" smtClean="0">
                <a:ln w="0">
                  <a:noFill/>
                </a:ln>
                <a:latin typeface="Elephant" pitchFamily="18" charset="0"/>
              </a:rPr>
              <a:t>@Le </a:t>
            </a:r>
            <a:r>
              <a:rPr lang="fr-FR" sz="2800" dirty="0" smtClean="0">
                <a:ln w="0">
                  <a:noFill/>
                </a:ln>
                <a:latin typeface="Elephant" pitchFamily="18" charset="0"/>
              </a:rPr>
              <a:t>Moyen-âge et la </a:t>
            </a:r>
            <a:r>
              <a:rPr lang="fr-FR" sz="2800" dirty="0" smtClean="0">
                <a:ln w="0">
                  <a:noFill/>
                </a:ln>
                <a:latin typeface="Elephant" pitchFamily="18" charset="0"/>
              </a:rPr>
              <a:t>Renaissance</a:t>
            </a:r>
          </a:p>
          <a:p>
            <a:pPr algn="ctr"/>
            <a:r>
              <a:rPr lang="fr-FR" sz="2800" dirty="0" smtClean="0">
                <a:ln w="0">
                  <a:noFill/>
                </a:ln>
                <a:latin typeface="Elephant" pitchFamily="18" charset="0"/>
              </a:rPr>
              <a:t>@La </a:t>
            </a:r>
            <a:r>
              <a:rPr lang="fr-FR" sz="2800" dirty="0" smtClean="0">
                <a:ln w="0">
                  <a:noFill/>
                </a:ln>
                <a:latin typeface="Elephant" pitchFamily="18" charset="0"/>
              </a:rPr>
              <a:t>collection de verres Art nouveau </a:t>
            </a:r>
            <a:endParaRPr lang="fr-FR" sz="2800" dirty="0" smtClean="0">
              <a:ln w="0">
                <a:noFill/>
              </a:ln>
              <a:latin typeface="Elephant" pitchFamily="18" charset="0"/>
            </a:endParaRPr>
          </a:p>
          <a:p>
            <a:pPr algn="ctr"/>
            <a:r>
              <a:rPr lang="fr-FR" sz="2800" dirty="0" smtClean="0">
                <a:ln w="0">
                  <a:noFill/>
                </a:ln>
                <a:latin typeface="Elephant" pitchFamily="18" charset="0"/>
              </a:rPr>
              <a:t>et </a:t>
            </a:r>
            <a:r>
              <a:rPr lang="fr-FR" sz="2800" dirty="0" smtClean="0">
                <a:ln w="0">
                  <a:noFill/>
                </a:ln>
                <a:latin typeface="Elephant" pitchFamily="18" charset="0"/>
              </a:rPr>
              <a:t>Art déco</a:t>
            </a:r>
          </a:p>
          <a:p>
            <a:pPr algn="ctr"/>
            <a:endParaRPr lang="fr-FR" sz="2800" dirty="0" smtClean="0">
              <a:ln w="0">
                <a:noFill/>
              </a:ln>
              <a:latin typeface="Elephant" pitchFamily="18" charset="0"/>
            </a:endParaRPr>
          </a:p>
          <a:p>
            <a:pPr algn="ctr"/>
            <a:endParaRPr lang="fr-FR" dirty="0" smtClean="0">
              <a:ln w="0">
                <a:noFill/>
              </a:ln>
              <a:latin typeface="Elephant" pitchFamily="18" charset="0"/>
            </a:endParaRPr>
          </a:p>
          <a:p>
            <a:pPr algn="ctr"/>
            <a:endParaRPr lang="fr-FR" dirty="0" smtClean="0">
              <a:ln w="0">
                <a:noFill/>
              </a:ln>
              <a:latin typeface="Elephant" pitchFamily="18" charset="0"/>
            </a:endParaRPr>
          </a:p>
          <a:p>
            <a:pPr algn="ctr"/>
            <a:endParaRPr lang="fr-FR" b="1" dirty="0">
              <a:ln w="0">
                <a:noFill/>
              </a:ln>
              <a:latin typeface="Elephant" pitchFamily="18" charset="0"/>
            </a:endParaRPr>
          </a:p>
        </p:txBody>
      </p:sp>
      <p:pic>
        <p:nvPicPr>
          <p:cNvPr id="3" name="Image 2" descr="0a0000003.gif"/>
          <p:cNvPicPr>
            <a:picLocks noChangeAspect="1"/>
          </p:cNvPicPr>
          <p:nvPr/>
        </p:nvPicPr>
        <p:blipFill>
          <a:blip r:embed="rId3" cstate="print"/>
          <a:stretch>
            <a:fillRect/>
          </a:stretch>
        </p:blipFill>
        <p:spPr>
          <a:xfrm>
            <a:off x="8064797" y="5184775"/>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7673393_1278061716016588_1727246531815741785_n.jpg"/>
          <p:cNvPicPr>
            <a:picLocks noChangeAspect="1"/>
          </p:cNvPicPr>
          <p:nvPr/>
        </p:nvPicPr>
        <p:blipFill>
          <a:blip r:embed="rId2" cstate="print"/>
          <a:stretch>
            <a:fillRect/>
          </a:stretch>
        </p:blipFill>
        <p:spPr>
          <a:xfrm>
            <a:off x="1253162" y="0"/>
            <a:ext cx="613443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9080_1278061896016570_731997883205139580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7357_1278061856016574_895040842307767846_n.jpg"/>
          <p:cNvPicPr>
            <a:picLocks noChangeAspect="1"/>
          </p:cNvPicPr>
          <p:nvPr/>
        </p:nvPicPr>
        <p:blipFill>
          <a:blip r:embed="rId2" cstate="print"/>
          <a:stretch>
            <a:fillRect/>
          </a:stretch>
        </p:blipFill>
        <p:spPr>
          <a:xfrm>
            <a:off x="471157" y="0"/>
            <a:ext cx="769844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24641_1278062026016557_1599348171578144349_n.jpg"/>
          <p:cNvPicPr>
            <a:picLocks noChangeAspect="1"/>
          </p:cNvPicPr>
          <p:nvPr/>
        </p:nvPicPr>
        <p:blipFill>
          <a:blip r:embed="rId2" cstate="print"/>
          <a:stretch>
            <a:fillRect/>
          </a:stretch>
        </p:blipFill>
        <p:spPr>
          <a:xfrm>
            <a:off x="563183" y="0"/>
            <a:ext cx="751439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78006_1278061976016562_321514613243976621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64198_1278061686016591_738377682988138561_n.jpg"/>
          <p:cNvPicPr>
            <a:picLocks noChangeAspect="1"/>
          </p:cNvPicPr>
          <p:nvPr/>
        </p:nvPicPr>
        <p:blipFill>
          <a:blip r:embed="rId2" cstate="print"/>
          <a:stretch>
            <a:fillRect/>
          </a:stretch>
        </p:blipFill>
        <p:spPr>
          <a:xfrm>
            <a:off x="2029541" y="0"/>
            <a:ext cx="458168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71934_1278062292683197_3325256609545746964_n.jpg"/>
          <p:cNvPicPr>
            <a:picLocks noChangeAspect="1"/>
          </p:cNvPicPr>
          <p:nvPr/>
        </p:nvPicPr>
        <p:blipFill>
          <a:blip r:embed="rId2" cstate="print"/>
          <a:stretch>
            <a:fillRect/>
          </a:stretch>
        </p:blipFill>
        <p:spPr>
          <a:xfrm>
            <a:off x="1918713" y="0"/>
            <a:ext cx="480333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1662_1278062189349874_6129446809455822170_n.jpg"/>
          <p:cNvPicPr>
            <a:picLocks noChangeAspect="1"/>
          </p:cNvPicPr>
          <p:nvPr/>
        </p:nvPicPr>
        <p:blipFill>
          <a:blip r:embed="rId2" cstate="print"/>
          <a:stretch>
            <a:fillRect/>
          </a:stretch>
        </p:blipFill>
        <p:spPr>
          <a:xfrm>
            <a:off x="0" y="95351"/>
            <a:ext cx="8640763" cy="5570336"/>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6073_1278062046016555_731130397560692982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5801_1278061822683244_9308829490531757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74005_1278062236016536_224343351309778416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77069_1278062469349846_665475447651147720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80653_1278062269349866_195822247348860062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33115_1278062382683188_1483488673370126069_n.jpg"/>
          <p:cNvPicPr>
            <a:picLocks noChangeAspect="1"/>
          </p:cNvPicPr>
          <p:nvPr/>
        </p:nvPicPr>
        <p:blipFill>
          <a:blip r:embed="rId2" cstate="print"/>
          <a:stretch>
            <a:fillRect/>
          </a:stretch>
        </p:blipFill>
        <p:spPr>
          <a:xfrm>
            <a:off x="1808319" y="0"/>
            <a:ext cx="502412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0042_1278062399349853_887874110010776234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0720_1278062169349876_128878730167751332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9021_1278062042683222_253000235513488246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50394_1278062329349860_641579462642296536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77757757_1278061929349900_4887674595129503244_n.jpg"/>
          <p:cNvPicPr>
            <a:picLocks noChangeAspect="1"/>
          </p:cNvPicPr>
          <p:nvPr/>
        </p:nvPicPr>
        <p:blipFill>
          <a:blip r:embed="rId2" cstate="print"/>
          <a:stretch>
            <a:fillRect/>
          </a:stretch>
        </p:blipFill>
        <p:spPr>
          <a:xfrm>
            <a:off x="573773" y="0"/>
            <a:ext cx="749321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3446_1278062436016516_2177874936974942437_n.jpg"/>
          <p:cNvPicPr>
            <a:picLocks noChangeAspect="1"/>
          </p:cNvPicPr>
          <p:nvPr/>
        </p:nvPicPr>
        <p:blipFill>
          <a:blip r:embed="rId2" cstate="print"/>
          <a:stretch>
            <a:fillRect/>
          </a:stretch>
        </p:blipFill>
        <p:spPr>
          <a:xfrm>
            <a:off x="1873309" y="0"/>
            <a:ext cx="489414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5478_1278061802683246_652272713635705952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7100_1278062156016544_3328101448964034710_n.jpg"/>
          <p:cNvPicPr>
            <a:picLocks noChangeAspect="1"/>
          </p:cNvPicPr>
          <p:nvPr/>
        </p:nvPicPr>
        <p:blipFill>
          <a:blip r:embed="rId2" cstate="print"/>
          <a:stretch>
            <a:fillRect/>
          </a:stretch>
        </p:blipFill>
        <p:spPr>
          <a:xfrm>
            <a:off x="2008523" y="0"/>
            <a:ext cx="462371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9967_1278062016016558_35759544741979305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85896_1278062482683178_3233348385972288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811067_1278061779349915_311041341182377377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816841_1278061649349928_207030310783204762_n.jpg"/>
          <p:cNvPicPr>
            <a:picLocks noChangeAspect="1"/>
          </p:cNvPicPr>
          <p:nvPr/>
        </p:nvPicPr>
        <p:blipFill>
          <a:blip r:embed="rId2" cstate="print"/>
          <a:stretch>
            <a:fillRect/>
          </a:stretch>
        </p:blipFill>
        <p:spPr>
          <a:xfrm>
            <a:off x="893375" y="0"/>
            <a:ext cx="685401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91964_1278061636016596_417228743017086841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75431_1278061759349917_5087821112562529190_n.jpg"/>
          <p:cNvPicPr>
            <a:picLocks noChangeAspect="1"/>
          </p:cNvPicPr>
          <p:nvPr/>
        </p:nvPicPr>
        <p:blipFill>
          <a:blip r:embed="rId2" cstate="print"/>
          <a:stretch>
            <a:fillRect/>
          </a:stretch>
        </p:blipFill>
        <p:spPr>
          <a:xfrm>
            <a:off x="1645495" y="0"/>
            <a:ext cx="534977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92430_1278062136016546_49890257501315958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647973" y="3528591"/>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2281</a:t>
            </a:r>
            <a:endParaRPr lang="fr-FR" sz="1100" dirty="0">
              <a:solidFill>
                <a:srgbClr val="FF0000"/>
              </a:solidFill>
              <a:latin typeface="Rockwell" pitchFamily="18" charset="0"/>
            </a:endParaRPr>
          </a:p>
        </p:txBody>
      </p:sp>
      <p:sp>
        <p:nvSpPr>
          <p:cNvPr id="8" name="ZoneTexte 7"/>
          <p:cNvSpPr txBox="1"/>
          <p:nvPr/>
        </p:nvSpPr>
        <p:spPr>
          <a:xfrm>
            <a:off x="6480621" y="5256783"/>
            <a:ext cx="896399" cy="276999"/>
          </a:xfrm>
          <a:prstGeom prst="rect">
            <a:avLst/>
          </a:prstGeom>
          <a:solidFill>
            <a:schemeClr val="tx1"/>
          </a:solidFill>
        </p:spPr>
        <p:txBody>
          <a:bodyPr wrap="none" rtlCol="0">
            <a:spAutoFit/>
          </a:bodyPr>
          <a:lstStyle/>
          <a:p>
            <a:r>
              <a:rPr lang="fr-FR" sz="1200" b="1" dirty="0" smtClean="0">
                <a:solidFill>
                  <a:srgbClr val="FF0000"/>
                </a:solidFill>
              </a:rPr>
              <a:t>19.11.2024</a:t>
            </a:r>
            <a:endParaRPr lang="fr-FR" sz="1200" b="1" dirty="0">
              <a:solidFill>
                <a:srgbClr val="FF0000"/>
              </a:solidFill>
            </a:endParaRPr>
          </a:p>
        </p:txBody>
      </p:sp>
      <p:sp>
        <p:nvSpPr>
          <p:cNvPr id="11" name="ZoneTexte 10"/>
          <p:cNvSpPr txBox="1"/>
          <p:nvPr/>
        </p:nvSpPr>
        <p:spPr>
          <a:xfrm>
            <a:off x="2232149" y="5076000"/>
            <a:ext cx="222996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Cooper Black" pitchFamily="18" charset="0"/>
                <a:ea typeface="Permanent Marker" pitchFamily="2" charset="0"/>
              </a:rPr>
              <a:t>Création</a:t>
            </a:r>
            <a:endParaRPr lang="fr-FR" sz="3200" dirty="0">
              <a:ln w="19050">
                <a:solidFill>
                  <a:schemeClr val="tx1"/>
                </a:solidFill>
              </a:ln>
              <a:solidFill>
                <a:srgbClr val="FFFF00"/>
              </a:solidFill>
              <a:latin typeface="Cooper Black" pitchFamily="18" charset="0"/>
              <a:ea typeface="Permanent Marker" pitchFamily="2" charset="0"/>
            </a:endParaRPr>
          </a:p>
        </p:txBody>
      </p:sp>
      <p:sp>
        <p:nvSpPr>
          <p:cNvPr id="12" name="ZoneTexte 11"/>
          <p:cNvSpPr txBox="1"/>
          <p:nvPr/>
        </p:nvSpPr>
        <p:spPr>
          <a:xfrm>
            <a:off x="4968453" y="1224335"/>
            <a:ext cx="2155203"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Cooper Black" pitchFamily="18" charset="0"/>
                <a:ea typeface="Permanent Marker" pitchFamily="2" charset="0"/>
              </a:rPr>
              <a:t>Internet</a:t>
            </a:r>
            <a:endParaRPr lang="fr-FR" sz="4000" dirty="0" smtClean="0">
              <a:ln w="19050">
                <a:solidFill>
                  <a:schemeClr val="tx1"/>
                </a:solidFill>
              </a:ln>
              <a:solidFill>
                <a:srgbClr val="FFFF00"/>
              </a:solidFill>
              <a:latin typeface="Cooper Black" pitchFamily="18" charset="0"/>
              <a:ea typeface="Permanent Marker" pitchFamily="2" charset="0"/>
            </a:endParaRPr>
          </a:p>
        </p:txBody>
      </p:sp>
      <p:sp>
        <p:nvSpPr>
          <p:cNvPr id="14" name="ZoneTexte 13"/>
          <p:cNvSpPr txBox="1"/>
          <p:nvPr/>
        </p:nvSpPr>
        <p:spPr>
          <a:xfrm>
            <a:off x="180000" y="252000"/>
            <a:ext cx="3456384"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Cooper Black" pitchFamily="18" charset="0"/>
                <a:ea typeface="Permanent Marker" pitchFamily="2" charset="0"/>
              </a:rPr>
              <a:t>Musique  traditionnelle</a:t>
            </a:r>
            <a:endParaRPr lang="fr-FR" sz="3600" dirty="0">
              <a:ln w="19050">
                <a:solidFill>
                  <a:schemeClr val="tx1"/>
                </a:solidFill>
              </a:ln>
              <a:solidFill>
                <a:srgbClr val="FFFF00"/>
              </a:solidFill>
              <a:latin typeface="Cooper Black" pitchFamily="18"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7128693" y="144215"/>
            <a:ext cx="1320000" cy="1980000"/>
          </a:xfrm>
          <a:prstGeom prst="rect">
            <a:avLst/>
          </a:prstGeom>
        </p:spPr>
      </p:pic>
      <p:pic>
        <p:nvPicPr>
          <p:cNvPr id="16" name="Image 15" descr="0g00005.gif"/>
          <p:cNvPicPr>
            <a:picLocks noChangeAspect="1"/>
          </p:cNvPicPr>
          <p:nvPr/>
        </p:nvPicPr>
        <p:blipFill>
          <a:blip r:embed="rId6" cstate="print"/>
          <a:stretch>
            <a:fillRect/>
          </a:stretch>
        </p:blipFill>
        <p:spPr>
          <a:xfrm rot="720000">
            <a:off x="2628691" y="1902040"/>
            <a:ext cx="1800000" cy="1232996"/>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6"/>
                                        </p:tgtEl>
                                        <p:attrNameLst>
                                          <p:attrName>style.visibility</p:attrName>
                                        </p:attrNameLst>
                                      </p:cBhvr>
                                      <p:to>
                                        <p:strVal val="visible"/>
                                      </p:to>
                                    </p:set>
                                    <p:anim to="" calcmode="lin" valueType="num">
                                      <p:cBhvr>
                                        <p:cTn id="15" dur="1" fill="hold"/>
                                        <p:tgtEl>
                                          <p:spTgt spid="1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15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4500"/>
                            </p:stCondLst>
                            <p:childTnLst>
                              <p:par>
                                <p:cTn id="37" presetID="24" presetClass="entr" presetSubtype="0" fill="hold" grpId="0" nodeType="afterEffect">
                                  <p:stCondLst>
                                    <p:cond delay="15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4292</TotalTime>
  <Words>170</Words>
  <Application>Microsoft Office PowerPoint</Application>
  <PresentationFormat>Personnalisé</PresentationFormat>
  <Paragraphs>40</Paragraphs>
  <Slides>33</Slides>
  <Notes>0</Notes>
  <HiddenSlides>0</HiddenSlides>
  <MMClips>1</MMClips>
  <ScaleCrop>false</ScaleCrop>
  <HeadingPairs>
    <vt:vector size="4" baseType="variant">
      <vt:variant>
        <vt:lpstr>Thème</vt:lpstr>
      </vt:variant>
      <vt:variant>
        <vt:i4>2</vt:i4>
      </vt:variant>
      <vt:variant>
        <vt:lpstr>Titres des diapositives</vt:lpstr>
      </vt:variant>
      <vt:variant>
        <vt:i4>33</vt:i4>
      </vt:variant>
    </vt:vector>
  </HeadingPairs>
  <TitlesOfParts>
    <vt:vector size="35"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435</cp:revision>
  <dcterms:created xsi:type="dcterms:W3CDTF">2020-01-17T12:16:53Z</dcterms:created>
  <dcterms:modified xsi:type="dcterms:W3CDTF">2024-11-19T06:21:51Z</dcterms:modified>
</cp:coreProperties>
</file>