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96" r:id="rId2"/>
  </p:sldMasterIdLst>
  <p:notesMasterIdLst>
    <p:notesMasterId r:id="rId49"/>
  </p:notesMasterIdLst>
  <p:sldIdLst>
    <p:sldId id="427" r:id="rId3"/>
    <p:sldId id="428" r:id="rId4"/>
    <p:sldId id="470" r:id="rId5"/>
    <p:sldId id="449" r:id="rId6"/>
    <p:sldId id="457" r:id="rId7"/>
    <p:sldId id="471" r:id="rId8"/>
    <p:sldId id="440" r:id="rId9"/>
    <p:sldId id="456" r:id="rId10"/>
    <p:sldId id="434" r:id="rId11"/>
    <p:sldId id="435" r:id="rId12"/>
    <p:sldId id="439" r:id="rId13"/>
    <p:sldId id="433" r:id="rId14"/>
    <p:sldId id="436" r:id="rId15"/>
    <p:sldId id="461" r:id="rId16"/>
    <p:sldId id="446" r:id="rId17"/>
    <p:sldId id="438" r:id="rId18"/>
    <p:sldId id="464" r:id="rId19"/>
    <p:sldId id="460" r:id="rId20"/>
    <p:sldId id="448" r:id="rId21"/>
    <p:sldId id="430" r:id="rId22"/>
    <p:sldId id="458" r:id="rId23"/>
    <p:sldId id="437" r:id="rId24"/>
    <p:sldId id="445" r:id="rId25"/>
    <p:sldId id="472" r:id="rId26"/>
    <p:sldId id="447" r:id="rId27"/>
    <p:sldId id="451" r:id="rId28"/>
    <p:sldId id="452" r:id="rId29"/>
    <p:sldId id="453" r:id="rId30"/>
    <p:sldId id="467" r:id="rId31"/>
    <p:sldId id="450" r:id="rId32"/>
    <p:sldId id="444" r:id="rId33"/>
    <p:sldId id="442" r:id="rId34"/>
    <p:sldId id="454" r:id="rId35"/>
    <p:sldId id="431" r:id="rId36"/>
    <p:sldId id="462" r:id="rId37"/>
    <p:sldId id="432" r:id="rId38"/>
    <p:sldId id="459" r:id="rId39"/>
    <p:sldId id="463" r:id="rId40"/>
    <p:sldId id="468" r:id="rId41"/>
    <p:sldId id="441" r:id="rId42"/>
    <p:sldId id="455" r:id="rId43"/>
    <p:sldId id="465" r:id="rId44"/>
    <p:sldId id="466" r:id="rId45"/>
    <p:sldId id="443" r:id="rId46"/>
    <p:sldId id="429" r:id="rId47"/>
    <p:sldId id="469" r:id="rId48"/>
  </p:sldIdLst>
  <p:sldSz cx="8640763" cy="5761038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jSxLL8/8BUe/RLVDO9YrZw==" hashData="G50l9WKN/jYSFbbdg2xAAut0bU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946" autoAdjust="0"/>
    <p:restoredTop sz="94660"/>
  </p:normalViewPr>
  <p:slideViewPr>
    <p:cSldViewPr>
      <p:cViewPr varScale="1">
        <p:scale>
          <a:sx n="77" d="100"/>
          <a:sy n="77" d="100"/>
        </p:scale>
        <p:origin x="-660" y="-90"/>
      </p:cViewPr>
      <p:guideLst>
        <p:guide orient="horz" pos="1815"/>
        <p:guide pos="272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7C121FD-F2AF-4591-AE13-82B054ED0DB8}" type="datetimeFigureOut">
              <a:rPr lang="fr-FR" smtClean="0"/>
              <a:pPr/>
              <a:t>19/11/2024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858838" y="685800"/>
            <a:ext cx="51403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84F690F-0FD4-4172-9214-5E7CC999490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66" y="1789669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89"/>
            <a:ext cx="6048534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amond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amond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1" y="3702012"/>
            <a:ext cx="7344649" cy="114420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1" y="2441786"/>
            <a:ext cx="7344649" cy="126022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amond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9" y="1120213"/>
            <a:ext cx="3816337" cy="316857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96" y="1120213"/>
            <a:ext cx="3816337" cy="316857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amond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47" y="230720"/>
            <a:ext cx="7776687" cy="960173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9" y="1289578"/>
            <a:ext cx="3817838" cy="53743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9" y="1826997"/>
            <a:ext cx="3817838" cy="33192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400" y="1289578"/>
            <a:ext cx="3819337" cy="53743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400" y="1826997"/>
            <a:ext cx="3819337" cy="33192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amond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amond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amond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45" y="229376"/>
            <a:ext cx="2842751" cy="97617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299" y="229375"/>
            <a:ext cx="4830427" cy="4916886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45" y="1205563"/>
            <a:ext cx="2842751" cy="394071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amond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6"/>
            <a:ext cx="5184458" cy="47608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60"/>
            <a:ext cx="5184458" cy="345662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4"/>
            <a:ext cx="5184458" cy="67612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amond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amond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553" y="192035"/>
            <a:ext cx="1944172" cy="4096738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039" y="192035"/>
            <a:ext cx="5688502" cy="4096738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amond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66" y="1789673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88"/>
            <a:ext cx="6048534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amond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amond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1" y="3702017"/>
            <a:ext cx="7344649" cy="114420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1" y="2441790"/>
            <a:ext cx="7344649" cy="126022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amond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242"/>
            <a:ext cx="3816337" cy="380201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94" y="1344242"/>
            <a:ext cx="3816337" cy="380201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amond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583"/>
            <a:ext cx="3817838" cy="53743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6996"/>
            <a:ext cx="3817838" cy="33192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405" y="1289583"/>
            <a:ext cx="3819337" cy="53743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405" y="1826996"/>
            <a:ext cx="3819337" cy="33192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amond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amond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amond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45" y="229375"/>
            <a:ext cx="2842751" cy="97617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298" y="229375"/>
            <a:ext cx="4830427" cy="4916886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45" y="1205568"/>
            <a:ext cx="2842751" cy="394071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amond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6"/>
            <a:ext cx="5184458" cy="47608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59"/>
            <a:ext cx="5184458" cy="345662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3"/>
            <a:ext cx="5184458" cy="67612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amond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amond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553" y="230709"/>
            <a:ext cx="194417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038" y="230709"/>
            <a:ext cx="5688502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amond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47" y="230720"/>
            <a:ext cx="7776687" cy="96017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47" y="1344243"/>
            <a:ext cx="7776687" cy="380201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9" y="5339635"/>
            <a:ext cx="2016178" cy="3067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2" y="5339635"/>
            <a:ext cx="2736242" cy="3067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8" y="5339635"/>
            <a:ext cx="2016178" cy="3067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 advTm="4000">
    <p:diamond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47" y="230725"/>
            <a:ext cx="7776687" cy="96017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47" y="1344242"/>
            <a:ext cx="7776687" cy="380201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9635"/>
            <a:ext cx="2016178" cy="3067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9635"/>
            <a:ext cx="2736242" cy="3067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9635"/>
            <a:ext cx="2016178" cy="3067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 spd="slow" advTm="4000">
    <p:diamond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7.xml"/><Relationship Id="rId1" Type="http://schemas.openxmlformats.org/officeDocument/2006/relationships/audio" Target="file:///F:\00-PPT%20Mes%20CD\0aa%20Musique%20PPS\Alsace\Ensemble%20Folklorique03%20et%20Musical%20Haut%20koenigsbourg%20de%20S&#233;lestat%20(67).wav" TargetMode="Externa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gif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53.gif"/><Relationship Id="rId5" Type="http://schemas.openxmlformats.org/officeDocument/2006/relationships/image" Target="../media/image52.gif"/><Relationship Id="rId4" Type="http://schemas.openxmlformats.org/officeDocument/2006/relationships/image" Target="../media/image51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16000" b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 rot="21600000">
            <a:off x="1440000" y="648000"/>
            <a:ext cx="4090651" cy="3600000"/>
          </a:xfrm>
          <a:prstGeom prst="rect">
            <a:avLst/>
          </a:prstGeom>
          <a:noFill/>
        </p:spPr>
        <p:txBody>
          <a:bodyPr wrap="none" rtlCol="0">
            <a:prstTxWarp prst="textArchUpPour">
              <a:avLst/>
            </a:prstTxWarp>
            <a:spAutoFit/>
          </a:bodyPr>
          <a:lstStyle/>
          <a:p>
            <a:r>
              <a:rPr lang="fr-FR" b="1" dirty="0" smtClean="0">
                <a:ln w="50800">
                  <a:solidFill>
                    <a:schemeClr val="tx1"/>
                  </a:solidFill>
                </a:ln>
                <a:solidFill>
                  <a:srgbClr val="0070C0"/>
                </a:solidFill>
                <a:latin typeface="Permanent Marker" pitchFamily="2" charset="0"/>
                <a:ea typeface="Permanent Marker" pitchFamily="2" charset="0"/>
              </a:rPr>
              <a:t>Villes  et  villages</a:t>
            </a:r>
            <a:endParaRPr lang="fr-FR" b="1" dirty="0">
              <a:ln w="50800">
                <a:solidFill>
                  <a:schemeClr val="tx1"/>
                </a:solidFill>
              </a:ln>
              <a:solidFill>
                <a:srgbClr val="0070C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 rot="22440000">
            <a:off x="324000" y="3852000"/>
            <a:ext cx="3557931" cy="2376000"/>
          </a:xfrm>
          <a:prstGeom prst="rect">
            <a:avLst/>
          </a:prstGeom>
          <a:noFill/>
        </p:spPr>
        <p:txBody>
          <a:bodyPr wrap="none" rtlCol="0">
            <a:prstTxWarp prst="textArchUpPour">
              <a:avLst/>
            </a:prstTxWarp>
            <a:spAutoFit/>
          </a:bodyPr>
          <a:lstStyle/>
          <a:p>
            <a:r>
              <a:rPr lang="fr-FR" sz="8800" dirty="0" smtClean="0">
                <a:ln w="15875" cmpd="dbl">
                  <a:solidFill>
                    <a:srgbClr val="FFC000"/>
                  </a:solidFill>
                </a:ln>
                <a:solidFill>
                  <a:schemeClr val="bg1"/>
                </a:solidFill>
                <a:latin typeface="Permanent Marker" pitchFamily="2" charset="0"/>
                <a:ea typeface="Permanent Marker" pitchFamily="2" charset="0"/>
              </a:rPr>
              <a:t>Patrimoine  D’ Alsace</a:t>
            </a:r>
            <a:endParaRPr lang="fr-FR" sz="8800" dirty="0">
              <a:ln w="15875" cmpd="dbl">
                <a:solidFill>
                  <a:srgbClr val="FFC000"/>
                </a:solidFill>
              </a:ln>
              <a:solidFill>
                <a:schemeClr val="bg1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3240261" y="2916000"/>
            <a:ext cx="518457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dirty="0" smtClean="0"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prstClr val="black"/>
                </a:solidFill>
                <a:latin typeface="Arial Black" pitchFamily="34" charset="0"/>
              </a:rPr>
              <a:t> </a:t>
            </a:r>
            <a:r>
              <a:rPr lang="fr-FR" sz="6000" b="1" dirty="0" smtClean="0">
                <a:ln w="47625">
                  <a:solidFill>
                    <a:schemeClr val="tx1"/>
                  </a:solidFill>
                </a:ln>
                <a:solidFill>
                  <a:schemeClr val="accent6">
                    <a:lumMod val="50000"/>
                  </a:schemeClr>
                </a:solidFill>
                <a:latin typeface="Arial Black" pitchFamily="34" charset="0"/>
              </a:rPr>
              <a:t>Marmoutier</a:t>
            </a:r>
            <a:r>
              <a:rPr lang="fr-FR" sz="6000" b="1" dirty="0" smtClean="0">
                <a:ln w="47625">
                  <a:gradFill>
                    <a:gsLst>
                      <a:gs pos="0">
                        <a:srgbClr val="000000"/>
                      </a:gs>
                      <a:gs pos="20000">
                        <a:srgbClr val="000040"/>
                      </a:gs>
                      <a:gs pos="50000">
                        <a:srgbClr val="400040"/>
                      </a:gs>
                      <a:gs pos="75000">
                        <a:srgbClr val="8F0040"/>
                      </a:gs>
                      <a:gs pos="89999">
                        <a:srgbClr val="F27300"/>
                      </a:gs>
                      <a:gs pos="100000">
                        <a:srgbClr val="FFBF00"/>
                      </a:gs>
                    </a:gsLst>
                    <a:lin ang="5400000" scaled="0"/>
                  </a:gradFill>
                </a:ln>
                <a:gradFill>
                  <a:gsLst>
                    <a:gs pos="0">
                      <a:srgbClr val="825600"/>
                    </a:gs>
                    <a:gs pos="13000">
                      <a:srgbClr val="FFA800"/>
                    </a:gs>
                    <a:gs pos="28000">
                      <a:srgbClr val="825600"/>
                    </a:gs>
                    <a:gs pos="42999">
                      <a:srgbClr val="FFA800"/>
                    </a:gs>
                    <a:gs pos="58000">
                      <a:srgbClr val="825600"/>
                    </a:gs>
                    <a:gs pos="72000">
                      <a:srgbClr val="FFA800"/>
                    </a:gs>
                    <a:gs pos="87000">
                      <a:srgbClr val="825600"/>
                    </a:gs>
                    <a:gs pos="100000">
                      <a:srgbClr val="FFA800"/>
                    </a:gs>
                  </a:gsLst>
                  <a:lin ang="5400000" scaled="0"/>
                </a:gradFill>
                <a:latin typeface="Arial Black" pitchFamily="34" charset="0"/>
              </a:rPr>
              <a:t> </a:t>
            </a:r>
            <a:r>
              <a:rPr lang="fr-FR" sz="6000" b="1" dirty="0" smtClean="0">
                <a:ln w="25400">
                  <a:gradFill>
                    <a:gsLst>
                      <a:gs pos="0">
                        <a:srgbClr val="000000"/>
                      </a:gs>
                      <a:gs pos="20000">
                        <a:srgbClr val="000040"/>
                      </a:gs>
                      <a:gs pos="50000">
                        <a:srgbClr val="400040"/>
                      </a:gs>
                      <a:gs pos="75000">
                        <a:srgbClr val="8F0040"/>
                      </a:gs>
                      <a:gs pos="89999">
                        <a:srgbClr val="F27300"/>
                      </a:gs>
                      <a:gs pos="100000">
                        <a:srgbClr val="FFBF00"/>
                      </a:gs>
                    </a:gsLst>
                    <a:lin ang="5400000" scaled="0"/>
                  </a:gradFill>
                </a:ln>
                <a:gradFill>
                  <a:gsLst>
                    <a:gs pos="0">
                      <a:srgbClr val="825600"/>
                    </a:gs>
                    <a:gs pos="13000">
                      <a:srgbClr val="FFA800"/>
                    </a:gs>
                    <a:gs pos="28000">
                      <a:srgbClr val="825600"/>
                    </a:gs>
                    <a:gs pos="42999">
                      <a:srgbClr val="FFA800"/>
                    </a:gs>
                    <a:gs pos="58000">
                      <a:srgbClr val="825600"/>
                    </a:gs>
                    <a:gs pos="72000">
                      <a:srgbClr val="FFA800"/>
                    </a:gs>
                    <a:gs pos="87000">
                      <a:srgbClr val="825600"/>
                    </a:gs>
                    <a:gs pos="100000">
                      <a:srgbClr val="FFA800"/>
                    </a:gs>
                  </a:gsLst>
                  <a:lin ang="5400000" scaled="0"/>
                </a:gradFill>
                <a:latin typeface="Arial Black" pitchFamily="34" charset="0"/>
              </a:rPr>
              <a:t> </a:t>
            </a:r>
          </a:p>
        </p:txBody>
      </p:sp>
      <p:pic>
        <p:nvPicPr>
          <p:cNvPr id="5" name="Image 4" descr="0a0000004 souris-non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59941" y="1872407"/>
            <a:ext cx="852554" cy="1080000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5364000" y="504000"/>
            <a:ext cx="3240261" cy="1200329"/>
          </a:xfrm>
          <a:prstGeom prst="rect">
            <a:avLst/>
          </a:prstGeom>
          <a:solidFill>
            <a:schemeClr val="accent6">
              <a:lumMod val="60000"/>
              <a:lumOff val="40000"/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fr-FR" sz="2400" b="1" dirty="0" smtClean="0">
                <a:latin typeface="Chiller" pitchFamily="82" charset="0"/>
              </a:rPr>
              <a:t>Il ne s’agit pas de transmettre une vision, mais de toucher les gens à travers une image</a:t>
            </a:r>
            <a:endParaRPr lang="fr-FR" sz="2400" b="1" dirty="0">
              <a:solidFill>
                <a:schemeClr val="bg1"/>
              </a:solidFill>
              <a:latin typeface="Chiller" pitchFamily="82" charset="0"/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3672309" y="72000"/>
            <a:ext cx="2088133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100" b="1" dirty="0" smtClean="0">
                <a:ln w="0">
                  <a:noFill/>
                </a:ln>
                <a:latin typeface="Arial Narrow" pitchFamily="34" charset="0"/>
              </a:rPr>
              <a:t>Photos  prises  par  un amoureux </a:t>
            </a:r>
          </a:p>
          <a:p>
            <a:pPr algn="ctr"/>
            <a:r>
              <a:rPr lang="fr-FR" sz="1100" b="1" dirty="0" smtClean="0">
                <a:ln w="0">
                  <a:noFill/>
                </a:ln>
                <a:latin typeface="Arial Narrow" pitchFamily="34" charset="0"/>
              </a:rPr>
              <a:t>du patrimoine ancien</a:t>
            </a:r>
          </a:p>
          <a:p>
            <a:pPr algn="ctr"/>
            <a:r>
              <a:rPr lang="fr-FR" sz="1100" b="1" dirty="0" smtClean="0">
                <a:ln w="0">
                  <a:noFill/>
                </a:ln>
                <a:latin typeface="Arial Narrow" pitchFamily="34" charset="0"/>
              </a:rPr>
              <a:t> pour  le  plaisir  de  partager  </a:t>
            </a:r>
            <a:endParaRPr lang="fr-FR" sz="1100" b="1" dirty="0">
              <a:ln w="0">
                <a:noFill/>
              </a:ln>
              <a:latin typeface="Arial Narrow" pitchFamily="34" charset="0"/>
            </a:endParaRPr>
          </a:p>
        </p:txBody>
      </p:sp>
      <p:pic>
        <p:nvPicPr>
          <p:cNvPr id="10" name="Image 9" descr="Blason_Marmoutier_Bas-Rhin.svg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822000" y="1872000"/>
            <a:ext cx="720000" cy="792661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3744317" y="4068000"/>
            <a:ext cx="4770883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fr-FR" sz="4400" b="1" dirty="0" smtClean="0">
                <a:ln w="34925">
                  <a:solidFill>
                    <a:prstClr val="black"/>
                  </a:solidFill>
                </a:ln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latin typeface="Arial Black" pitchFamily="34" charset="0"/>
              </a:rPr>
              <a:t>Au carrefour </a:t>
            </a:r>
          </a:p>
          <a:p>
            <a:pPr lvl="0" algn="ctr"/>
            <a:r>
              <a:rPr lang="fr-FR" sz="4400" b="1" dirty="0" smtClean="0">
                <a:ln w="34925">
                  <a:solidFill>
                    <a:prstClr val="black"/>
                  </a:solidFill>
                </a:ln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latin typeface="Arial Black" pitchFamily="34" charset="0"/>
              </a:rPr>
              <a:t>de trois route</a:t>
            </a:r>
            <a:r>
              <a:rPr lang="fr-FR" sz="4000" b="1" dirty="0" smtClean="0">
                <a:ln w="34925">
                  <a:solidFill>
                    <a:prstClr val="black"/>
                  </a:solidFill>
                </a:ln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latin typeface="Arial Black" pitchFamily="34" charset="0"/>
              </a:rPr>
              <a:t>s </a:t>
            </a:r>
          </a:p>
        </p:txBody>
      </p:sp>
      <p:pic>
        <p:nvPicPr>
          <p:cNvPr id="12" name="Ensemble Folklorique03 et Musical Haut koenigsbourg de Sélestat (67).wav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6" cstate="print"/>
          <a:stretch>
            <a:fillRect/>
          </a:stretch>
        </p:blipFill>
        <p:spPr>
          <a:xfrm>
            <a:off x="4168775" y="2728913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 advTm="30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4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24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56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900"/>
                            </p:stCondLst>
                            <p:childTnLst>
                              <p:par>
                                <p:cTn id="2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5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9900"/>
                            </p:stCondLst>
                            <p:childTnLst>
                              <p:par>
                                <p:cTn id="2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9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1900"/>
                            </p:stCondLst>
                            <p:childTnLst>
                              <p:par>
                                <p:cTn id="31" presetID="9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4400"/>
                            </p:stCondLst>
                            <p:childTnLst>
                              <p:par>
                                <p:cTn id="35" presetID="24" presetClass="entr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6400"/>
                            </p:stCondLst>
                            <p:childTnLst>
                              <p:par>
                                <p:cTn id="3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1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8400"/>
                            </p:stCondLst>
                            <p:childTnLst>
                              <p:par>
                                <p:cTn id="4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5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46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  <p:bldLst>
      <p:bldP spid="2" grpId="0"/>
      <p:bldP spid="3" grpId="0"/>
      <p:bldP spid="6" grpId="0" animBg="1"/>
      <p:bldP spid="6" grpId="1" animBg="1"/>
      <p:bldP spid="7" grpId="0"/>
      <p:bldP spid="1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9000" t="-22000" r="-19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75965" y="108000"/>
            <a:ext cx="7488832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000" b="1" dirty="0" smtClean="0">
                <a:latin typeface="Bodoni MT Black" pitchFamily="18" charset="0"/>
              </a:rPr>
              <a:t>L’histoire du village </a:t>
            </a:r>
            <a:r>
              <a:rPr lang="fr-FR" sz="2000" dirty="0" smtClean="0">
                <a:latin typeface="Bodoni MT Black" pitchFamily="18" charset="0"/>
              </a:rPr>
              <a:t>est intimement liée à celle de son abbaye d’où elle tient d’ailleurs son nom (</a:t>
            </a:r>
            <a:r>
              <a:rPr lang="fr-FR" sz="2000" dirty="0" err="1" smtClean="0">
                <a:latin typeface="Bodoni MT Black" pitchFamily="18" charset="0"/>
              </a:rPr>
              <a:t>Mauermunster</a:t>
            </a:r>
            <a:r>
              <a:rPr lang="fr-FR" sz="2000" dirty="0" smtClean="0">
                <a:latin typeface="Bodoni MT Black" pitchFamily="18" charset="0"/>
              </a:rPr>
              <a:t>, l’abbaye de Maur, du nom de l’abbé qui l’a relevé de ses cendres en 724). Celle-ci fut fondée en 589 par Saint </a:t>
            </a:r>
            <a:r>
              <a:rPr lang="fr-FR" sz="2000" dirty="0" err="1" smtClean="0">
                <a:latin typeface="Bodoni MT Black" pitchFamily="18" charset="0"/>
              </a:rPr>
              <a:t>Léobard</a:t>
            </a:r>
            <a:r>
              <a:rPr lang="fr-FR" sz="2000" dirty="0" smtClean="0">
                <a:latin typeface="Bodoni MT Black" pitchFamily="18" charset="0"/>
              </a:rPr>
              <a:t>, moine irlandais, disciple de Saint Colomban. Très vite, un bourg abbatial s’est développé autour de l’enceinte religieuse.</a:t>
            </a:r>
          </a:p>
          <a:p>
            <a:pPr algn="ctr"/>
            <a:r>
              <a:rPr lang="fr-FR" sz="2000" dirty="0" smtClean="0">
                <a:latin typeface="Bodoni MT Black" pitchFamily="18" charset="0"/>
              </a:rPr>
              <a:t>Aujourd’hui, l’église abbatiale est l’un des seuls vestiges de l’abbaye ayant survécu aux terribles guerres de 1887 et 1907. Elle reste l’une des principales attractions de Marmoutier. Sa façade a trois tours du XIIe siècle et l’un des plus beaux témoignages de l’art roman en Alsace.</a:t>
            </a:r>
          </a:p>
          <a:p>
            <a:pPr algn="ctr"/>
            <a:r>
              <a:rPr lang="fr-FR" sz="2000" dirty="0" smtClean="0">
                <a:latin typeface="Bodoni MT Black" pitchFamily="18" charset="0"/>
              </a:rPr>
              <a:t>La commune dispose également d’un important patrimoine naturel comme la forêt du </a:t>
            </a:r>
            <a:r>
              <a:rPr lang="fr-FR" sz="2000" dirty="0" err="1" smtClean="0">
                <a:latin typeface="Bodoni MT Black" pitchFamily="18" charset="0"/>
              </a:rPr>
              <a:t>Tannenwald</a:t>
            </a:r>
            <a:r>
              <a:rPr lang="fr-FR" sz="2000" dirty="0" smtClean="0">
                <a:latin typeface="Bodoni MT Black" pitchFamily="18" charset="0"/>
              </a:rPr>
              <a:t>, qui offre une multitude de paysages naturels, préservés et authentiques à travers les premiers contreforts du piémont des Vosges.</a:t>
            </a:r>
            <a:endParaRPr lang="fr-FR" sz="2000" dirty="0">
              <a:latin typeface="Bodoni MT Black" pitchFamily="18" charset="0"/>
            </a:endParaRPr>
          </a:p>
        </p:txBody>
      </p:sp>
      <p:pic>
        <p:nvPicPr>
          <p:cNvPr id="3" name="Image 2" descr="0a000000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136805" y="5184775"/>
            <a:ext cx="371475" cy="371475"/>
          </a:xfrm>
          <a:prstGeom prst="rect">
            <a:avLst/>
          </a:prstGeom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9000" t="-22000" r="-19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12000" y="144000"/>
            <a:ext cx="7416824" cy="58785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3200" dirty="0" smtClean="0">
                <a:latin typeface="Bodoni MT Black" pitchFamily="18" charset="0"/>
              </a:rPr>
              <a:t>Au carrefour de trois routes</a:t>
            </a:r>
          </a:p>
          <a:p>
            <a:pPr algn="ctr"/>
            <a:endParaRPr lang="fr-FR" sz="1400" dirty="0" smtClean="0">
              <a:latin typeface="Bodoni MT Black" pitchFamily="18" charset="0"/>
            </a:endParaRPr>
          </a:p>
          <a:p>
            <a:pPr algn="ctr"/>
            <a:r>
              <a:rPr lang="fr-FR" sz="2400" i="1" dirty="0" smtClean="0">
                <a:latin typeface="Bodoni MT Black" pitchFamily="18" charset="0"/>
              </a:rPr>
              <a:t>La Route Romane d’Alsace</a:t>
            </a:r>
            <a:r>
              <a:rPr lang="fr-FR" sz="2400" dirty="0" smtClean="0">
                <a:latin typeface="Bodoni MT Black" pitchFamily="18" charset="0"/>
              </a:rPr>
              <a:t> </a:t>
            </a:r>
            <a:r>
              <a:rPr lang="fr-FR" sz="2000" dirty="0" smtClean="0">
                <a:latin typeface="Bodoni MT Black" pitchFamily="18" charset="0"/>
              </a:rPr>
              <a:t>créé en 1999 à l’initiative du Conseil régional d’Alsace et de la Délégation régionale au Tourisme, propose, à travers plaine, vignoble et montagne, la découverte de plus de 120 sites répertoriés, des plus prestigieux aux plus secrets. </a:t>
            </a:r>
          </a:p>
          <a:p>
            <a:pPr algn="ctr"/>
            <a:endParaRPr lang="fr-FR" sz="400" dirty="0" smtClean="0">
              <a:latin typeface="Bodoni MT Black" pitchFamily="18" charset="0"/>
            </a:endParaRPr>
          </a:p>
          <a:p>
            <a:pPr algn="ctr"/>
            <a:r>
              <a:rPr lang="fr-FR" sz="2400" i="1" dirty="0" smtClean="0">
                <a:latin typeface="Bodoni MT Black" pitchFamily="18" charset="0"/>
              </a:rPr>
              <a:t>La Route des Vosges du Nord</a:t>
            </a:r>
            <a:r>
              <a:rPr lang="fr-FR" sz="2000" dirty="0" smtClean="0">
                <a:latin typeface="Bodoni MT Black" pitchFamily="18" charset="0"/>
              </a:rPr>
              <a:t> qui traverse le Kochersberg, le Pays de Hanau, le Parc Naturel des Vosges du Nord et l’Alsace Bossue.</a:t>
            </a:r>
            <a:endParaRPr lang="fr-FR" sz="400" dirty="0" smtClean="0">
              <a:latin typeface="Bodoni MT Black" pitchFamily="18" charset="0"/>
            </a:endParaRPr>
          </a:p>
          <a:p>
            <a:pPr algn="ctr"/>
            <a:r>
              <a:rPr lang="fr-FR" sz="2000" dirty="0" smtClean="0">
                <a:latin typeface="Bodoni MT Black" pitchFamily="18" charset="0"/>
              </a:rPr>
              <a:t>Elle regroupe les plus beaux exemples d’architecture vernaculaire, fermes, églises, maisons. </a:t>
            </a:r>
          </a:p>
          <a:p>
            <a:pPr algn="ctr"/>
            <a:endParaRPr lang="fr-FR" sz="400" dirty="0" smtClean="0">
              <a:latin typeface="Bodoni MT Black" pitchFamily="18" charset="0"/>
            </a:endParaRPr>
          </a:p>
          <a:p>
            <a:pPr algn="ctr"/>
            <a:r>
              <a:rPr lang="fr-FR" sz="2400" i="1" dirty="0" smtClean="0">
                <a:latin typeface="Bodoni MT Black" pitchFamily="18" charset="0"/>
              </a:rPr>
              <a:t>La Route de l’Amitié</a:t>
            </a:r>
            <a:r>
              <a:rPr lang="fr-FR" sz="2000" dirty="0" smtClean="0">
                <a:latin typeface="Bodoni MT Black" pitchFamily="18" charset="0"/>
              </a:rPr>
              <a:t> qui donne l’opportunité aux Allemands, Français et Belges, de cheminer le long du « sentiers de l’Europe », entre Metz et Stuttgart.</a:t>
            </a:r>
          </a:p>
          <a:p>
            <a:pPr algn="ctr"/>
            <a:endParaRPr lang="fr-FR" sz="2400" dirty="0">
              <a:latin typeface="Bodoni MT Black" pitchFamily="18" charset="0"/>
            </a:endParaRPr>
          </a:p>
        </p:txBody>
      </p:sp>
      <p:pic>
        <p:nvPicPr>
          <p:cNvPr id="3" name="Image 2" descr="0a000000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136805" y="5184775"/>
            <a:ext cx="371475" cy="371475"/>
          </a:xfrm>
          <a:prstGeom prst="rect">
            <a:avLst/>
          </a:prstGeom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92440834_1340077073148385_273860817393735155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92472706_1340076753148417_122543541995863606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92582456_1340077873148305_302821847503901555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1202" y="0"/>
            <a:ext cx="7798359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92378383_1340076793148413_799113345735348959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92467296_1340077996481626_490871166469268602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92348004_1340077039815055_366211172848513594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41790" y="0"/>
            <a:ext cx="4557182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92359442_1340078106481615_652074097315237808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92371510_1340078043148288_481165511760186042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92339154_1340076666481759_381113847661377639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9179" y="0"/>
            <a:ext cx="8062405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92359853_1340076649815094_5986229755004995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92510046_1340076609815098_220179037887129308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46701" y="0"/>
            <a:ext cx="7947360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92403041_1340077399815019_827890530031134281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92371033_1340077969814962_209542050528214779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92528345_1340077063148386_359714323306084166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92505569_1340077713148321_424767965080155904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92433047_1340077213148371_124423076402758534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92302577_1340077539815005_433484020766270900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31789" y="0"/>
            <a:ext cx="6577185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92497000_1340077633148329_911968159910447101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92369032_1340077756481650_428152329745308748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92392637_1340077856481640_114727469650198291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92614698_1340076599815099_529172177351921200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04676" y="0"/>
            <a:ext cx="7831411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92426820_1340077443148348_324261067114496760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92453755_1340077356481690_781660006373148971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92456560_1340077263148366_370784472766522616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92459540_1340077923148300_139253538947496349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92556492_1340078076481618_444965733861467571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92450139_1340076956481730_35087261943918378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0906" y="0"/>
            <a:ext cx="7498951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92391413_1340077576481668_67768952663916110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03856" y="0"/>
            <a:ext cx="5833051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92388271_1340076913148401_92778940625738030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31812" y="0"/>
            <a:ext cx="4977139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92461774_1340077059815053_448074363455767735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92307758_1340077126481713_281699212773293865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92517335_1340077326481693_919288089082372043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41425" y="0"/>
            <a:ext cx="4757912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92308948_1340076729815086_18671418002150800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92498218_1340076859815073_503448100146996216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3619" y="0"/>
            <a:ext cx="771352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92517451_1340076883148404_583475235803929649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37175" y="0"/>
            <a:ext cx="4966412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92559023_1340077473148345_913031071400460026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0905" y="0"/>
            <a:ext cx="7918953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92385261_1340077593148333_555475284367586299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92464708_1340080996481326_514925667896010547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4593" y="0"/>
            <a:ext cx="7811577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92536974_1340077423148350_759011908799150220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92543860_1340078149814944_441334420863328173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92389652_1340077056481720_304329036734814437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92442139_1340077293148363_714647799887498418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01308" y="0"/>
            <a:ext cx="7838147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39000" b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4000" y="4932000"/>
            <a:ext cx="1584176" cy="738856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" name="Image 5" descr="C-est-fini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840661" y="3096543"/>
            <a:ext cx="1188000" cy="1188000"/>
          </a:xfrm>
          <a:prstGeom prst="rect">
            <a:avLst/>
          </a:prstGeom>
        </p:spPr>
      </p:pic>
      <p:sp>
        <p:nvSpPr>
          <p:cNvPr id="7" name="Étoile à 12 branches 6"/>
          <p:cNvSpPr>
            <a:spLocks/>
          </p:cNvSpPr>
          <p:nvPr/>
        </p:nvSpPr>
        <p:spPr>
          <a:xfrm>
            <a:off x="647973" y="3528591"/>
            <a:ext cx="1008000" cy="576000"/>
          </a:xfrm>
          <a:prstGeom prst="star12">
            <a:avLst>
              <a:gd name="adj" fmla="val 39160"/>
            </a:avLst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100" dirty="0" smtClean="0">
                <a:solidFill>
                  <a:srgbClr val="FF0000"/>
                </a:solidFill>
                <a:latin typeface="Rockwell" pitchFamily="18" charset="0"/>
              </a:rPr>
              <a:t>2280</a:t>
            </a:r>
            <a:endParaRPr lang="fr-FR" sz="11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6480621" y="5256783"/>
            <a:ext cx="896399" cy="276999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none" rtlCol="0">
            <a:spAutoFit/>
          </a:bodyPr>
          <a:lstStyle/>
          <a:p>
            <a:r>
              <a:rPr lang="fr-FR" sz="1200" b="1" dirty="0" smtClean="0">
                <a:solidFill>
                  <a:srgbClr val="FF0000"/>
                </a:solidFill>
              </a:rPr>
              <a:t>19.11.2024</a:t>
            </a:r>
            <a:endParaRPr lang="fr-FR" sz="1200" b="1" dirty="0">
              <a:solidFill>
                <a:srgbClr val="FF0000"/>
              </a:solidFill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2232149" y="5076000"/>
            <a:ext cx="2229967" cy="646329"/>
          </a:xfrm>
          <a:prstGeom prst="rect">
            <a:avLst/>
          </a:prstGeom>
          <a:noFill/>
        </p:spPr>
        <p:txBody>
          <a:bodyPr wrap="none" lIns="91439" tIns="45719" rIns="91439" bIns="45719" rtlCol="0">
            <a:spAutoFit/>
          </a:bodyPr>
          <a:lstStyle/>
          <a:p>
            <a:r>
              <a:rPr lang="fr-FR" sz="3600" dirty="0">
                <a:ln w="19050">
                  <a:solidFill>
                    <a:schemeClr val="tx1"/>
                  </a:solidFill>
                </a:ln>
                <a:solidFill>
                  <a:srgbClr val="FFFF00"/>
                </a:solidFill>
                <a:latin typeface="Cooper Black" pitchFamily="18" charset="0"/>
                <a:ea typeface="Permanent Marker" pitchFamily="2" charset="0"/>
              </a:rPr>
              <a:t>Création</a:t>
            </a:r>
            <a:endParaRPr lang="fr-FR" sz="3200" dirty="0">
              <a:ln w="19050">
                <a:solidFill>
                  <a:schemeClr val="tx1"/>
                </a:solidFill>
              </a:ln>
              <a:solidFill>
                <a:srgbClr val="FFFF00"/>
              </a:solidFill>
              <a:latin typeface="Cooper Black" pitchFamily="18" charset="0"/>
              <a:ea typeface="Permanent Marker" pitchFamily="2" charset="0"/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4680421" y="216223"/>
            <a:ext cx="2155203" cy="646329"/>
          </a:xfrm>
          <a:prstGeom prst="rect">
            <a:avLst/>
          </a:prstGeom>
          <a:noFill/>
        </p:spPr>
        <p:txBody>
          <a:bodyPr wrap="none" lIns="91439" tIns="45719" rIns="91439" bIns="45719" rtlCol="0">
            <a:spAutoFit/>
          </a:bodyPr>
          <a:lstStyle/>
          <a:p>
            <a:r>
              <a:rPr lang="fr-FR" sz="3600" dirty="0" smtClean="0">
                <a:ln w="19050">
                  <a:solidFill>
                    <a:schemeClr val="tx1"/>
                  </a:solidFill>
                </a:ln>
                <a:solidFill>
                  <a:srgbClr val="FFFF00"/>
                </a:solidFill>
                <a:latin typeface="Cooper Black" pitchFamily="18" charset="0"/>
                <a:ea typeface="Permanent Marker" pitchFamily="2" charset="0"/>
              </a:rPr>
              <a:t>Internet</a:t>
            </a:r>
            <a:endParaRPr lang="fr-FR" sz="4000" dirty="0" smtClean="0">
              <a:ln w="19050">
                <a:solidFill>
                  <a:schemeClr val="tx1"/>
                </a:solidFill>
              </a:ln>
              <a:solidFill>
                <a:srgbClr val="FFFF00"/>
              </a:solidFill>
              <a:latin typeface="Cooper Black" pitchFamily="18" charset="0"/>
              <a:ea typeface="Permanent Marker" pitchFamily="2" charset="0"/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180000" y="36000"/>
            <a:ext cx="3456384" cy="1200327"/>
          </a:xfrm>
          <a:prstGeom prst="rect">
            <a:avLst/>
          </a:prstGeom>
          <a:noFill/>
        </p:spPr>
        <p:txBody>
          <a:bodyPr wrap="square" lIns="91439" tIns="45719" rIns="91439" bIns="45719" rtlCol="0">
            <a:spAutoFit/>
          </a:bodyPr>
          <a:lstStyle/>
          <a:p>
            <a:pPr algn="ctr"/>
            <a:r>
              <a:rPr lang="fr-FR" sz="3600" dirty="0" smtClean="0">
                <a:ln w="19050">
                  <a:solidFill>
                    <a:schemeClr val="tx1"/>
                  </a:solidFill>
                </a:ln>
                <a:solidFill>
                  <a:srgbClr val="FFFF00"/>
                </a:solidFill>
                <a:latin typeface="Cooper Black" pitchFamily="18" charset="0"/>
                <a:ea typeface="Permanent Marker" pitchFamily="2" charset="0"/>
              </a:rPr>
              <a:t>Musique  traditionnelle</a:t>
            </a:r>
            <a:endParaRPr lang="fr-FR" sz="3600" dirty="0">
              <a:ln w="19050">
                <a:solidFill>
                  <a:schemeClr val="tx1"/>
                </a:solidFill>
              </a:ln>
              <a:solidFill>
                <a:srgbClr val="FFFF00"/>
              </a:solidFill>
              <a:latin typeface="Cooper Black" pitchFamily="18" charset="0"/>
              <a:ea typeface="Permanent Marker" pitchFamily="2" charset="0"/>
            </a:endParaRPr>
          </a:p>
        </p:txBody>
      </p:sp>
      <p:pic>
        <p:nvPicPr>
          <p:cNvPr id="15" name="Image 14" descr="unnamed22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flipH="1">
            <a:off x="7128693" y="144215"/>
            <a:ext cx="1320000" cy="1980000"/>
          </a:xfrm>
          <a:prstGeom prst="rect">
            <a:avLst/>
          </a:prstGeom>
        </p:spPr>
      </p:pic>
      <p:pic>
        <p:nvPicPr>
          <p:cNvPr id="16" name="Image 15" descr="0g00005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720000">
            <a:off x="2628691" y="1902040"/>
            <a:ext cx="1800000" cy="1232996"/>
          </a:xfrm>
          <a:prstGeom prst="rect">
            <a:avLst/>
          </a:prstGeom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5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95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1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3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45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1" grpId="0"/>
      <p:bldP spid="12" grpId="0"/>
      <p:bldP spid="14" grpId="0"/>
    </p:bldLst>
  </p:timing>
</p:sld>
</file>

<file path=ppt/theme/theme1.xml><?xml version="1.0" encoding="utf-8"?>
<a:theme xmlns:a="http://schemas.openxmlformats.org/drawingml/2006/main" name="2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3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 sz="160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4310</TotalTime>
  <Words>210</Words>
  <Application>Microsoft Office PowerPoint</Application>
  <PresentationFormat>Personnalisé</PresentationFormat>
  <Paragraphs>25</Paragraphs>
  <Slides>46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46</vt:i4>
      </vt:variant>
    </vt:vector>
  </HeadingPairs>
  <TitlesOfParts>
    <vt:vector size="48" baseType="lpstr">
      <vt:lpstr>2_Thème Office</vt:lpstr>
      <vt:lpstr>3_Thème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434</cp:revision>
  <dcterms:created xsi:type="dcterms:W3CDTF">2020-01-17T12:16:53Z</dcterms:created>
  <dcterms:modified xsi:type="dcterms:W3CDTF">2024-11-19T04:33:42Z</dcterms:modified>
</cp:coreProperties>
</file>