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Lst>
  <p:notesMasterIdLst>
    <p:notesMasterId r:id="rId43"/>
  </p:notesMasterIdLst>
  <p:sldIdLst>
    <p:sldId id="427" r:id="rId3"/>
    <p:sldId id="428" r:id="rId4"/>
    <p:sldId id="470" r:id="rId5"/>
    <p:sldId id="443" r:id="rId6"/>
    <p:sldId id="429" r:id="rId7"/>
    <p:sldId id="435" r:id="rId8"/>
    <p:sldId id="439" r:id="rId9"/>
    <p:sldId id="444" r:id="rId10"/>
    <p:sldId id="445" r:id="rId11"/>
    <p:sldId id="446" r:id="rId12"/>
    <p:sldId id="449" r:id="rId13"/>
    <p:sldId id="450" r:id="rId14"/>
    <p:sldId id="461" r:id="rId15"/>
    <p:sldId id="455" r:id="rId16"/>
    <p:sldId id="454" r:id="rId17"/>
    <p:sldId id="462" r:id="rId18"/>
    <p:sldId id="471" r:id="rId19"/>
    <p:sldId id="457" r:id="rId20"/>
    <p:sldId id="436" r:id="rId21"/>
    <p:sldId id="440" r:id="rId22"/>
    <p:sldId id="451" r:id="rId23"/>
    <p:sldId id="456" r:id="rId24"/>
    <p:sldId id="434" r:id="rId25"/>
    <p:sldId id="438" r:id="rId26"/>
    <p:sldId id="442" r:id="rId27"/>
    <p:sldId id="432" r:id="rId28"/>
    <p:sldId id="430" r:id="rId29"/>
    <p:sldId id="431" r:id="rId30"/>
    <p:sldId id="433" r:id="rId31"/>
    <p:sldId id="437" r:id="rId32"/>
    <p:sldId id="441" r:id="rId33"/>
    <p:sldId id="448" r:id="rId34"/>
    <p:sldId id="452" r:id="rId35"/>
    <p:sldId id="453" r:id="rId36"/>
    <p:sldId id="458" r:id="rId37"/>
    <p:sldId id="459" r:id="rId38"/>
    <p:sldId id="460" r:id="rId39"/>
    <p:sldId id="463" r:id="rId40"/>
    <p:sldId id="447" r:id="rId41"/>
    <p:sldId id="469" r:id="rId42"/>
  </p:sldIdLst>
  <p:sldSz cx="8640763" cy="5761038"/>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PsI4X59an993/M9bQZ6XA==" hashData="//XPwpC4agGTAhnkEY/GGvXD+sY="/>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46" autoAdjust="0"/>
    <p:restoredTop sz="94660"/>
  </p:normalViewPr>
  <p:slideViewPr>
    <p:cSldViewPr>
      <p:cViewPr varScale="1">
        <p:scale>
          <a:sx n="77" d="100"/>
          <a:sy n="77" d="100"/>
        </p:scale>
        <p:origin x="-330" y="-90"/>
      </p:cViewPr>
      <p:guideLst>
        <p:guide orient="horz" pos="1815"/>
        <p:guide pos="2722"/>
      </p:guideLst>
    </p:cSldViewPr>
  </p:slideViewPr>
  <p:notesTextViewPr>
    <p:cViewPr>
      <p:scale>
        <a:sx n="100" d="100"/>
        <a:sy n="100" d="100"/>
      </p:scale>
      <p:origin x="0" y="0"/>
    </p:cViewPr>
  </p:notesTextViewPr>
  <p:sorterViewPr>
    <p:cViewPr>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7C121FD-F2AF-4591-AE13-82B054ED0DB8}" type="datetimeFigureOut">
              <a:rPr lang="fr-FR" smtClean="0"/>
              <a:pPr/>
              <a:t>19/11/2024</a:t>
            </a:fld>
            <a:endParaRPr lang="fr-FR"/>
          </a:p>
        </p:txBody>
      </p:sp>
      <p:sp>
        <p:nvSpPr>
          <p:cNvPr id="4" name="Espace réservé de l'image des diapositives 3"/>
          <p:cNvSpPr>
            <a:spLocks noGrp="1" noRot="1" noChangeAspect="1"/>
          </p:cNvSpPr>
          <p:nvPr>
            <p:ph type="sldImg" idx="2"/>
          </p:nvPr>
        </p:nvSpPr>
        <p:spPr>
          <a:xfrm>
            <a:off x="858838" y="685800"/>
            <a:ext cx="5140325"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84F690F-0FD4-4172-9214-5E7CC999490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69"/>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9"/>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2"/>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86"/>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9"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6" y="1120213"/>
            <a:ext cx="3816337" cy="316857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32047" y="230720"/>
            <a:ext cx="7776687" cy="960173"/>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9" y="1289578"/>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9" y="1826997"/>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0" y="1289578"/>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0" y="1826997"/>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6"/>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9"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3"/>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60"/>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4"/>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192035"/>
            <a:ext cx="1944172" cy="4096738"/>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9" y="192035"/>
            <a:ext cx="5688502" cy="4096738"/>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48066" y="1789673"/>
            <a:ext cx="7344649" cy="1234889"/>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296115" y="3264588"/>
            <a:ext cx="6048534" cy="147226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682561" y="3702017"/>
            <a:ext cx="7344649" cy="1144207"/>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682561" y="2441790"/>
            <a:ext cx="7344649" cy="126022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32038"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392394" y="1344242"/>
            <a:ext cx="3816337" cy="380201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32038" y="1289583"/>
            <a:ext cx="3817838"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32038" y="1826996"/>
            <a:ext cx="3817838"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389405" y="1289583"/>
            <a:ext cx="3819337" cy="53743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389405" y="1826996"/>
            <a:ext cx="3819337" cy="33192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32045" y="229375"/>
            <a:ext cx="2842751" cy="976176"/>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378298" y="229375"/>
            <a:ext cx="4830427" cy="491688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32045" y="1205568"/>
            <a:ext cx="2842751" cy="394071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693650" y="4032726"/>
            <a:ext cx="5184458" cy="476087"/>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693650" y="514759"/>
            <a:ext cx="5184458" cy="345662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693650" y="4508813"/>
            <a:ext cx="5184458" cy="67612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264553" y="230709"/>
            <a:ext cx="1944172" cy="4915552"/>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32038" y="230709"/>
            <a:ext cx="5688502" cy="4915552"/>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Ovr>
    <a:masterClrMapping/>
  </p:clrMapOvr>
  <p:transition spd="slow" advTm="4000">
    <p:diamon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0"/>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3"/>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9"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A75B66FE-F9BC-4C3F-A1C1-743606EF3B4D}"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2"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8"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9EDE4E51-6E2E-4621-B3B8-3A1F33AFD3EC}"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32047" y="230725"/>
            <a:ext cx="7776687" cy="960173"/>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32047" y="1344242"/>
            <a:ext cx="7776687" cy="3802019"/>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32038" y="5339635"/>
            <a:ext cx="2016178" cy="306722"/>
          </a:xfrm>
          <a:prstGeom prst="rect">
            <a:avLst/>
          </a:prstGeom>
        </p:spPr>
        <p:txBody>
          <a:bodyPr vert="horz" lIns="91440" tIns="45720" rIns="91440" bIns="45720" rtlCol="0" anchor="ctr"/>
          <a:lstStyle>
            <a:lvl1pPr algn="l">
              <a:defRPr sz="1200">
                <a:solidFill>
                  <a:schemeClr val="tx1">
                    <a:tint val="75000"/>
                  </a:schemeClr>
                </a:solidFill>
              </a:defRPr>
            </a:lvl1pPr>
          </a:lstStyle>
          <a:p>
            <a:fld id="{0B1522B7-8342-4AA7-9877-C4ACC596860F}" type="datetimeFigureOut">
              <a:rPr lang="fr-FR" smtClean="0">
                <a:solidFill>
                  <a:prstClr val="black">
                    <a:tint val="75000"/>
                  </a:prstClr>
                </a:solidFill>
              </a:rPr>
              <a:pPr/>
              <a:t>19/11/2024</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2952261" y="5339635"/>
            <a:ext cx="2736242" cy="30672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6192547" y="5339635"/>
            <a:ext cx="2016178" cy="306722"/>
          </a:xfrm>
          <a:prstGeom prst="rect">
            <a:avLst/>
          </a:prstGeom>
        </p:spPr>
        <p:txBody>
          <a:bodyPr vert="horz" lIns="91440" tIns="45720" rIns="91440" bIns="45720" rtlCol="0" anchor="ctr"/>
          <a:lstStyle>
            <a:lvl1pPr algn="r">
              <a:defRPr sz="1200">
                <a:solidFill>
                  <a:schemeClr val="tx1">
                    <a:tint val="75000"/>
                  </a:schemeClr>
                </a:solidFill>
              </a:defRPr>
            </a:lvl1pPr>
          </a:lstStyle>
          <a:p>
            <a:fld id="{E9819251-18C8-43CD-B964-69BDD9584F36}" type="slidenum">
              <a:rPr lang="fr-FR" smtClean="0">
                <a:solidFill>
                  <a:prstClr val="black">
                    <a:tint val="75000"/>
                  </a:prstClr>
                </a:solidFill>
              </a:rPr>
              <a:pPr/>
              <a:t>‹N°›</a:t>
            </a:fld>
            <a:endParaRPr lang="fr-FR">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advTm="4000">
    <p:diamond/>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audio" Target="file:///F:\00-PPT%20Mes%20CD\0aa%20Musique%20PPS\Alsace\Ensemble%20Folklorique01%20et%20Musical%20Haut%20koenigsbourg%20de%20S&#233;lestat%20(67).wav" TargetMode="Externa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4.gif"/><Relationship Id="rId2" Type="http://schemas.openxmlformats.org/officeDocument/2006/relationships/image" Target="../media/image43.jpeg"/><Relationship Id="rId1" Type="http://schemas.openxmlformats.org/officeDocument/2006/relationships/slideLayout" Target="../slideLayouts/slideLayout18.xml"/><Relationship Id="rId6" Type="http://schemas.openxmlformats.org/officeDocument/2006/relationships/image" Target="../media/image47.gif"/><Relationship Id="rId5" Type="http://schemas.openxmlformats.org/officeDocument/2006/relationships/image" Target="../media/image46.gif"/><Relationship Id="rId4" Type="http://schemas.openxmlformats.org/officeDocument/2006/relationships/image" Target="../media/image45.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t="-45000" b="-5000"/>
          </a:stretch>
        </a:blipFill>
        <a:effectLst/>
      </p:bgPr>
    </p:bg>
    <p:spTree>
      <p:nvGrpSpPr>
        <p:cNvPr id="1" name=""/>
        <p:cNvGrpSpPr/>
        <p:nvPr/>
      </p:nvGrpSpPr>
      <p:grpSpPr>
        <a:xfrm>
          <a:off x="0" y="0"/>
          <a:ext cx="0" cy="0"/>
          <a:chOff x="0" y="0"/>
          <a:chExt cx="0" cy="0"/>
        </a:xfrm>
      </p:grpSpPr>
      <p:sp>
        <p:nvSpPr>
          <p:cNvPr id="2" name="ZoneTexte 1"/>
          <p:cNvSpPr txBox="1">
            <a:spLocks noChangeAspect="1"/>
          </p:cNvSpPr>
          <p:nvPr/>
        </p:nvSpPr>
        <p:spPr>
          <a:xfrm rot="21600000">
            <a:off x="3528293" y="540000"/>
            <a:ext cx="5220195" cy="3744647"/>
          </a:xfrm>
          <a:prstGeom prst="rect">
            <a:avLst/>
          </a:prstGeom>
          <a:noFill/>
        </p:spPr>
        <p:txBody>
          <a:bodyPr wrap="none" rtlCol="0">
            <a:prstTxWarp prst="textArchUpPour">
              <a:avLst/>
            </a:prstTxWarp>
            <a:spAutoFit/>
          </a:bodyPr>
          <a:lstStyle/>
          <a:p>
            <a:r>
              <a:rPr lang="fr-FR" b="1" dirty="0" smtClean="0">
                <a:ln w="50800">
                  <a:solidFill>
                    <a:schemeClr val="tx1"/>
                  </a:solidFill>
                </a:ln>
                <a:solidFill>
                  <a:srgbClr val="00B0F0"/>
                </a:solidFill>
                <a:latin typeface="Permanent Marker" pitchFamily="2" charset="0"/>
                <a:ea typeface="Permanent Marker" pitchFamily="2" charset="0"/>
              </a:rPr>
              <a:t>Villes  et  villages</a:t>
            </a:r>
            <a:endParaRPr lang="fr-FR" b="1" dirty="0">
              <a:ln w="50800">
                <a:solidFill>
                  <a:schemeClr val="tx1"/>
                </a:solidFill>
              </a:ln>
              <a:solidFill>
                <a:srgbClr val="00B0F0"/>
              </a:solidFill>
              <a:latin typeface="Permanent Marker" pitchFamily="2" charset="0"/>
              <a:ea typeface="Permanent Marker" pitchFamily="2" charset="0"/>
            </a:endParaRPr>
          </a:p>
        </p:txBody>
      </p:sp>
      <p:sp>
        <p:nvSpPr>
          <p:cNvPr id="3" name="ZoneTexte 2"/>
          <p:cNvSpPr txBox="1">
            <a:spLocks noChangeAspect="1"/>
          </p:cNvSpPr>
          <p:nvPr/>
        </p:nvSpPr>
        <p:spPr>
          <a:xfrm rot="23640000">
            <a:off x="-108000" y="1352135"/>
            <a:ext cx="3096317" cy="2067732"/>
          </a:xfrm>
          <a:prstGeom prst="rect">
            <a:avLst/>
          </a:prstGeom>
          <a:noFill/>
        </p:spPr>
        <p:txBody>
          <a:bodyPr wrap="none" rtlCol="0">
            <a:prstTxWarp prst="textArchUpPour">
              <a:avLst/>
            </a:prstTxWarp>
            <a:spAutoFit/>
          </a:bodyPr>
          <a:lstStyle/>
          <a:p>
            <a:r>
              <a:rPr lang="fr-FR" sz="8800" dirty="0" smtClean="0">
                <a:ln w="9525" cmpd="dbl">
                  <a:solidFill>
                    <a:schemeClr val="tx1"/>
                  </a:solidFill>
                </a:ln>
                <a:solidFill>
                  <a:srgbClr val="FFC000"/>
                </a:solidFill>
                <a:latin typeface="Permanent Marker" pitchFamily="2" charset="0"/>
                <a:ea typeface="Permanent Marker" pitchFamily="2" charset="0"/>
              </a:rPr>
              <a:t>Patrimoine  D’ Alsace</a:t>
            </a:r>
            <a:endParaRPr lang="fr-FR" sz="8800" dirty="0">
              <a:ln w="9525" cmpd="dbl">
                <a:solidFill>
                  <a:schemeClr val="tx1"/>
                </a:solidFill>
              </a:ln>
              <a:solidFill>
                <a:srgbClr val="FFC000"/>
              </a:solidFill>
              <a:latin typeface="Permanent Marker" pitchFamily="2" charset="0"/>
              <a:ea typeface="Permanent Marker" pitchFamily="2" charset="0"/>
            </a:endParaRPr>
          </a:p>
        </p:txBody>
      </p:sp>
      <p:sp>
        <p:nvSpPr>
          <p:cNvPr id="4" name="ZoneTexte 3"/>
          <p:cNvSpPr txBox="1"/>
          <p:nvPr/>
        </p:nvSpPr>
        <p:spPr>
          <a:xfrm>
            <a:off x="3564000" y="2700000"/>
            <a:ext cx="4896837" cy="1015663"/>
          </a:xfrm>
          <a:prstGeom prst="rect">
            <a:avLst/>
          </a:prstGeom>
          <a:noFill/>
        </p:spPr>
        <p:txBody>
          <a:bodyPr wrap="square" rtlCol="0">
            <a:spAutoFit/>
          </a:bodyPr>
          <a:lstStyle/>
          <a:p>
            <a:pPr algn="ctr"/>
            <a:r>
              <a:rPr lang="fr-FR" sz="6000" b="1" dirty="0" smtClean="0">
                <a:ln w="47625">
                  <a:solidFill>
                    <a:schemeClr val="tx1"/>
                  </a:solidFill>
                </a:ln>
                <a:solidFill>
                  <a:schemeClr val="accent6">
                    <a:lumMod val="50000"/>
                  </a:schemeClr>
                </a:solidFill>
                <a:latin typeface="Arial Black" pitchFamily="34" charset="0"/>
              </a:rPr>
              <a:t>Dauendorf</a:t>
            </a:r>
            <a:r>
              <a:rPr lang="fr-FR" sz="6000" b="1" dirty="0" smtClean="0">
                <a:ln w="25400">
                  <a:gradFill>
                    <a:gsLst>
                      <a:gs pos="0">
                        <a:srgbClr val="000000"/>
                      </a:gs>
                      <a:gs pos="20000">
                        <a:srgbClr val="000040"/>
                      </a:gs>
                      <a:gs pos="50000">
                        <a:srgbClr val="400040"/>
                      </a:gs>
                      <a:gs pos="75000">
                        <a:srgbClr val="8F0040"/>
                      </a:gs>
                      <a:gs pos="89999">
                        <a:srgbClr val="F27300"/>
                      </a:gs>
                      <a:gs pos="100000">
                        <a:srgbClr val="FFBF00"/>
                      </a:gs>
                    </a:gsLst>
                    <a:lin ang="5400000" scaled="0"/>
                  </a:gradFill>
                </a:ln>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atin typeface="Arial Black" pitchFamily="34" charset="0"/>
              </a:rPr>
              <a:t> </a:t>
            </a:r>
          </a:p>
        </p:txBody>
      </p:sp>
      <p:pic>
        <p:nvPicPr>
          <p:cNvPr id="5" name="Image 4" descr="0a0000004 souris-non.gif"/>
          <p:cNvPicPr>
            <a:picLocks noChangeAspect="1"/>
          </p:cNvPicPr>
          <p:nvPr/>
        </p:nvPicPr>
        <p:blipFill>
          <a:blip r:embed="rId4" cstate="print"/>
          <a:stretch>
            <a:fillRect/>
          </a:stretch>
        </p:blipFill>
        <p:spPr>
          <a:xfrm>
            <a:off x="0" y="2448471"/>
            <a:ext cx="852554" cy="1080000"/>
          </a:xfrm>
          <a:prstGeom prst="rect">
            <a:avLst/>
          </a:prstGeom>
        </p:spPr>
      </p:pic>
      <p:sp>
        <p:nvSpPr>
          <p:cNvPr id="6" name="ZoneTexte 5"/>
          <p:cNvSpPr txBox="1"/>
          <p:nvPr/>
        </p:nvSpPr>
        <p:spPr>
          <a:xfrm>
            <a:off x="180000" y="180000"/>
            <a:ext cx="4428413" cy="830997"/>
          </a:xfrm>
          <a:prstGeom prst="rect">
            <a:avLst/>
          </a:prstGeom>
          <a:solidFill>
            <a:schemeClr val="bg1">
              <a:alpha val="38000"/>
            </a:schemeClr>
          </a:solidFill>
        </p:spPr>
        <p:txBody>
          <a:bodyPr wrap="square" rtlCol="0">
            <a:spAutoFit/>
          </a:bodyPr>
          <a:lstStyle/>
          <a:p>
            <a:pPr algn="ctr"/>
            <a:r>
              <a:rPr lang="fr-FR" sz="2400" b="1" dirty="0" smtClean="0">
                <a:solidFill>
                  <a:schemeClr val="bg1"/>
                </a:solidFill>
                <a:latin typeface="Chiller" pitchFamily="82" charset="0"/>
              </a:rPr>
              <a:t> </a:t>
            </a:r>
            <a:r>
              <a:rPr lang="fr-FR" sz="2400" b="1" dirty="0" smtClean="0">
                <a:latin typeface="Chiller" pitchFamily="82" charset="0"/>
              </a:rPr>
              <a:t>Il ne s’agit pas de transmettre une vision, mais de toucher les gens à travers une image</a:t>
            </a:r>
            <a:endParaRPr lang="fr-FR" sz="2400" b="1" dirty="0">
              <a:latin typeface="Chiller" pitchFamily="82" charset="0"/>
            </a:endParaRPr>
          </a:p>
        </p:txBody>
      </p:sp>
      <p:sp>
        <p:nvSpPr>
          <p:cNvPr id="7" name="ZoneTexte 6"/>
          <p:cNvSpPr txBox="1"/>
          <p:nvPr/>
        </p:nvSpPr>
        <p:spPr>
          <a:xfrm>
            <a:off x="2160000" y="3564000"/>
            <a:ext cx="2088133" cy="600164"/>
          </a:xfrm>
          <a:prstGeom prst="rect">
            <a:avLst/>
          </a:prstGeom>
          <a:noFill/>
        </p:spPr>
        <p:txBody>
          <a:bodyPr wrap="square" rtlCol="0">
            <a:spAutoFit/>
          </a:bodyPr>
          <a:lstStyle/>
          <a:p>
            <a:pPr algn="ctr"/>
            <a:r>
              <a:rPr lang="fr-FR" sz="1100" b="1" dirty="0" smtClean="0">
                <a:ln w="0">
                  <a:noFill/>
                </a:ln>
                <a:latin typeface="Arial Narrow" pitchFamily="34" charset="0"/>
              </a:rPr>
              <a:t>Photos  prises  par  un amoureux </a:t>
            </a:r>
          </a:p>
          <a:p>
            <a:pPr algn="ctr"/>
            <a:r>
              <a:rPr lang="fr-FR" sz="1100" b="1" dirty="0" smtClean="0">
                <a:ln w="0">
                  <a:noFill/>
                </a:ln>
                <a:latin typeface="Arial Narrow" pitchFamily="34" charset="0"/>
              </a:rPr>
              <a:t>du patrimoine ancien</a:t>
            </a:r>
          </a:p>
          <a:p>
            <a:pPr algn="ctr"/>
            <a:r>
              <a:rPr lang="fr-FR" sz="1100" b="1" dirty="0" smtClean="0">
                <a:ln w="0">
                  <a:noFill/>
                </a:ln>
                <a:latin typeface="Arial Narrow" pitchFamily="34" charset="0"/>
              </a:rPr>
              <a:t> pour  le  plaisir  de  partager  </a:t>
            </a:r>
            <a:endParaRPr lang="fr-FR" sz="1100" b="1" dirty="0">
              <a:ln w="0">
                <a:noFill/>
              </a:ln>
              <a:latin typeface="Arial Narrow" pitchFamily="34" charset="0"/>
            </a:endParaRPr>
          </a:p>
        </p:txBody>
      </p:sp>
      <p:sp>
        <p:nvSpPr>
          <p:cNvPr id="9" name="Rectangle 8"/>
          <p:cNvSpPr/>
          <p:nvPr/>
        </p:nvSpPr>
        <p:spPr>
          <a:xfrm>
            <a:off x="0" y="4176663"/>
            <a:ext cx="8640763" cy="1446550"/>
          </a:xfrm>
          <a:prstGeom prst="rect">
            <a:avLst/>
          </a:prstGeom>
        </p:spPr>
        <p:txBody>
          <a:bodyPr wrap="square">
            <a:spAutoFit/>
          </a:bodyPr>
          <a:lstStyle/>
          <a:p>
            <a:pPr algn="ctr"/>
            <a:r>
              <a:rPr lang="fr-FR" sz="4400" b="1" dirty="0" smtClean="0">
                <a:ln w="34925">
                  <a:solidFill>
                    <a:schemeClr val="tx1"/>
                  </a:solidFill>
                </a:ln>
                <a:gradFill>
                  <a:gsLst>
                    <a:gs pos="0">
                      <a:srgbClr val="E6DCAC"/>
                    </a:gs>
                    <a:gs pos="12000">
                      <a:srgbClr val="E6D78A"/>
                    </a:gs>
                    <a:gs pos="30000">
                      <a:srgbClr val="C7AC4C"/>
                    </a:gs>
                    <a:gs pos="45000">
                      <a:srgbClr val="E6D78A"/>
                    </a:gs>
                    <a:gs pos="77000">
                      <a:srgbClr val="C7AC4C"/>
                    </a:gs>
                    <a:gs pos="100000">
                      <a:srgbClr val="E6DCAC"/>
                    </a:gs>
                  </a:gsLst>
                  <a:lin ang="5400000" scaled="0"/>
                </a:gradFill>
                <a:latin typeface="Arial Black" pitchFamily="34" charset="0"/>
              </a:rPr>
              <a:t>et les vestiges de l'Abbaye de Neubourg</a:t>
            </a:r>
            <a:endParaRPr lang="fr-FR" sz="2800" b="1" dirty="0">
              <a:ln w="34925">
                <a:solidFill>
                  <a:schemeClr val="tx1"/>
                </a:solidFill>
              </a:ln>
              <a:gradFill>
                <a:gsLst>
                  <a:gs pos="0">
                    <a:srgbClr val="E6DCAC"/>
                  </a:gs>
                  <a:gs pos="12000">
                    <a:srgbClr val="E6D78A"/>
                  </a:gs>
                  <a:gs pos="30000">
                    <a:srgbClr val="C7AC4C"/>
                  </a:gs>
                  <a:gs pos="45000">
                    <a:srgbClr val="E6D78A"/>
                  </a:gs>
                  <a:gs pos="77000">
                    <a:srgbClr val="C7AC4C"/>
                  </a:gs>
                  <a:gs pos="100000">
                    <a:srgbClr val="E6DCAC"/>
                  </a:gs>
                </a:gsLst>
                <a:lin ang="5400000" scaled="0"/>
              </a:gradFill>
              <a:latin typeface="Arial Black" pitchFamily="34" charset="0"/>
            </a:endParaRPr>
          </a:p>
        </p:txBody>
      </p:sp>
      <p:pic>
        <p:nvPicPr>
          <p:cNvPr id="10" name="Image 9" descr="Blason_Dauendorf_67.svg.png"/>
          <p:cNvPicPr>
            <a:picLocks noChangeAspect="1"/>
          </p:cNvPicPr>
          <p:nvPr/>
        </p:nvPicPr>
        <p:blipFill>
          <a:blip r:embed="rId5" cstate="print"/>
          <a:stretch>
            <a:fillRect/>
          </a:stretch>
        </p:blipFill>
        <p:spPr>
          <a:xfrm>
            <a:off x="7632000" y="180000"/>
            <a:ext cx="654000" cy="720000"/>
          </a:xfrm>
          <a:prstGeom prst="rect">
            <a:avLst/>
          </a:prstGeom>
        </p:spPr>
      </p:pic>
      <p:pic>
        <p:nvPicPr>
          <p:cNvPr id="12" name="Ensemble Folklorique01 et Musical Haut koenigsbourg de Sélestat (67).wav">
            <a:hlinkClick r:id="" action="ppaction://media"/>
          </p:cNvPr>
          <p:cNvPicPr>
            <a:picLocks noRot="1" noChangeAspect="1"/>
          </p:cNvPicPr>
          <p:nvPr>
            <a:audioFile r:link="rId1"/>
          </p:nvPr>
        </p:nvPicPr>
        <p:blipFill>
          <a:blip r:embed="rId6" cstate="print"/>
          <a:stretch>
            <a:fillRect/>
          </a:stretch>
        </p:blipFill>
        <p:spPr>
          <a:xfrm>
            <a:off x="5184477" y="2088431"/>
            <a:ext cx="304800" cy="304800"/>
          </a:xfrm>
          <a:prstGeom prst="rect">
            <a:avLst/>
          </a:prstGeom>
        </p:spPr>
      </p:pic>
    </p:spTree>
  </p:cSld>
  <p:clrMapOvr>
    <a:masterClrMapping/>
  </p:clrMapOvr>
  <p:transition spd="slow" advTm="3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par>
                          <p:cTn id="7" fill="hold">
                            <p:stCondLst>
                              <p:cond delay="0"/>
                            </p:stCondLst>
                            <p:childTnLst>
                              <p:par>
                                <p:cTn id="8" presetID="24" presetClass="entr" presetSubtype="0" fill="hold" grpId="0" nodeType="afterEffect">
                                  <p:stCondLst>
                                    <p:cond delay="2500"/>
                                  </p:stCondLst>
                                  <p:childTnLst>
                                    <p:set>
                                      <p:cBhvr>
                                        <p:cTn id="9" dur="1" fill="hold">
                                          <p:stCondLst>
                                            <p:cond delay="0"/>
                                          </p:stCondLst>
                                        </p:cTn>
                                        <p:tgtEl>
                                          <p:spTgt spid="2"/>
                                        </p:tgtEl>
                                        <p:attrNameLst>
                                          <p:attrName>style.visibility</p:attrName>
                                        </p:attrNameLst>
                                      </p:cBhvr>
                                      <p:to>
                                        <p:strVal val="visible"/>
                                      </p:to>
                                    </p:set>
                                    <p:anim to="" calcmode="lin" valueType="num">
                                      <p:cBhvr>
                                        <p:cTn id="10" dur="1" fill="hold"/>
                                        <p:tgtEl>
                                          <p:spTgt spid="2"/>
                                        </p:tgtEl>
                                        <p:attrNameLst>
                                          <p:attrName/>
                                        </p:attrNameLst>
                                      </p:cBhvr>
                                    </p:anim>
                                  </p:childTnLst>
                                </p:cTn>
                              </p:par>
                            </p:childTnLst>
                          </p:cTn>
                        </p:par>
                        <p:par>
                          <p:cTn id="11" fill="hold">
                            <p:stCondLst>
                              <p:cond delay="2500"/>
                            </p:stCondLst>
                            <p:childTnLst>
                              <p:par>
                                <p:cTn id="12" presetID="24" presetClass="entr" presetSubtype="0" fill="hold" grpId="0" nodeType="afterEffect">
                                  <p:stCondLst>
                                    <p:cond delay="1500"/>
                                  </p:stCondLst>
                                  <p:childTnLst>
                                    <p:set>
                                      <p:cBhvr>
                                        <p:cTn id="13" dur="1" fill="hold">
                                          <p:stCondLst>
                                            <p:cond delay="0"/>
                                          </p:stCondLst>
                                        </p:cTn>
                                        <p:tgtEl>
                                          <p:spTgt spid="3"/>
                                        </p:tgtEl>
                                        <p:attrNameLst>
                                          <p:attrName>style.visibility</p:attrName>
                                        </p:attrNameLst>
                                      </p:cBhvr>
                                      <p:to>
                                        <p:strVal val="visible"/>
                                      </p:to>
                                    </p:set>
                                    <p:anim to="" calcmode="lin" valueType="num">
                                      <p:cBhvr>
                                        <p:cTn id="14" dur="1" fill="hold"/>
                                        <p:tgtEl>
                                          <p:spTgt spid="3"/>
                                        </p:tgtEl>
                                        <p:attrNameLst>
                                          <p:attrName/>
                                        </p:attrNameLst>
                                      </p:cBhvr>
                                    </p:anim>
                                  </p:childTnLst>
                                </p:cTn>
                              </p:par>
                            </p:childTnLst>
                          </p:cTn>
                        </p:par>
                        <p:par>
                          <p:cTn id="15" fill="hold">
                            <p:stCondLst>
                              <p:cond delay="4000"/>
                            </p:stCondLst>
                            <p:childTnLst>
                              <p:par>
                                <p:cTn id="16" presetID="40" presetClass="entr" presetSubtype="0" fill="hold" nodeType="afterEffect">
                                  <p:stCondLst>
                                    <p:cond delay="2000"/>
                                  </p:stCondLst>
                                  <p:iterate type="lt">
                                    <p:tmPct val="10000"/>
                                  </p:iterate>
                                  <p:childTnLst>
                                    <p:set>
                                      <p:cBhvr>
                                        <p:cTn id="17" dur="1" fill="hold">
                                          <p:stCondLst>
                                            <p:cond delay="0"/>
                                          </p:stCondLst>
                                        </p:cTn>
                                        <p:tgtEl>
                                          <p:spTgt spid="4">
                                            <p:txEl>
                                              <p:pRg st="0" end="0"/>
                                            </p:txEl>
                                          </p:spTgt>
                                        </p:tgtEl>
                                        <p:attrNameLst>
                                          <p:attrName>style.visibility</p:attrName>
                                        </p:attrNameLst>
                                      </p:cBhvr>
                                      <p:to>
                                        <p:strVal val="visible"/>
                                      </p:to>
                                    </p:set>
                                    <p:animEffect transition="in" filter="fade">
                                      <p:cBhvr>
                                        <p:cTn id="18" dur="1000"/>
                                        <p:tgtEl>
                                          <p:spTgt spid="4">
                                            <p:txEl>
                                              <p:pRg st="0" end="0"/>
                                            </p:txEl>
                                          </p:spTgt>
                                        </p:tgtEl>
                                      </p:cBhvr>
                                    </p:animEffect>
                                    <p:anim calcmode="lin" valueType="num">
                                      <p:cBhvr>
                                        <p:cTn id="19" dur="1000" fill="hold"/>
                                        <p:tgtEl>
                                          <p:spTgt spid="4">
                                            <p:txEl>
                                              <p:pRg st="0" end="0"/>
                                            </p:txEl>
                                          </p:spTgt>
                                        </p:tgtEl>
                                        <p:attrNameLst>
                                          <p:attrName>ppt_x</p:attrName>
                                        </p:attrNameLst>
                                      </p:cBhvr>
                                      <p:tavLst>
                                        <p:tav tm="0">
                                          <p:val>
                                            <p:strVal val="#ppt_x-.1"/>
                                          </p:val>
                                        </p:tav>
                                        <p:tav tm="100000">
                                          <p:val>
                                            <p:strVal val="#ppt_x"/>
                                          </p:val>
                                        </p:tav>
                                      </p:tavLst>
                                    </p:anim>
                                    <p:anim calcmode="lin" valueType="num">
                                      <p:cBhvr>
                                        <p:cTn id="20" dur="1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par>
                          <p:cTn id="21" fill="hold">
                            <p:stCondLst>
                              <p:cond delay="7800"/>
                            </p:stCondLst>
                            <p:childTnLst>
                              <p:par>
                                <p:cTn id="22" presetID="7" presetClass="entr" presetSubtype="2"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1000" fill="hold"/>
                                        <p:tgtEl>
                                          <p:spTgt spid="10"/>
                                        </p:tgtEl>
                                        <p:attrNameLst>
                                          <p:attrName>ppt_x</p:attrName>
                                        </p:attrNameLst>
                                      </p:cBhvr>
                                      <p:tavLst>
                                        <p:tav tm="0">
                                          <p:val>
                                            <p:strVal val="1+#ppt_w/2"/>
                                          </p:val>
                                        </p:tav>
                                        <p:tav tm="100000">
                                          <p:val>
                                            <p:strVal val="#ppt_x"/>
                                          </p:val>
                                        </p:tav>
                                      </p:tavLst>
                                    </p:anim>
                                    <p:anim calcmode="lin" valueType="num">
                                      <p:cBhvr additive="base">
                                        <p:cTn id="25" dur="1000" fill="hold"/>
                                        <p:tgtEl>
                                          <p:spTgt spid="10"/>
                                        </p:tgtEl>
                                        <p:attrNameLst>
                                          <p:attrName>ppt_y</p:attrName>
                                        </p:attrNameLst>
                                      </p:cBhvr>
                                      <p:tavLst>
                                        <p:tav tm="0">
                                          <p:val>
                                            <p:strVal val="#ppt_y"/>
                                          </p:val>
                                        </p:tav>
                                        <p:tav tm="100000">
                                          <p:val>
                                            <p:strVal val="#ppt_y"/>
                                          </p:val>
                                        </p:tav>
                                      </p:tavLst>
                                    </p:anim>
                                  </p:childTnLst>
                                </p:cTn>
                              </p:par>
                            </p:childTnLst>
                          </p:cTn>
                        </p:par>
                        <p:par>
                          <p:cTn id="26" fill="hold">
                            <p:stCondLst>
                              <p:cond delay="8800"/>
                            </p:stCondLst>
                            <p:childTnLst>
                              <p:par>
                                <p:cTn id="27" presetID="40" presetClass="entr" presetSubtype="0" fill="hold" grpId="0" nodeType="afterEffect">
                                  <p:stCondLst>
                                    <p:cond delay="2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par>
                          <p:cTn id="32" fill="hold">
                            <p:stCondLst>
                              <p:cond delay="15000"/>
                            </p:stCondLst>
                            <p:childTnLst>
                              <p:par>
                                <p:cTn id="33" presetID="9" presetClass="entr" presetSubtype="0" fill="hold" grpId="1" nodeType="afterEffect">
                                  <p:stCondLst>
                                    <p:cond delay="2000"/>
                                  </p:stCondLst>
                                  <p:childTnLst>
                                    <p:set>
                                      <p:cBhvr>
                                        <p:cTn id="34" dur="1" fill="hold">
                                          <p:stCondLst>
                                            <p:cond delay="0"/>
                                          </p:stCondLst>
                                        </p:cTn>
                                        <p:tgtEl>
                                          <p:spTgt spid="6"/>
                                        </p:tgtEl>
                                        <p:attrNameLst>
                                          <p:attrName>style.visibility</p:attrName>
                                        </p:attrNameLst>
                                      </p:cBhvr>
                                      <p:to>
                                        <p:strVal val="visible"/>
                                      </p:to>
                                    </p:set>
                                    <p:animEffect transition="in" filter="dissolve">
                                      <p:cBhvr>
                                        <p:cTn id="35" dur="1000"/>
                                        <p:tgtEl>
                                          <p:spTgt spid="6"/>
                                        </p:tgtEl>
                                      </p:cBhvr>
                                    </p:animEffect>
                                  </p:childTnLst>
                                </p:cTn>
                              </p:par>
                            </p:childTnLst>
                          </p:cTn>
                        </p:par>
                        <p:par>
                          <p:cTn id="36" fill="hold">
                            <p:stCondLst>
                              <p:cond delay="18000"/>
                            </p:stCondLst>
                            <p:childTnLst>
                              <p:par>
                                <p:cTn id="37" presetID="24" presetClass="entr" presetSubtype="0" fill="hold" grpId="0" nodeType="afterEffect">
                                  <p:stCondLst>
                                    <p:cond delay="2000"/>
                                  </p:stCondLst>
                                  <p:childTnLst>
                                    <p:set>
                                      <p:cBhvr>
                                        <p:cTn id="38" dur="1" fill="hold">
                                          <p:stCondLst>
                                            <p:cond delay="0"/>
                                          </p:stCondLst>
                                        </p:cTn>
                                        <p:tgtEl>
                                          <p:spTgt spid="7"/>
                                        </p:tgtEl>
                                        <p:attrNameLst>
                                          <p:attrName>style.visibility</p:attrName>
                                        </p:attrNameLst>
                                      </p:cBhvr>
                                      <p:to>
                                        <p:strVal val="visible"/>
                                      </p:to>
                                    </p:set>
                                    <p:anim to="" calcmode="lin" valueType="num">
                                      <p:cBhvr>
                                        <p:cTn id="39" dur="1" fill="hold"/>
                                        <p:tgtEl>
                                          <p:spTgt spid="7"/>
                                        </p:tgtEl>
                                        <p:attrNameLst>
                                          <p:attrName/>
                                        </p:attrNameLst>
                                      </p:cBhvr>
                                    </p:anim>
                                  </p:childTnLst>
                                </p:cTn>
                              </p:par>
                            </p:childTnLst>
                          </p:cTn>
                        </p:par>
                        <p:par>
                          <p:cTn id="40" fill="hold">
                            <p:stCondLst>
                              <p:cond delay="20000"/>
                            </p:stCondLst>
                            <p:childTnLst>
                              <p:par>
                                <p:cTn id="41" presetID="24" presetClass="entr" presetSubtype="0" fill="hold" nodeType="afterEffect">
                                  <p:stCondLst>
                                    <p:cond delay="2000"/>
                                  </p:stCondLst>
                                  <p:childTnLst>
                                    <p:set>
                                      <p:cBhvr>
                                        <p:cTn id="42" dur="1" fill="hold">
                                          <p:stCondLst>
                                            <p:cond delay="0"/>
                                          </p:stCondLst>
                                        </p:cTn>
                                        <p:tgtEl>
                                          <p:spTgt spid="5"/>
                                        </p:tgtEl>
                                        <p:attrNameLst>
                                          <p:attrName>style.visibility</p:attrName>
                                        </p:attrNameLst>
                                      </p:cBhvr>
                                      <p:to>
                                        <p:strVal val="visible"/>
                                      </p:to>
                                    </p:set>
                                    <p:anim to="" calcmode="lin" valueType="num">
                                      <p:cBhvr>
                                        <p:cTn id="43"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44" repeatCount="indefinite" fill="hold" display="0">
                  <p:stCondLst>
                    <p:cond delay="indefinite"/>
                  </p:stCondLst>
                  <p:endCondLst>
                    <p:cond evt="onPrev" delay="0">
                      <p:tgtEl>
                        <p:sldTgt/>
                      </p:tgtEl>
                    </p:cond>
                    <p:cond evt="onStopAudio" delay="0">
                      <p:tgtEl>
                        <p:sldTgt/>
                      </p:tgtEl>
                    </p:cond>
                  </p:endCondLst>
                </p:cTn>
                <p:tgtEl>
                  <p:spTgt spid="12"/>
                </p:tgtEl>
              </p:cMediaNode>
            </p:audio>
          </p:childTnLst>
        </p:cTn>
      </p:par>
    </p:tnLst>
    <p:bldLst>
      <p:bldP spid="2" grpId="0"/>
      <p:bldP spid="3" grpId="0"/>
      <p:bldP spid="6" grpId="1" animBg="1"/>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70000"/>
          </a:blip>
          <a:tile tx="0" ty="0" sx="100000" sy="100000" flip="none" algn="tl"/>
        </a:blipFill>
        <a:effectLst/>
      </p:bgPr>
    </p:bg>
    <p:spTree>
      <p:nvGrpSpPr>
        <p:cNvPr id="1" name=""/>
        <p:cNvGrpSpPr/>
        <p:nvPr/>
      </p:nvGrpSpPr>
      <p:grpSpPr>
        <a:xfrm>
          <a:off x="0" y="0"/>
          <a:ext cx="0" cy="0"/>
          <a:chOff x="0" y="0"/>
          <a:chExt cx="0" cy="0"/>
        </a:xfrm>
      </p:grpSpPr>
      <p:sp>
        <p:nvSpPr>
          <p:cNvPr id="2" name="ZoneTexte 1"/>
          <p:cNvSpPr txBox="1"/>
          <p:nvPr/>
        </p:nvSpPr>
        <p:spPr>
          <a:xfrm>
            <a:off x="1" y="180000"/>
            <a:ext cx="8662764" cy="5386090"/>
          </a:xfrm>
          <a:prstGeom prst="rect">
            <a:avLst/>
          </a:prstGeom>
          <a:noFill/>
        </p:spPr>
        <p:txBody>
          <a:bodyPr wrap="square" rtlCol="0">
            <a:spAutoFit/>
          </a:bodyPr>
          <a:lstStyle/>
          <a:p>
            <a:pPr algn="ctr"/>
            <a:r>
              <a:rPr lang="fr-FR" sz="3200" b="1" dirty="0" smtClean="0">
                <a:latin typeface="Courgette" pitchFamily="2" charset="0"/>
              </a:rPr>
              <a:t>Dauendorf</a:t>
            </a:r>
            <a:r>
              <a:rPr lang="fr-FR" sz="2000" dirty="0" smtClean="0">
                <a:latin typeface="Courgette" pitchFamily="2" charset="0"/>
              </a:rPr>
              <a:t> et son annexe Neubourg, presque 1500 habitants, se caractérise par son environnement naturel : d'une part les collines sous vosgiennes, propices aux labours, sur lesquelles Dauendorf est posé, et d'autre part Neubourg, situé entre la rivière Moder et la lisière de la forêt de Haguenau, sur un important axe routier Haguenau - Bouxwiller ainsi que l'axe Strasbourg - Niederbronn.</a:t>
            </a:r>
          </a:p>
          <a:p>
            <a:pPr algn="ctr"/>
            <a:endParaRPr lang="fr-FR" sz="2000" dirty="0" smtClean="0">
              <a:latin typeface="Courgette" pitchFamily="2" charset="0"/>
            </a:endParaRPr>
          </a:p>
          <a:p>
            <a:pPr algn="ctr"/>
            <a:r>
              <a:rPr lang="fr-FR" sz="2000" dirty="0" smtClean="0">
                <a:latin typeface="Courgette" pitchFamily="2" charset="0"/>
              </a:rPr>
              <a:t>Dauendorf est principalement connue de nos jours, outre ses restaurants appréciés de la population locale, par sa maison de retraite, et comme étant la ville natale de l'humoriste Huguette </a:t>
            </a:r>
            <a:r>
              <a:rPr lang="fr-FR" sz="2000" dirty="0" err="1" smtClean="0">
                <a:latin typeface="Courgette" pitchFamily="2" charset="0"/>
              </a:rPr>
              <a:t>Dreikaus</a:t>
            </a:r>
            <a:r>
              <a:rPr lang="fr-FR" sz="2000" dirty="0" smtClean="0">
                <a:latin typeface="Courgette" pitchFamily="2" charset="0"/>
              </a:rPr>
              <a:t>. (Huguette </a:t>
            </a:r>
            <a:r>
              <a:rPr lang="fr-FR" sz="2000" dirty="0" err="1" smtClean="0">
                <a:latin typeface="Courgette" pitchFamily="2" charset="0"/>
              </a:rPr>
              <a:t>Dreikaus</a:t>
            </a:r>
            <a:r>
              <a:rPr lang="fr-FR" sz="2000" dirty="0" smtClean="0">
                <a:latin typeface="Courgette" pitchFamily="2" charset="0"/>
              </a:rPr>
              <a:t> est une forte personnalité de la scène culturelle alsacienne : d'abord professeur d'allemand, elle devient femme de lettres et de spectacle –déclinant son humour en français, en alsacien et en allemand.)</a:t>
            </a:r>
          </a:p>
          <a:p>
            <a:pPr algn="ctr"/>
            <a:r>
              <a:rPr lang="fr-FR" sz="3200" b="1" dirty="0" smtClean="0">
                <a:latin typeface="Courgette" pitchFamily="2" charset="0"/>
              </a:rPr>
              <a:t>Neubourg</a:t>
            </a:r>
            <a:r>
              <a:rPr lang="fr-FR" sz="2000" dirty="0" smtClean="0">
                <a:latin typeface="Courgette" pitchFamily="2" charset="0"/>
              </a:rPr>
              <a:t>, de taille plus modeste, aux constructions plus modernes, </a:t>
            </a:r>
          </a:p>
          <a:p>
            <a:pPr algn="ctr"/>
            <a:r>
              <a:rPr lang="fr-FR" sz="2000" dirty="0" smtClean="0">
                <a:latin typeface="Courgette" pitchFamily="2" charset="0"/>
              </a:rPr>
              <a:t>a démarré son existence récente après la fin de l'activité de l'abbaye à l'issue de la chute de l'Ancien Régime.</a:t>
            </a:r>
          </a:p>
        </p:txBody>
      </p:sp>
      <p:pic>
        <p:nvPicPr>
          <p:cNvPr id="3" name="Image 2" descr="0a0000003.gif"/>
          <p:cNvPicPr>
            <a:picLocks noChangeAspect="1"/>
          </p:cNvPicPr>
          <p:nvPr/>
        </p:nvPicPr>
        <p:blipFill>
          <a:blip r:embed="rId3" cstate="print"/>
          <a:stretch>
            <a:fillRect/>
          </a:stretch>
        </p:blipFill>
        <p:spPr>
          <a:xfrm>
            <a:off x="8100000" y="5220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cstate="print">
            <a:alphaModFix amt="70000"/>
          </a:blip>
          <a:tile tx="0" ty="0" sx="100000" sy="100000" flip="none" algn="tl"/>
        </a:blipFill>
        <a:effectLst/>
      </p:bgPr>
    </p:bg>
    <p:spTree>
      <p:nvGrpSpPr>
        <p:cNvPr id="1" name=""/>
        <p:cNvGrpSpPr/>
        <p:nvPr/>
      </p:nvGrpSpPr>
      <p:grpSpPr>
        <a:xfrm>
          <a:off x="0" y="0"/>
          <a:ext cx="0" cy="0"/>
          <a:chOff x="0" y="0"/>
          <a:chExt cx="0" cy="0"/>
        </a:xfrm>
      </p:grpSpPr>
      <p:sp>
        <p:nvSpPr>
          <p:cNvPr id="2" name="ZoneTexte 1"/>
          <p:cNvSpPr txBox="1"/>
          <p:nvPr/>
        </p:nvSpPr>
        <p:spPr>
          <a:xfrm>
            <a:off x="1" y="540000"/>
            <a:ext cx="8662764" cy="4678204"/>
          </a:xfrm>
          <a:prstGeom prst="rect">
            <a:avLst/>
          </a:prstGeom>
          <a:noFill/>
        </p:spPr>
        <p:txBody>
          <a:bodyPr wrap="square" rtlCol="0">
            <a:spAutoFit/>
          </a:bodyPr>
          <a:lstStyle/>
          <a:p>
            <a:pPr algn="ctr"/>
            <a:endParaRPr lang="fr-FR" dirty="0" smtClean="0"/>
          </a:p>
          <a:p>
            <a:pPr algn="ctr"/>
            <a:r>
              <a:rPr lang="fr-FR" sz="2000" dirty="0" smtClean="0">
                <a:latin typeface="Courgette" pitchFamily="2" charset="0"/>
              </a:rPr>
              <a:t>C'est à la tradition religieuse que l'on doit dans le village plusieurs anciennes chapelles qui s'entourent de légende. Jadis l'activité agricole était présente sur tout le territoire mais le bourg s'est étendu par l'extension de quartiers résidentiels. </a:t>
            </a:r>
          </a:p>
          <a:p>
            <a:pPr algn="ctr"/>
            <a:endParaRPr lang="fr-FR" sz="2000" dirty="0" smtClean="0">
              <a:latin typeface="Courgette" pitchFamily="2" charset="0"/>
            </a:endParaRPr>
          </a:p>
          <a:p>
            <a:pPr algn="ctr"/>
            <a:r>
              <a:rPr lang="fr-FR" sz="2000" dirty="0" smtClean="0">
                <a:latin typeface="Courgette" pitchFamily="2" charset="0"/>
              </a:rPr>
              <a:t>C'est à Dauendorf que l'on retrouve l'une des plus importantes maisons de retraite du territoire. Dauendorf comprend un village annexe, Neubourg, situé dans la vallée de la Moder. C'est au bord de ce cours d'eau qu'une abbaye cistercienne a été érigée au Moyen Âge. L'activité des moines cisterciens a duré jusqu'à la période de la Révolution. Une partie du site </a:t>
            </a:r>
          </a:p>
          <a:p>
            <a:pPr algn="ctr"/>
            <a:r>
              <a:rPr lang="fr-FR" sz="2000" dirty="0" smtClean="0">
                <a:latin typeface="Courgette" pitchFamily="2" charset="0"/>
              </a:rPr>
              <a:t>a été conservé et restauré par les propriétaires actuels. Le petit bourg est entouré par la forêt de Haguenau dont les sentiers émerveillent les promeneurs et sont utilisés chaque hiver pour une compétition sportive </a:t>
            </a:r>
          </a:p>
          <a:p>
            <a:pPr algn="ctr"/>
            <a:r>
              <a:rPr lang="fr-FR" sz="2000" dirty="0" smtClean="0">
                <a:latin typeface="Courgette" pitchFamily="2" charset="0"/>
              </a:rPr>
              <a:t>de course à pied.</a:t>
            </a:r>
            <a:endParaRPr lang="fr-FR" sz="2000" dirty="0">
              <a:latin typeface="Courgette" pitchFamily="2" charset="0"/>
            </a:endParaRPr>
          </a:p>
        </p:txBody>
      </p:sp>
      <p:pic>
        <p:nvPicPr>
          <p:cNvPr id="3" name="Image 2" descr="0a0000003.gif"/>
          <p:cNvPicPr>
            <a:picLocks noChangeAspect="1"/>
          </p:cNvPicPr>
          <p:nvPr/>
        </p:nvPicPr>
        <p:blipFill>
          <a:blip r:embed="rId3" cstate="print"/>
          <a:stretch>
            <a:fillRect/>
          </a:stretch>
        </p:blipFill>
        <p:spPr>
          <a:xfrm>
            <a:off x="8100000" y="5220000"/>
            <a:ext cx="371475" cy="371475"/>
          </a:xfrm>
          <a:prstGeom prst="rect">
            <a:avLst/>
          </a:prstGeom>
        </p:spPr>
      </p:pic>
    </p:spTree>
  </p:cSld>
  <p:clrMapOvr>
    <a:masterClrMapping/>
  </p:clrMapOvr>
  <p:transition spd="slow">
    <p:diamon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49779_1314597812362978_4190104412123098234_n.jpg"/>
          <p:cNvPicPr>
            <a:picLocks noChangeAspect="1"/>
          </p:cNvPicPr>
          <p:nvPr/>
        </p:nvPicPr>
        <p:blipFill>
          <a:blip r:embed="rId2" cstate="print"/>
          <a:stretch>
            <a:fillRect/>
          </a:stretch>
        </p:blipFill>
        <p:spPr>
          <a:xfrm>
            <a:off x="309215" y="0"/>
            <a:ext cx="802233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1704528_1314597305696362_606785167698905538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14265_1314597302363029_443201851389931777_n.jpg"/>
          <p:cNvPicPr>
            <a:picLocks noChangeAspect="1"/>
          </p:cNvPicPr>
          <p:nvPr/>
        </p:nvPicPr>
        <p:blipFill>
          <a:blip r:embed="rId2" cstate="print"/>
          <a:stretch>
            <a:fillRect/>
          </a:stretch>
        </p:blipFill>
        <p:spPr>
          <a:xfrm>
            <a:off x="1512402" y="0"/>
            <a:ext cx="561595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32104_1314600475696045_1761152137628620181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61432_1314599282362831_7948382085323059459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62947_1314598602362899_3462693939409205978_n.jpg"/>
          <p:cNvPicPr>
            <a:picLocks noChangeAspect="1"/>
          </p:cNvPicPr>
          <p:nvPr/>
        </p:nvPicPr>
        <p:blipFill>
          <a:blip r:embed="rId2" cstate="print"/>
          <a:stretch>
            <a:fillRect/>
          </a:stretch>
        </p:blipFill>
        <p:spPr>
          <a:xfrm>
            <a:off x="1791762" y="0"/>
            <a:ext cx="505723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65663_1314600149029411_4302071853527619861_n.jpg"/>
          <p:cNvPicPr>
            <a:picLocks noChangeAspect="1"/>
          </p:cNvPicPr>
          <p:nvPr/>
        </p:nvPicPr>
        <p:blipFill>
          <a:blip r:embed="rId2" cstate="print"/>
          <a:stretch>
            <a:fillRect/>
          </a:stretch>
        </p:blipFill>
        <p:spPr>
          <a:xfrm>
            <a:off x="1976908" y="0"/>
            <a:ext cx="468694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15251_1314600519029374_7373189192941005500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21843_1314598819029544_4457651216354187020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105021_1314600392362720_2103021522498001534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56542_1314600295696063_8299317747056335239_n.jpg"/>
          <p:cNvPicPr>
            <a:picLocks noChangeAspect="1"/>
          </p:cNvPicPr>
          <p:nvPr/>
        </p:nvPicPr>
        <p:blipFill>
          <a:blip r:embed="rId2" cstate="print"/>
          <a:stretch>
            <a:fillRect/>
          </a:stretch>
        </p:blipFill>
        <p:spPr>
          <a:xfrm>
            <a:off x="2038782" y="0"/>
            <a:ext cx="4563198"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52128_1314597212363038_9065088405859640520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107714_1314597639029662_6160317276559855534_n.jpg"/>
          <p:cNvPicPr>
            <a:picLocks noChangeAspect="1"/>
          </p:cNvPicPr>
          <p:nvPr/>
        </p:nvPicPr>
        <p:blipFill>
          <a:blip r:embed="rId2" cstate="print"/>
          <a:stretch>
            <a:fillRect/>
          </a:stretch>
        </p:blipFill>
        <p:spPr>
          <a:xfrm>
            <a:off x="1828223" y="0"/>
            <a:ext cx="498431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203306_1314600115696081_891406539420260270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68019_1314600219029404_409757949827455114_n.jpg"/>
          <p:cNvPicPr>
            <a:picLocks noChangeAspect="1"/>
          </p:cNvPicPr>
          <p:nvPr/>
        </p:nvPicPr>
        <p:blipFill>
          <a:blip r:embed="rId2" cstate="print"/>
          <a:stretch>
            <a:fillRect/>
          </a:stretch>
        </p:blipFill>
        <p:spPr>
          <a:xfrm>
            <a:off x="2159992" y="0"/>
            <a:ext cx="432077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14265_1314598865696206_800631007351634569_n.jpg"/>
          <p:cNvPicPr>
            <a:picLocks noChangeAspect="1"/>
          </p:cNvPicPr>
          <p:nvPr/>
        </p:nvPicPr>
        <p:blipFill>
          <a:blip r:embed="rId2" cstate="print"/>
          <a:stretch>
            <a:fillRect/>
          </a:stretch>
        </p:blipFill>
        <p:spPr>
          <a:xfrm>
            <a:off x="2012889" y="0"/>
            <a:ext cx="46149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33890_1314598559029570_6330254350862952550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32161_1314600255696067_112716172001635420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59535_1314600182362741_1598521560084651700_n.jpg"/>
          <p:cNvPicPr>
            <a:picLocks noChangeAspect="1"/>
          </p:cNvPicPr>
          <p:nvPr/>
        </p:nvPicPr>
        <p:blipFill>
          <a:blip r:embed="rId2" cstate="print"/>
          <a:stretch>
            <a:fillRect/>
          </a:stretch>
        </p:blipFill>
        <p:spPr>
          <a:xfrm>
            <a:off x="1780614" y="0"/>
            <a:ext cx="507953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12010_1314598359029590_7283635263718403162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25052_1314600355696057_667093983636644921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44259_1314599482362811_141472658226335867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894605_1314599952362764_293700946215148059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781056_1314598215696271_8260937486475576443_n.jpg"/>
          <p:cNvPicPr>
            <a:picLocks noChangeAspect="1"/>
          </p:cNvPicPr>
          <p:nvPr/>
        </p:nvPicPr>
        <p:blipFill>
          <a:blip r:embed="rId2" cstate="print"/>
          <a:stretch>
            <a:fillRect/>
          </a:stretch>
        </p:blipFill>
        <p:spPr>
          <a:xfrm>
            <a:off x="662122" y="0"/>
            <a:ext cx="7316518"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868345_1314599889029437_3720778841679340598_n.jpg"/>
          <p:cNvPicPr>
            <a:picLocks noChangeAspect="1"/>
          </p:cNvPicPr>
          <p:nvPr/>
        </p:nvPicPr>
        <p:blipFill>
          <a:blip r:embed="rId2" cstate="print"/>
          <a:stretch>
            <a:fillRect/>
          </a:stretch>
        </p:blipFill>
        <p:spPr>
          <a:xfrm>
            <a:off x="659722" y="0"/>
            <a:ext cx="7321319"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898103_1314597779029648_6039231669195454414_n.jpg"/>
          <p:cNvPicPr>
            <a:picLocks noChangeAspect="1"/>
          </p:cNvPicPr>
          <p:nvPr/>
        </p:nvPicPr>
        <p:blipFill>
          <a:blip r:embed="rId2" cstate="print"/>
          <a:stretch>
            <a:fillRect/>
          </a:stretch>
        </p:blipFill>
        <p:spPr>
          <a:xfrm>
            <a:off x="241770" y="0"/>
            <a:ext cx="8157222"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16263_1314600335696059_2297318100837833656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44236_1314598175696275_7794199858096603138_n.jpg"/>
          <p:cNvPicPr>
            <a:picLocks noChangeAspect="1"/>
          </p:cNvPicPr>
          <p:nvPr/>
        </p:nvPicPr>
        <p:blipFill>
          <a:blip r:embed="rId2" cstate="print"/>
          <a:stretch>
            <a:fillRect/>
          </a:stretch>
        </p:blipFill>
        <p:spPr>
          <a:xfrm>
            <a:off x="453913" y="0"/>
            <a:ext cx="7732937"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74305_1314598695696223_5400305676780218273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36445_1314598992362860_1018775669004981372_n.jpg"/>
          <p:cNvPicPr>
            <a:picLocks noChangeAspect="1"/>
          </p:cNvPicPr>
          <p:nvPr/>
        </p:nvPicPr>
        <p:blipFill>
          <a:blip r:embed="rId2" cstate="print"/>
          <a:stretch>
            <a:fillRect/>
          </a:stretch>
        </p:blipFill>
        <p:spPr>
          <a:xfrm>
            <a:off x="437626" y="0"/>
            <a:ext cx="7765510"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48734_1314597355696357_6062379209409558418_n.jpg"/>
          <p:cNvPicPr>
            <a:picLocks noChangeAspect="1"/>
          </p:cNvPicPr>
          <p:nvPr/>
        </p:nvPicPr>
        <p:blipFill>
          <a:blip r:embed="rId2" cstate="print"/>
          <a:stretch>
            <a:fillRect/>
          </a:stretch>
        </p:blipFill>
        <p:spPr>
          <a:xfrm>
            <a:off x="1872348" y="0"/>
            <a:ext cx="4896066"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72189_1314599989029427_4061931349105502769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87970_1314599509029475_1282634918978591323_n.jpg"/>
          <p:cNvPicPr>
            <a:picLocks noChangeAspect="1"/>
          </p:cNvPicPr>
          <p:nvPr/>
        </p:nvPicPr>
        <p:blipFill>
          <a:blip r:embed="rId2" cstate="print"/>
          <a:stretch>
            <a:fillRect/>
          </a:stretch>
        </p:blipFill>
        <p:spPr>
          <a:xfrm>
            <a:off x="657321" y="0"/>
            <a:ext cx="7326120"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089364_1314600015696091_7163428992001141005_n.jpg"/>
          <p:cNvPicPr>
            <a:picLocks noChangeAspect="1"/>
          </p:cNvPicPr>
          <p:nvPr/>
        </p:nvPicPr>
        <p:blipFill>
          <a:blip r:embed="rId2" cstate="print"/>
          <a:stretch>
            <a:fillRect/>
          </a:stretch>
        </p:blipFill>
        <p:spPr>
          <a:xfrm>
            <a:off x="479689" y="0"/>
            <a:ext cx="7681384"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5173521_1314600092362750_1496977919144166255_n.jpg"/>
          <p:cNvPicPr>
            <a:picLocks noChangeAspect="1"/>
          </p:cNvPicPr>
          <p:nvPr/>
        </p:nvPicPr>
        <p:blipFill>
          <a:blip r:embed="rId2" cstate="print"/>
          <a:stretch>
            <a:fillRect/>
          </a:stretch>
        </p:blipFill>
        <p:spPr>
          <a:xfrm>
            <a:off x="190605" y="0"/>
            <a:ext cx="8259553" cy="576103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84973219_1314597629029663_5403458072642903976_n.jpg"/>
          <p:cNvPicPr>
            <a:picLocks noChangeAspect="1"/>
          </p:cNvPicPr>
          <p:nvPr/>
        </p:nvPicPr>
        <p:blipFill>
          <a:blip r:embed="rId2" cstate="print"/>
          <a:stretch>
            <a:fillRect/>
          </a:stretch>
        </p:blipFill>
        <p:spPr>
          <a:xfrm>
            <a:off x="0" y="2065"/>
            <a:ext cx="8640763" cy="5756908"/>
          </a:xfrm>
          <a:prstGeom prst="rect">
            <a:avLst/>
          </a:prstGeom>
        </p:spPr>
      </p:pic>
    </p:spTree>
  </p:cSld>
  <p:clrMapOvr>
    <a:masterClrMapping/>
  </p:clrMapOvr>
  <p:transition spd="slow" advTm="4000">
    <p:diamon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39000" b="-27000"/>
          </a:stretch>
        </a:blipFill>
        <a:effectLst/>
      </p:bgPr>
    </p:bg>
    <p:spTree>
      <p:nvGrpSpPr>
        <p:cNvPr id="1" name=""/>
        <p:cNvGrpSpPr/>
        <p:nvPr/>
      </p:nvGrpSpPr>
      <p:grpSpPr>
        <a:xfrm>
          <a:off x="0" y="0"/>
          <a:ext cx="0" cy="0"/>
          <a:chOff x="0" y="0"/>
          <a:chExt cx="0" cy="0"/>
        </a:xfrm>
      </p:grpSpPr>
      <p:pic>
        <p:nvPicPr>
          <p:cNvPr id="2" name="Picture 2" descr="C:\IM\IM\Identities\{20778270-09D0-4E54-8F7B-3114953C022E}\Signature\{55F25316-80BD-4F7C-996C-7B8069AFDF79}\ROLAND~166667.GIF"/>
          <p:cNvPicPr>
            <a:picLocks noChangeAspect="1" noChangeArrowheads="1" noCrop="1"/>
          </p:cNvPicPr>
          <p:nvPr/>
        </p:nvPicPr>
        <p:blipFill>
          <a:blip r:embed="rId3" cstate="print"/>
          <a:srcRect/>
          <a:stretch>
            <a:fillRect/>
          </a:stretch>
        </p:blipFill>
        <p:spPr bwMode="auto">
          <a:xfrm>
            <a:off x="144000" y="4932000"/>
            <a:ext cx="1584176" cy="738856"/>
          </a:xfrm>
          <a:prstGeom prst="rect">
            <a:avLst/>
          </a:prstGeom>
          <a:noFill/>
          <a:ln w="9525">
            <a:noFill/>
          </a:ln>
        </p:spPr>
      </p:pic>
      <p:pic>
        <p:nvPicPr>
          <p:cNvPr id="6" name="Image 5" descr="C-est-fini.gif"/>
          <p:cNvPicPr>
            <a:picLocks noChangeAspect="1"/>
          </p:cNvPicPr>
          <p:nvPr/>
        </p:nvPicPr>
        <p:blipFill>
          <a:blip r:embed="rId4" cstate="print"/>
          <a:stretch>
            <a:fillRect/>
          </a:stretch>
        </p:blipFill>
        <p:spPr>
          <a:xfrm>
            <a:off x="6840661" y="3096543"/>
            <a:ext cx="1188000" cy="1188000"/>
          </a:xfrm>
          <a:prstGeom prst="rect">
            <a:avLst/>
          </a:prstGeom>
        </p:spPr>
      </p:pic>
      <p:sp>
        <p:nvSpPr>
          <p:cNvPr id="7" name="Étoile à 12 branches 6"/>
          <p:cNvSpPr>
            <a:spLocks/>
          </p:cNvSpPr>
          <p:nvPr/>
        </p:nvSpPr>
        <p:spPr>
          <a:xfrm>
            <a:off x="647973" y="3528591"/>
            <a:ext cx="1008000" cy="576000"/>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smtClean="0">
                <a:solidFill>
                  <a:srgbClr val="FF0000"/>
                </a:solidFill>
                <a:latin typeface="Rockwell" pitchFamily="18" charset="0"/>
              </a:rPr>
              <a:t>2279</a:t>
            </a:r>
            <a:endParaRPr lang="fr-FR" sz="1100" dirty="0">
              <a:solidFill>
                <a:srgbClr val="FF0000"/>
              </a:solidFill>
              <a:latin typeface="Rockwell" pitchFamily="18" charset="0"/>
            </a:endParaRPr>
          </a:p>
        </p:txBody>
      </p:sp>
      <p:sp>
        <p:nvSpPr>
          <p:cNvPr id="11" name="ZoneTexte 10"/>
          <p:cNvSpPr txBox="1"/>
          <p:nvPr/>
        </p:nvSpPr>
        <p:spPr>
          <a:xfrm>
            <a:off x="2232149" y="5076000"/>
            <a:ext cx="2872900" cy="646329"/>
          </a:xfrm>
          <a:prstGeom prst="rect">
            <a:avLst/>
          </a:prstGeom>
          <a:noFill/>
        </p:spPr>
        <p:txBody>
          <a:bodyPr wrap="none" lIns="91439" tIns="45719" rIns="91439" bIns="45719" rtlCol="0">
            <a:spAutoFit/>
          </a:bodyPr>
          <a:lstStyle/>
          <a:p>
            <a:r>
              <a:rPr lang="fr-FR" sz="3600" dirty="0">
                <a:ln w="19050">
                  <a:solidFill>
                    <a:schemeClr val="tx1"/>
                  </a:solidFill>
                </a:ln>
                <a:solidFill>
                  <a:srgbClr val="FFFF00"/>
                </a:solidFill>
                <a:latin typeface="Ravie" pitchFamily="82" charset="0"/>
                <a:ea typeface="Permanent Marker" pitchFamily="2" charset="0"/>
              </a:rPr>
              <a:t>Création</a:t>
            </a:r>
            <a:endParaRPr lang="fr-FR" sz="3200" dirty="0">
              <a:ln w="19050">
                <a:solidFill>
                  <a:schemeClr val="tx1"/>
                </a:solidFill>
              </a:ln>
              <a:solidFill>
                <a:srgbClr val="FFFF00"/>
              </a:solidFill>
              <a:latin typeface="Ravie" pitchFamily="82" charset="0"/>
              <a:ea typeface="Permanent Marker" pitchFamily="2" charset="0"/>
            </a:endParaRPr>
          </a:p>
        </p:txBody>
      </p:sp>
      <p:sp>
        <p:nvSpPr>
          <p:cNvPr id="12" name="ZoneTexte 11"/>
          <p:cNvSpPr txBox="1"/>
          <p:nvPr/>
        </p:nvSpPr>
        <p:spPr>
          <a:xfrm>
            <a:off x="5328493" y="2088431"/>
            <a:ext cx="2887327" cy="646329"/>
          </a:xfrm>
          <a:prstGeom prst="rect">
            <a:avLst/>
          </a:prstGeom>
          <a:noFill/>
        </p:spPr>
        <p:txBody>
          <a:bodyPr wrap="none" lIns="91439" tIns="45719" rIns="91439" bIns="45719" rtlCol="0">
            <a:spAutoFit/>
          </a:bodyPr>
          <a:lstStyle/>
          <a:p>
            <a:r>
              <a:rPr lang="fr-FR" sz="3600" dirty="0" smtClean="0">
                <a:ln w="19050">
                  <a:solidFill>
                    <a:schemeClr val="tx1"/>
                  </a:solidFill>
                </a:ln>
                <a:solidFill>
                  <a:srgbClr val="FFFF00"/>
                </a:solidFill>
                <a:latin typeface="Ravie" pitchFamily="82" charset="0"/>
                <a:ea typeface="Permanent Marker" pitchFamily="2" charset="0"/>
              </a:rPr>
              <a:t>Internet</a:t>
            </a:r>
            <a:endParaRPr lang="fr-FR" sz="4000" dirty="0" smtClean="0">
              <a:ln w="19050">
                <a:solidFill>
                  <a:schemeClr val="tx1"/>
                </a:solidFill>
              </a:ln>
              <a:solidFill>
                <a:srgbClr val="FFFF00"/>
              </a:solidFill>
              <a:latin typeface="Ravie" pitchFamily="82" charset="0"/>
              <a:ea typeface="Permanent Marker" pitchFamily="2" charset="0"/>
            </a:endParaRPr>
          </a:p>
        </p:txBody>
      </p:sp>
      <p:sp>
        <p:nvSpPr>
          <p:cNvPr id="14" name="ZoneTexte 13"/>
          <p:cNvSpPr txBox="1"/>
          <p:nvPr/>
        </p:nvSpPr>
        <p:spPr>
          <a:xfrm>
            <a:off x="179999" y="216000"/>
            <a:ext cx="4716446" cy="1200327"/>
          </a:xfrm>
          <a:prstGeom prst="rect">
            <a:avLst/>
          </a:prstGeom>
          <a:noFill/>
        </p:spPr>
        <p:txBody>
          <a:bodyPr wrap="square" lIns="91439" tIns="45719" rIns="91439" bIns="45719" rtlCol="0">
            <a:spAutoFit/>
          </a:bodyPr>
          <a:lstStyle/>
          <a:p>
            <a:pPr algn="ctr"/>
            <a:r>
              <a:rPr lang="fr-FR" sz="3600" dirty="0" smtClean="0">
                <a:ln w="19050">
                  <a:solidFill>
                    <a:schemeClr val="tx1"/>
                  </a:solidFill>
                </a:ln>
                <a:solidFill>
                  <a:srgbClr val="FFFF00"/>
                </a:solidFill>
                <a:latin typeface="Ravie" pitchFamily="82" charset="0"/>
                <a:ea typeface="Permanent Marker" pitchFamily="2" charset="0"/>
              </a:rPr>
              <a:t>Musique  traditionnelle</a:t>
            </a:r>
            <a:endParaRPr lang="fr-FR" sz="3600" dirty="0">
              <a:ln w="19050">
                <a:solidFill>
                  <a:schemeClr val="tx1"/>
                </a:solidFill>
              </a:ln>
              <a:solidFill>
                <a:srgbClr val="FFFF00"/>
              </a:solidFill>
              <a:latin typeface="Ravie" pitchFamily="82" charset="0"/>
              <a:ea typeface="Permanent Marker" pitchFamily="2" charset="0"/>
            </a:endParaRPr>
          </a:p>
        </p:txBody>
      </p:sp>
      <p:pic>
        <p:nvPicPr>
          <p:cNvPr id="15" name="Image 14" descr="unnamed22.gif"/>
          <p:cNvPicPr>
            <a:picLocks noChangeAspect="1"/>
          </p:cNvPicPr>
          <p:nvPr/>
        </p:nvPicPr>
        <p:blipFill>
          <a:blip r:embed="rId5" cstate="print"/>
          <a:stretch>
            <a:fillRect/>
          </a:stretch>
        </p:blipFill>
        <p:spPr>
          <a:xfrm flipH="1">
            <a:off x="7128693" y="144215"/>
            <a:ext cx="1320000" cy="1980000"/>
          </a:xfrm>
          <a:prstGeom prst="rect">
            <a:avLst/>
          </a:prstGeom>
        </p:spPr>
      </p:pic>
      <p:pic>
        <p:nvPicPr>
          <p:cNvPr id="16" name="Image 15" descr="0g00005.gif"/>
          <p:cNvPicPr>
            <a:picLocks noChangeAspect="1"/>
          </p:cNvPicPr>
          <p:nvPr/>
        </p:nvPicPr>
        <p:blipFill>
          <a:blip r:embed="rId6" cstate="print"/>
          <a:stretch>
            <a:fillRect/>
          </a:stretch>
        </p:blipFill>
        <p:spPr>
          <a:xfrm rot="720000">
            <a:off x="2628691" y="1902040"/>
            <a:ext cx="1800000" cy="1232996"/>
          </a:xfrm>
          <a:prstGeom prst="rect">
            <a:avLst/>
          </a:prstGeom>
        </p:spPr>
      </p:pic>
      <p:sp>
        <p:nvSpPr>
          <p:cNvPr id="13" name="ZoneTexte 12"/>
          <p:cNvSpPr txBox="1"/>
          <p:nvPr/>
        </p:nvSpPr>
        <p:spPr>
          <a:xfrm>
            <a:off x="7056685" y="5112767"/>
            <a:ext cx="987790" cy="306333"/>
          </a:xfrm>
          <a:prstGeom prst="rect">
            <a:avLst/>
          </a:prstGeom>
          <a:solidFill>
            <a:schemeClr val="tx1">
              <a:lumMod val="75000"/>
              <a:lumOff val="25000"/>
            </a:schemeClr>
          </a:solidFill>
          <a:effectLst>
            <a:softEdge rad="31750"/>
          </a:effectLst>
        </p:spPr>
        <p:txBody>
          <a:bodyPr wrap="none" lIns="105245" tIns="52620" rIns="105245" bIns="52620" rtlCol="0">
            <a:spAutoFit/>
          </a:bodyPr>
          <a:lstStyle/>
          <a:p>
            <a:pPr defTabSz="1059146"/>
            <a:r>
              <a:rPr lang="fr-FR" sz="1300" b="1" dirty="0" smtClean="0">
                <a:solidFill>
                  <a:srgbClr val="FF0000"/>
                </a:solidFill>
              </a:rPr>
              <a:t>13.10.2024</a:t>
            </a:r>
            <a:endParaRPr lang="fr-FR" sz="1300" b="1" dirty="0">
              <a:solidFill>
                <a:srgbClr val="FF0000"/>
              </a:solidFill>
            </a:endParaRPr>
          </a:p>
        </p:txBody>
      </p:sp>
    </p:spTree>
  </p:cSld>
  <p:clrMapOvr>
    <a:masterClrMapping/>
  </p:clrMapOvr>
  <p:transition spd="slow">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500"/>
                                  </p:stCondLst>
                                  <p:childTnLst>
                                    <p:set>
                                      <p:cBhvr>
                                        <p:cTn id="6" dur="1" fill="hold">
                                          <p:stCondLst>
                                            <p:cond delay="0"/>
                                          </p:stCondLst>
                                        </p:cTn>
                                        <p:tgtEl>
                                          <p:spTgt spid="15"/>
                                        </p:tgtEl>
                                        <p:attrNameLst>
                                          <p:attrName>style.visibility</p:attrName>
                                        </p:attrNameLst>
                                      </p:cBhvr>
                                      <p:to>
                                        <p:strVal val="visible"/>
                                      </p:to>
                                    </p:set>
                                    <p:anim to="" calcmode="lin" valueType="num">
                                      <p:cBhvr>
                                        <p:cTn id="7" dur="1" fill="hold"/>
                                        <p:tgtEl>
                                          <p:spTgt spid="15"/>
                                        </p:tgtEl>
                                        <p:attrNameLst>
                                          <p:attrName/>
                                        </p:attrNameLst>
                                      </p:cBhvr>
                                    </p:anim>
                                  </p:childTnLst>
                                </p:cTn>
                              </p:par>
                            </p:childTnLst>
                          </p:cTn>
                        </p:par>
                        <p:par>
                          <p:cTn id="8" fill="hold">
                            <p:stCondLst>
                              <p:cond delay="2500"/>
                            </p:stCondLst>
                            <p:childTnLst>
                              <p:par>
                                <p:cTn id="9" presetID="24" presetClass="entr" presetSubtype="0" fill="hold" grpId="0" nodeType="afterEffect">
                                  <p:stCondLst>
                                    <p:cond delay="1500"/>
                                  </p:stCondLst>
                                  <p:childTnLst>
                                    <p:set>
                                      <p:cBhvr>
                                        <p:cTn id="10" dur="1" fill="hold">
                                          <p:stCondLst>
                                            <p:cond delay="0"/>
                                          </p:stCondLst>
                                        </p:cTn>
                                        <p:tgtEl>
                                          <p:spTgt spid="12"/>
                                        </p:tgtEl>
                                        <p:attrNameLst>
                                          <p:attrName>style.visibility</p:attrName>
                                        </p:attrNameLst>
                                      </p:cBhvr>
                                      <p:to>
                                        <p:strVal val="visible"/>
                                      </p:to>
                                    </p:set>
                                    <p:anim to="" calcmode="lin" valueType="num">
                                      <p:cBhvr>
                                        <p:cTn id="11" dur="1" fill="hold"/>
                                        <p:tgtEl>
                                          <p:spTgt spid="12"/>
                                        </p:tgtEl>
                                        <p:attrNameLst>
                                          <p:attrName/>
                                        </p:attrNameLst>
                                      </p:cBhvr>
                                    </p:anim>
                                  </p:childTnLst>
                                </p:cTn>
                              </p:par>
                            </p:childTnLst>
                          </p:cTn>
                        </p:par>
                        <p:par>
                          <p:cTn id="12" fill="hold">
                            <p:stCondLst>
                              <p:cond delay="4000"/>
                            </p:stCondLst>
                            <p:childTnLst>
                              <p:par>
                                <p:cTn id="13" presetID="24" presetClass="entr" presetSubtype="0" fill="hold" nodeType="afterEffect">
                                  <p:stCondLst>
                                    <p:cond delay="2000"/>
                                  </p:stCondLst>
                                  <p:childTnLst>
                                    <p:set>
                                      <p:cBhvr>
                                        <p:cTn id="14" dur="1" fill="hold">
                                          <p:stCondLst>
                                            <p:cond delay="0"/>
                                          </p:stCondLst>
                                        </p:cTn>
                                        <p:tgtEl>
                                          <p:spTgt spid="16"/>
                                        </p:tgtEl>
                                        <p:attrNameLst>
                                          <p:attrName>style.visibility</p:attrName>
                                        </p:attrNameLst>
                                      </p:cBhvr>
                                      <p:to>
                                        <p:strVal val="visible"/>
                                      </p:to>
                                    </p:set>
                                    <p:anim to="" calcmode="lin" valueType="num">
                                      <p:cBhvr>
                                        <p:cTn id="15" dur="1" fill="hold"/>
                                        <p:tgtEl>
                                          <p:spTgt spid="16"/>
                                        </p:tgtEl>
                                        <p:attrNameLst>
                                          <p:attrName/>
                                        </p:attrNameLst>
                                      </p:cBhvr>
                                    </p:anim>
                                  </p:childTnLst>
                                </p:cTn>
                              </p:par>
                            </p:childTnLst>
                          </p:cTn>
                        </p:par>
                        <p:par>
                          <p:cTn id="16" fill="hold">
                            <p:stCondLst>
                              <p:cond delay="6000"/>
                            </p:stCondLst>
                            <p:childTnLst>
                              <p:par>
                                <p:cTn id="17" presetID="24" presetClass="entr" presetSubtype="0" fill="hold" grpId="0" nodeType="afterEffect">
                                  <p:stCondLst>
                                    <p:cond delay="1500"/>
                                  </p:stCondLst>
                                  <p:childTnLst>
                                    <p:set>
                                      <p:cBhvr>
                                        <p:cTn id="18" dur="1" fill="hold">
                                          <p:stCondLst>
                                            <p:cond delay="0"/>
                                          </p:stCondLst>
                                        </p:cTn>
                                        <p:tgtEl>
                                          <p:spTgt spid="14"/>
                                        </p:tgtEl>
                                        <p:attrNameLst>
                                          <p:attrName>style.visibility</p:attrName>
                                        </p:attrNameLst>
                                      </p:cBhvr>
                                      <p:to>
                                        <p:strVal val="visible"/>
                                      </p:to>
                                    </p:set>
                                    <p:anim to="" calcmode="lin" valueType="num">
                                      <p:cBhvr>
                                        <p:cTn id="19" dur="1" fill="hold"/>
                                        <p:tgtEl>
                                          <p:spTgt spid="14"/>
                                        </p:tgtEl>
                                        <p:attrNameLst>
                                          <p:attrName/>
                                        </p:attrNameLst>
                                      </p:cBhvr>
                                    </p:anim>
                                  </p:childTnLst>
                                </p:cTn>
                              </p:par>
                            </p:childTnLst>
                          </p:cTn>
                        </p:par>
                        <p:par>
                          <p:cTn id="20" fill="hold">
                            <p:stCondLst>
                              <p:cond delay="7500"/>
                            </p:stCondLst>
                            <p:childTnLst>
                              <p:par>
                                <p:cTn id="21" presetID="24" presetClass="entr" presetSubtype="0" fill="hold" nodeType="afterEffect">
                                  <p:stCondLst>
                                    <p:cond delay="2000"/>
                                  </p:stCondLst>
                                  <p:childTnLst>
                                    <p:set>
                                      <p:cBhvr>
                                        <p:cTn id="22" dur="1" fill="hold">
                                          <p:stCondLst>
                                            <p:cond delay="0"/>
                                          </p:stCondLst>
                                        </p:cTn>
                                        <p:tgtEl>
                                          <p:spTgt spid="2"/>
                                        </p:tgtEl>
                                        <p:attrNameLst>
                                          <p:attrName>style.visibility</p:attrName>
                                        </p:attrNameLst>
                                      </p:cBhvr>
                                      <p:to>
                                        <p:strVal val="visible"/>
                                      </p:to>
                                    </p:set>
                                    <p:anim to="" calcmode="lin" valueType="num">
                                      <p:cBhvr>
                                        <p:cTn id="23" dur="1" fill="hold"/>
                                        <p:tgtEl>
                                          <p:spTgt spid="2"/>
                                        </p:tgtEl>
                                        <p:attrNameLst>
                                          <p:attrName/>
                                        </p:attrNameLst>
                                      </p:cBhvr>
                                    </p:anim>
                                  </p:childTnLst>
                                </p:cTn>
                              </p:par>
                            </p:childTnLst>
                          </p:cTn>
                        </p:par>
                        <p:par>
                          <p:cTn id="24" fill="hold">
                            <p:stCondLst>
                              <p:cond delay="9500"/>
                            </p:stCondLst>
                            <p:childTnLst>
                              <p:par>
                                <p:cTn id="25" presetID="24" presetClass="entr" presetSubtype="0" fill="hold" grpId="0" nodeType="afterEffect">
                                  <p:stCondLst>
                                    <p:cond delay="1500"/>
                                  </p:stCondLst>
                                  <p:childTnLst>
                                    <p:set>
                                      <p:cBhvr>
                                        <p:cTn id="26" dur="1" fill="hold">
                                          <p:stCondLst>
                                            <p:cond delay="0"/>
                                          </p:stCondLst>
                                        </p:cTn>
                                        <p:tgtEl>
                                          <p:spTgt spid="11"/>
                                        </p:tgtEl>
                                        <p:attrNameLst>
                                          <p:attrName>style.visibility</p:attrName>
                                        </p:attrNameLst>
                                      </p:cBhvr>
                                      <p:to>
                                        <p:strVal val="visible"/>
                                      </p:to>
                                    </p:set>
                                    <p:anim to="" calcmode="lin" valueType="num">
                                      <p:cBhvr>
                                        <p:cTn id="27" dur="1" fill="hold"/>
                                        <p:tgtEl>
                                          <p:spTgt spid="11"/>
                                        </p:tgtEl>
                                        <p:attrNameLst>
                                          <p:attrName/>
                                        </p:attrNameLst>
                                      </p:cBhvr>
                                    </p:anim>
                                  </p:childTnLst>
                                </p:cTn>
                              </p:par>
                            </p:childTnLst>
                          </p:cTn>
                        </p:par>
                        <p:par>
                          <p:cTn id="28" fill="hold">
                            <p:stCondLst>
                              <p:cond delay="11000"/>
                            </p:stCondLst>
                            <p:childTnLst>
                              <p:par>
                                <p:cTn id="29" presetID="24" presetClass="entr" presetSubtype="0" fill="hold" nodeType="afterEffect">
                                  <p:stCondLst>
                                    <p:cond delay="2000"/>
                                  </p:stCondLst>
                                  <p:childTnLst>
                                    <p:set>
                                      <p:cBhvr>
                                        <p:cTn id="30" dur="1" fill="hold">
                                          <p:stCondLst>
                                            <p:cond delay="0"/>
                                          </p:stCondLst>
                                        </p:cTn>
                                        <p:tgtEl>
                                          <p:spTgt spid="6"/>
                                        </p:tgtEl>
                                        <p:attrNameLst>
                                          <p:attrName>style.visibility</p:attrName>
                                        </p:attrNameLst>
                                      </p:cBhvr>
                                      <p:to>
                                        <p:strVal val="visible"/>
                                      </p:to>
                                    </p:set>
                                    <p:anim to="" calcmode="lin" valueType="num">
                                      <p:cBhvr>
                                        <p:cTn id="31" dur="1" fill="hold"/>
                                        <p:tgtEl>
                                          <p:spTgt spid="6"/>
                                        </p:tgtEl>
                                        <p:attrNameLst>
                                          <p:attrName/>
                                        </p:attrNameLst>
                                      </p:cBhvr>
                                    </p:anim>
                                  </p:childTnLst>
                                </p:cTn>
                              </p:par>
                            </p:childTnLst>
                          </p:cTn>
                        </p:par>
                        <p:par>
                          <p:cTn id="32" fill="hold">
                            <p:stCondLst>
                              <p:cond delay="13000"/>
                            </p:stCondLst>
                            <p:childTnLst>
                              <p:par>
                                <p:cTn id="33" presetID="24" presetClass="entr" presetSubtype="0" fill="hold" grpId="0" nodeType="afterEffect">
                                  <p:stCondLst>
                                    <p:cond delay="1500"/>
                                  </p:stCondLst>
                                  <p:childTnLst>
                                    <p:set>
                                      <p:cBhvr>
                                        <p:cTn id="34" dur="1" fill="hold">
                                          <p:stCondLst>
                                            <p:cond delay="0"/>
                                          </p:stCondLst>
                                        </p:cTn>
                                        <p:tgtEl>
                                          <p:spTgt spid="7"/>
                                        </p:tgtEl>
                                        <p:attrNameLst>
                                          <p:attrName>style.visibility</p:attrName>
                                        </p:attrNameLst>
                                      </p:cBhvr>
                                      <p:to>
                                        <p:strVal val="visible"/>
                                      </p:to>
                                    </p:set>
                                    <p:anim to="" calcmode="lin" valueType="num">
                                      <p:cBhvr>
                                        <p:cTn id="35" dur="1" fill="hold"/>
                                        <p:tgtEl>
                                          <p:spTgt spid="7"/>
                                        </p:tgtEl>
                                        <p:attrNameLst>
                                          <p:attrName/>
                                        </p:attrNameLst>
                                      </p:cBhvr>
                                    </p:anim>
                                  </p:childTnLst>
                                </p:cTn>
                              </p:par>
                              <p:par>
                                <p:cTn id="36" presetID="24" presetClass="entr" presetSubtype="0" fill="hold" grpId="0" nodeType="withEffect">
                                  <p:stCondLst>
                                    <p:cond delay="2000"/>
                                  </p:stCondLst>
                                  <p:childTnLst>
                                    <p:set>
                                      <p:cBhvr>
                                        <p:cTn id="37" dur="1" fill="hold">
                                          <p:stCondLst>
                                            <p:cond delay="0"/>
                                          </p:stCondLst>
                                        </p:cTn>
                                        <p:tgtEl>
                                          <p:spTgt spid="13"/>
                                        </p:tgtEl>
                                        <p:attrNameLst>
                                          <p:attrName>style.visibility</p:attrName>
                                        </p:attrNameLst>
                                      </p:cBhvr>
                                      <p:to>
                                        <p:strVal val="visible"/>
                                      </p:to>
                                    </p:set>
                                    <p:anim to="" calcmode="lin" valueType="num">
                                      <p:cBhvr>
                                        <p:cTn id="38" dur="1" fill="hold"/>
                                        <p:tgtEl>
                                          <p:spTgt spid="13"/>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1" grpId="0"/>
      <p:bldP spid="12" grpId="0"/>
      <p:bldP spid="14" grpId="0"/>
      <p:bldP spid="13" grpId="0" animBg="1"/>
    </p:bldLst>
  </p:timing>
</p:sld>
</file>

<file path=ppt/theme/theme1.xml><?xml version="1.0" encoding="utf-8"?>
<a:theme xmlns:a="http://schemas.openxmlformats.org/drawingml/2006/main" name="2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3_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160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4559</TotalTime>
  <Words>313</Words>
  <Application>Microsoft Office PowerPoint</Application>
  <PresentationFormat>Personnalisé</PresentationFormat>
  <Paragraphs>24</Paragraphs>
  <Slides>40</Slides>
  <Notes>0</Notes>
  <HiddenSlides>0</HiddenSlides>
  <MMClips>1</MMClips>
  <ScaleCrop>false</ScaleCrop>
  <HeadingPairs>
    <vt:vector size="4" baseType="variant">
      <vt:variant>
        <vt:lpstr>Thème</vt:lpstr>
      </vt:variant>
      <vt:variant>
        <vt:i4>2</vt:i4>
      </vt:variant>
      <vt:variant>
        <vt:lpstr>Titres des diapositives</vt:lpstr>
      </vt:variant>
      <vt:variant>
        <vt:i4>40</vt:i4>
      </vt:variant>
    </vt:vector>
  </HeadingPairs>
  <TitlesOfParts>
    <vt:vector size="42" baseType="lpstr">
      <vt:lpstr>2_Thème Office</vt:lpstr>
      <vt:lpstr>3_Thème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Roland</dc:creator>
  <cp:lastModifiedBy>Roland</cp:lastModifiedBy>
  <cp:revision>463</cp:revision>
  <dcterms:created xsi:type="dcterms:W3CDTF">2020-01-17T12:16:53Z</dcterms:created>
  <dcterms:modified xsi:type="dcterms:W3CDTF">2024-11-19T04:44:59Z</dcterms:modified>
</cp:coreProperties>
</file>