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8" r:id="rId3"/>
    <p:sldId id="259" r:id="rId4"/>
    <p:sldId id="261" r:id="rId5"/>
    <p:sldId id="264" r:id="rId6"/>
    <p:sldId id="263" r:id="rId7"/>
    <p:sldId id="266" r:id="rId8"/>
    <p:sldId id="265" r:id="rId9"/>
    <p:sldId id="267" r:id="rId10"/>
    <p:sldId id="268" r:id="rId11"/>
    <p:sldId id="269" r:id="rId12"/>
    <p:sldId id="270" r:id="rId13"/>
    <p:sldId id="271" r:id="rId14"/>
    <p:sldId id="272" r:id="rId15"/>
    <p:sldId id="273" r:id="rId16"/>
    <p:sldId id="274" r:id="rId17"/>
    <p:sldId id="275" r:id="rId18"/>
    <p:sldId id="276" r:id="rId19"/>
    <p:sldId id="277" r:id="rId20"/>
    <p:sldId id="279" r:id="rId21"/>
    <p:sldId id="280" r:id="rId22"/>
    <p:sldId id="281" r:id="rId23"/>
    <p:sldId id="278" r:id="rId24"/>
    <p:sldId id="262" r:id="rId25"/>
    <p:sldId id="282" r:id="rId26"/>
    <p:sldId id="283" r:id="rId27"/>
    <p:sldId id="284" r:id="rId28"/>
    <p:sldId id="285"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AEy9w65pRwxszPB02ttbw==" hashData="KTvuruwlDZCY3Pad+3GFDF0OXJzRbIDnp0h3zivhO4p+wCaJuXrCu+ToArVXff0XmhhNYKOXHj75SsWYwznVn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B4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5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51DD02E-1D40-4013-B5D7-4A8365E20450}"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4199974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51DD02E-1D40-4013-B5D7-4A8365E20450}"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2670037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51DD02E-1D40-4013-B5D7-4A8365E20450}"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1153195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51DD02E-1D40-4013-B5D7-4A8365E20450}" type="datetimeFigureOut">
              <a:rPr lang="fr-FR" smtClean="0"/>
              <a:t>21/01/2025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356025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51DD02E-1D40-4013-B5D7-4A8365E20450}" type="datetimeFigureOut">
              <a:rPr lang="fr-FR" smtClean="0"/>
              <a:t>21/01/2025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332845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51DD02E-1D40-4013-B5D7-4A8365E20450}" type="datetimeFigureOut">
              <a:rPr lang="fr-FR" smtClean="0"/>
              <a:t>21/01/2025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3673703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51DD02E-1D40-4013-B5D7-4A8365E20450}" type="datetimeFigureOut">
              <a:rPr lang="fr-FR" smtClean="0"/>
              <a:t>21/01/2025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3897927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51DD02E-1D40-4013-B5D7-4A8365E20450}" type="datetimeFigureOut">
              <a:rPr lang="fr-FR" smtClean="0"/>
              <a:t>21/01/2025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3596319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51DD02E-1D40-4013-B5D7-4A8365E20450}" type="datetimeFigureOut">
              <a:rPr lang="fr-FR" smtClean="0"/>
              <a:t>21/01/2025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3688292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51DD02E-1D40-4013-B5D7-4A8365E20450}"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2870658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51DD02E-1D40-4013-B5D7-4A8365E20450}"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3B8C11B-47F1-4E5E-A36D-6CD9B69D37CF}" type="slidenum">
              <a:rPr lang="fr-FR" smtClean="0"/>
              <a:t>‹N°›</a:t>
            </a:fld>
            <a:endParaRPr lang="fr-FR"/>
          </a:p>
        </p:txBody>
      </p:sp>
    </p:spTree>
    <p:extLst>
      <p:ext uri="{BB962C8B-B14F-4D97-AF65-F5344CB8AC3E}">
        <p14:creationId xmlns:p14="http://schemas.microsoft.com/office/powerpoint/2010/main" val="1670578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DD02E-1D40-4013-B5D7-4A8365E20450}" type="datetimeFigureOut">
              <a:rPr lang="fr-FR" smtClean="0"/>
              <a:t>21/01/2025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B8C11B-47F1-4E5E-A36D-6CD9B69D37CF}" type="slidenum">
              <a:rPr lang="fr-FR" smtClean="0"/>
              <a:t>‹N°›</a:t>
            </a:fld>
            <a:endParaRPr lang="fr-FR"/>
          </a:p>
        </p:txBody>
      </p:sp>
    </p:spTree>
    <p:extLst>
      <p:ext uri="{BB962C8B-B14F-4D97-AF65-F5344CB8AC3E}">
        <p14:creationId xmlns:p14="http://schemas.microsoft.com/office/powerpoint/2010/main" val="11147105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microsoft.com/office/2007/relationships/hdphoto" Target="../media/hdphoto1.wdp"/><Relationship Id="rId10" Type="http://schemas.openxmlformats.org/officeDocument/2006/relationships/image" Target="../media/image5.png"/><Relationship Id="rId4" Type="http://schemas.openxmlformats.org/officeDocument/2006/relationships/image" Target="../media/image1.png"/><Relationship Id="rId9"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hdphoto" Target="../media/hdphoto1.wdp"/><Relationship Id="rId7" Type="http://schemas.openxmlformats.org/officeDocument/2006/relationships/hyperlink" Target="https://fr.wikipedia.org/wiki/Bien_d%27int%C3%A9r%C3%AAt_culturel_(Espagne)"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fr.wikipedia.org/wiki/Architecture_Renaissance" TargetMode="External"/><Relationship Id="rId5" Type="http://schemas.openxmlformats.org/officeDocument/2006/relationships/hyperlink" Target="https://www.wikidata.org/wiki/Q97643027" TargetMode="External"/><Relationship Id="rId4" Type="http://schemas.openxmlformats.org/officeDocument/2006/relationships/hyperlink" Target="https://fr.wikipedia.org/wiki/Universit%C3%A9_de_S%C3%A9ville" TargetMode="External"/><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microsoft.com/office/2007/relationships/hdphoto" Target="../media/hdphoto1.wdp"/><Relationship Id="rId7"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fr.wikipedia.org/wiki/Armorial_de_la_p%C3%A9ninsule_Ib%C3%A9rique" TargetMode="External"/><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8" Type="http://schemas.openxmlformats.org/officeDocument/2006/relationships/hyperlink" Target="https://fr.wikipedia.org/wiki/S%C3%A9ville" TargetMode="External"/><Relationship Id="rId13" Type="http://schemas.openxmlformats.org/officeDocument/2006/relationships/hyperlink" Target="https://fr.wikipedia.org/wiki/%C3%89difice_La_Adri%C3%A1tica_(S%C3%A9ville)#cite_note-1" TargetMode="External"/><Relationship Id="rId3" Type="http://schemas.microsoft.com/office/2007/relationships/hdphoto" Target="../media/hdphoto1.wdp"/><Relationship Id="rId7" Type="http://schemas.microsoft.com/office/2007/relationships/hdphoto" Target="../media/hdphoto4.wdp"/><Relationship Id="rId12" Type="http://schemas.openxmlformats.org/officeDocument/2006/relationships/hyperlink" Target="https://fr.wikipedia.org/wiki/Exposition_ib%C3%A9ro-am%C3%A9ricaine_de_1929"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hyperlink" Target="https://fr.wikipedia.org/wiki/Plateresque" TargetMode="External"/><Relationship Id="rId5" Type="http://schemas.microsoft.com/office/2007/relationships/hdphoto" Target="../media/hdphoto3.wdp"/><Relationship Id="rId10" Type="http://schemas.openxmlformats.org/officeDocument/2006/relationships/hyperlink" Target="https://fr.wikipedia.org/wiki/Architecture_islamique" TargetMode="External"/><Relationship Id="rId4" Type="http://schemas.openxmlformats.org/officeDocument/2006/relationships/image" Target="../media/image32.png"/><Relationship Id="rId9" Type="http://schemas.openxmlformats.org/officeDocument/2006/relationships/hyperlink" Target="https://fr.wikipedia.org/wiki/%C3%89clectisme_(architecture)"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fr.wikipedia.org/wiki/XVIIIe_si%C3%A8cle" TargetMode="External"/><Relationship Id="rId3" Type="http://schemas.microsoft.com/office/2007/relationships/hdphoto" Target="../media/hdphoto1.wdp"/><Relationship Id="rId7" Type="http://schemas.openxmlformats.org/officeDocument/2006/relationships/hyperlink" Target="https://fr.wikipedia.org/wiki/Andalousie"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fr.wikipedia.org/wiki/S%C3%A9ville" TargetMode="External"/><Relationship Id="rId5" Type="http://schemas.openxmlformats.org/officeDocument/2006/relationships/hyperlink" Target="https://fr.wikipedia.org/wiki/Espagne" TargetMode="External"/><Relationship Id="rId10" Type="http://schemas.openxmlformats.org/officeDocument/2006/relationships/hyperlink" Target="https://fr.wikipedia.org/wiki/Real_Maestranza_de_Caballer%C3%ADa_de_S%C3%A9ville" TargetMode="External"/><Relationship Id="rId4" Type="http://schemas.openxmlformats.org/officeDocument/2006/relationships/image" Target="../media/image34.jpeg"/><Relationship Id="rId9" Type="http://schemas.openxmlformats.org/officeDocument/2006/relationships/hyperlink" Target="https://fr.wikipedia.org/wiki/XIXe_si%C3%A8cle" TargetMode="Externa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8" Type="http://schemas.openxmlformats.org/officeDocument/2006/relationships/hyperlink" Target="https://fr.wikipedia.org/wiki/S%C3%A9ville" TargetMode="External"/><Relationship Id="rId13" Type="http://schemas.openxmlformats.org/officeDocument/2006/relationships/hyperlink" Target="https://fr.wikipedia.org/wiki/Murailles_de_S%C3%A9ville" TargetMode="External"/><Relationship Id="rId18" Type="http://schemas.openxmlformats.org/officeDocument/2006/relationships/hyperlink" Target="https://fr.wikipedia.org/wiki/XVIe_si%C3%A8cle" TargetMode="External"/><Relationship Id="rId3" Type="http://schemas.microsoft.com/office/2007/relationships/hdphoto" Target="../media/hdphoto1.wdp"/><Relationship Id="rId7" Type="http://schemas.openxmlformats.org/officeDocument/2006/relationships/hyperlink" Target="https://fr.wikipedia.org/wiki/Andalousie" TargetMode="External"/><Relationship Id="rId12" Type="http://schemas.openxmlformats.org/officeDocument/2006/relationships/hyperlink" Target="https://fr.wikipedia.org/wiki/Guadalquivir" TargetMode="External"/><Relationship Id="rId17" Type="http://schemas.openxmlformats.org/officeDocument/2006/relationships/hyperlink" Target="https://fr.wikipedia.org/wiki/XIe_si%C3%A8cle" TargetMode="External"/><Relationship Id="rId2" Type="http://schemas.openxmlformats.org/officeDocument/2006/relationships/image" Target="../media/image1.png"/><Relationship Id="rId16" Type="http://schemas.openxmlformats.org/officeDocument/2006/relationships/hyperlink" Target="https://fr.wikipedia.org/wiki/Almoravides" TargetMode="External"/><Relationship Id="rId20" Type="http://schemas.openxmlformats.org/officeDocument/2006/relationships/hyperlink" Target="https://fr.wikipedia.org/wiki/Tour_de_l%27Argent" TargetMode="External"/><Relationship Id="rId1" Type="http://schemas.openxmlformats.org/officeDocument/2006/relationships/slideLayout" Target="../slideLayouts/slideLayout7.xml"/><Relationship Id="rId6" Type="http://schemas.openxmlformats.org/officeDocument/2006/relationships/hyperlink" Target="https://fr.wikipedia.org/wiki/Espagnol" TargetMode="External"/><Relationship Id="rId11" Type="http://schemas.openxmlformats.org/officeDocument/2006/relationships/hyperlink" Target="https://fr.wikipedia.org/wiki/Almohades" TargetMode="External"/><Relationship Id="rId5" Type="http://schemas.openxmlformats.org/officeDocument/2006/relationships/image" Target="../media/image48.jpeg"/><Relationship Id="rId15" Type="http://schemas.openxmlformats.org/officeDocument/2006/relationships/hyperlink" Target="https://fr.wikipedia.org/wiki/Alcazar_de_S%C3%A9ville" TargetMode="External"/><Relationship Id="rId10" Type="http://schemas.openxmlformats.org/officeDocument/2006/relationships/hyperlink" Target="https://fr.wikipedia.org/wiki/XIIIe_si%C3%A8cle" TargetMode="External"/><Relationship Id="rId19" Type="http://schemas.openxmlformats.org/officeDocument/2006/relationships/hyperlink" Target="https://fr.wikipedia.org/wiki/Indes_occidentales_espagnoles" TargetMode="External"/><Relationship Id="rId4" Type="http://schemas.openxmlformats.org/officeDocument/2006/relationships/image" Target="../media/image47.jpeg"/><Relationship Id="rId9" Type="http://schemas.openxmlformats.org/officeDocument/2006/relationships/hyperlink" Target="https://fr.wikipedia.org/wiki/Espagne" TargetMode="External"/><Relationship Id="rId14" Type="http://schemas.openxmlformats.org/officeDocument/2006/relationships/hyperlink" Target="https://fr.wikipedia.org/wiki/Centre_historique" TargetMode="Externa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9.gif"/><Relationship Id="rId5" Type="http://schemas.microsoft.com/office/2007/relationships/hdphoto" Target="../media/hdphoto7.wdp"/><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rotWithShape="1">
          <a:blip r:embed="rId6">
            <a:extLst>
              <a:ext uri="{28A0092B-C50C-407E-A947-70E740481C1C}">
                <a14:useLocalDpi xmlns:a14="http://schemas.microsoft.com/office/drawing/2010/main" val="0"/>
              </a:ext>
            </a:extLst>
          </a:blip>
          <a:srcRect l="8046"/>
          <a:stretch/>
        </p:blipFill>
        <p:spPr>
          <a:xfrm>
            <a:off x="914400" y="17999"/>
            <a:ext cx="11277600" cy="6840001"/>
          </a:xfrm>
          <a:prstGeom prst="rect">
            <a:avLst/>
          </a:prstGeom>
        </p:spPr>
      </p:pic>
      <p:pic>
        <p:nvPicPr>
          <p:cNvPr id="5" name="Image 4"/>
          <p:cNvPicPr>
            <a:picLocks noChangeAspect="1"/>
          </p:cNvPicPr>
          <p:nvPr/>
        </p:nvPicPr>
        <p:blipFill rotWithShape="1">
          <a:blip r:embed="rId7">
            <a:extLst>
              <a:ext uri="{BEBA8EAE-BF5A-486C-A8C5-ECC9F3942E4B}">
                <a14:imgProps xmlns:a14="http://schemas.microsoft.com/office/drawing/2010/main">
                  <a14:imgLayer r:embed="rId8">
                    <a14:imgEffect>
                      <a14:backgroundRemoval t="38941" b="63059" l="26706" r="73059"/>
                    </a14:imgEffect>
                  </a14:imgLayer>
                </a14:imgProps>
              </a:ext>
              <a:ext uri="{28A0092B-C50C-407E-A947-70E740481C1C}">
                <a14:useLocalDpi xmlns:a14="http://schemas.microsoft.com/office/drawing/2010/main" val="0"/>
              </a:ext>
            </a:extLst>
          </a:blip>
          <a:srcRect l="26527" t="36528" r="26667" b="36527"/>
          <a:stretch/>
        </p:blipFill>
        <p:spPr>
          <a:xfrm>
            <a:off x="3373338" y="1893792"/>
            <a:ext cx="5879109" cy="1847851"/>
          </a:xfrm>
          <a:prstGeom prst="rect">
            <a:avLst/>
          </a:prstGeom>
        </p:spPr>
      </p:pic>
      <p:sp>
        <p:nvSpPr>
          <p:cNvPr id="6" name="ZoneTexte 5"/>
          <p:cNvSpPr txBox="1"/>
          <p:nvPr/>
        </p:nvSpPr>
        <p:spPr>
          <a:xfrm>
            <a:off x="5412143" y="2075171"/>
            <a:ext cx="1971675" cy="923330"/>
          </a:xfrm>
          <a:prstGeom prst="rect">
            <a:avLst/>
          </a:prstGeom>
          <a:noFill/>
        </p:spPr>
        <p:txBody>
          <a:bodyPr wrap="square" rtlCol="0">
            <a:spAutoFit/>
          </a:bodyPr>
          <a:lstStyle/>
          <a:p>
            <a:r>
              <a:rPr lang="fr-FR"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Freestyle Script" panose="030804020302050B0404" pitchFamily="66" charset="0"/>
              </a:rPr>
              <a:t>SÉVILLA</a:t>
            </a:r>
            <a:r>
              <a:rPr lang="fr-FR" sz="4800" b="1" dirty="0" smtClean="0">
                <a:latin typeface="Freestyle Script" panose="030804020302050B0404" pitchFamily="66" charset="0"/>
              </a:rPr>
              <a:t> </a:t>
            </a:r>
            <a:endParaRPr lang="fr-FR" sz="4800" b="1" dirty="0">
              <a:latin typeface="Freestyle Script" panose="030804020302050B0404" pitchFamily="66" charset="0"/>
            </a:endParaRPr>
          </a:p>
        </p:txBody>
      </p:sp>
      <p:sp>
        <p:nvSpPr>
          <p:cNvPr id="7" name="ZoneTexte 6"/>
          <p:cNvSpPr txBox="1"/>
          <p:nvPr/>
        </p:nvSpPr>
        <p:spPr>
          <a:xfrm>
            <a:off x="5081587" y="2910646"/>
            <a:ext cx="2943225" cy="830997"/>
          </a:xfrm>
          <a:prstGeom prst="rect">
            <a:avLst/>
          </a:prstGeom>
          <a:noFill/>
        </p:spPr>
        <p:txBody>
          <a:bodyPr wrap="square" rtlCol="0">
            <a:spAutoFit/>
          </a:bodyPr>
          <a:lstStyle/>
          <a:p>
            <a:r>
              <a:rPr lang="fr-FR" sz="4800" b="1" dirty="0" smtClean="0">
                <a:latin typeface="Freestyle Script" panose="030804020302050B0404" pitchFamily="66" charset="0"/>
              </a:rPr>
              <a:t>ANDALOUSIE</a:t>
            </a:r>
            <a:endParaRPr lang="fr-FR" sz="4800" b="1" dirty="0">
              <a:latin typeface="Freestyle Script" panose="030804020302050B0404" pitchFamily="66" charset="0"/>
            </a:endParaRPr>
          </a:p>
        </p:txBody>
      </p:sp>
      <p:pic>
        <p:nvPicPr>
          <p:cNvPr id="8" name="Imag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69404" y="5272404"/>
            <a:ext cx="1298448" cy="1444752"/>
          </a:xfrm>
          <a:prstGeom prst="rect">
            <a:avLst/>
          </a:prstGeom>
          <a:ln>
            <a:noFill/>
          </a:ln>
          <a:effectLst>
            <a:outerShdw blurRad="292100" dist="139700" dir="2700000" algn="tl" rotWithShape="0">
              <a:srgbClr val="333333">
                <a:alpha val="65000"/>
              </a:srgbClr>
            </a:outerShdw>
          </a:effectLst>
        </p:spPr>
      </p:pic>
      <p:pic>
        <p:nvPicPr>
          <p:cNvPr id="2" name="Musique flamenco libre de droit avec CyberSDF (480p_30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7032888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4000" y="3492"/>
            <a:ext cx="9864000" cy="6851016"/>
          </a:xfrm>
          <a:prstGeom prst="rect">
            <a:avLst/>
          </a:prstGeom>
        </p:spPr>
      </p:pic>
      <p:sp>
        <p:nvSpPr>
          <p:cNvPr id="5" name="Rectangle à coins arrondis 4"/>
          <p:cNvSpPr/>
          <p:nvPr/>
        </p:nvSpPr>
        <p:spPr>
          <a:xfrm>
            <a:off x="5305425" y="1895475"/>
            <a:ext cx="1019175" cy="3048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3476625" y="3114675"/>
            <a:ext cx="866775" cy="2667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à coins arrondis 7"/>
          <p:cNvSpPr/>
          <p:nvPr/>
        </p:nvSpPr>
        <p:spPr>
          <a:xfrm>
            <a:off x="7553325" y="3502183"/>
            <a:ext cx="971550" cy="28575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à coins arrondis 9"/>
          <p:cNvSpPr/>
          <p:nvPr/>
        </p:nvSpPr>
        <p:spPr>
          <a:xfrm>
            <a:off x="8372475" y="3381375"/>
            <a:ext cx="647700" cy="23812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à coins arrondis 10"/>
          <p:cNvSpPr/>
          <p:nvPr/>
        </p:nvSpPr>
        <p:spPr>
          <a:xfrm>
            <a:off x="6972300" y="3943350"/>
            <a:ext cx="97155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à coins arrondis 11"/>
          <p:cNvSpPr/>
          <p:nvPr/>
        </p:nvSpPr>
        <p:spPr>
          <a:xfrm>
            <a:off x="9410700" y="3818016"/>
            <a:ext cx="685800" cy="25066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à coins arrondis 12"/>
          <p:cNvSpPr/>
          <p:nvPr/>
        </p:nvSpPr>
        <p:spPr>
          <a:xfrm>
            <a:off x="10429875" y="4068683"/>
            <a:ext cx="581025" cy="34139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Parallélogramme 14"/>
          <p:cNvSpPr/>
          <p:nvPr/>
        </p:nvSpPr>
        <p:spPr>
          <a:xfrm rot="15297927">
            <a:off x="7845165" y="4607950"/>
            <a:ext cx="835546" cy="613897"/>
          </a:xfrm>
          <a:prstGeom prst="parallelogram">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à coins arrondis 15"/>
          <p:cNvSpPr/>
          <p:nvPr/>
        </p:nvSpPr>
        <p:spPr>
          <a:xfrm>
            <a:off x="4772025" y="4431803"/>
            <a:ext cx="628650" cy="32117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à coins arrondis 16"/>
          <p:cNvSpPr/>
          <p:nvPr/>
        </p:nvSpPr>
        <p:spPr>
          <a:xfrm>
            <a:off x="9991725" y="3664108"/>
            <a:ext cx="600075" cy="2476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1282161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37230" y="179554"/>
            <a:ext cx="11013743" cy="1477328"/>
          </a:xfrm>
          <a:prstGeom prst="rect">
            <a:avLst/>
          </a:prstGeom>
          <a:solidFill>
            <a:schemeClr val="tx2">
              <a:lumMod val="20000"/>
              <a:lumOff val="80000"/>
            </a:schemeClr>
          </a:solidFill>
        </p:spPr>
        <p:txBody>
          <a:bodyPr wrap="square">
            <a:spAutoFit/>
          </a:bodyPr>
          <a:lstStyle/>
          <a:p>
            <a:r>
              <a:rPr lang="fr-FR" dirty="0">
                <a:solidFill>
                  <a:srgbClr val="474747"/>
                </a:solidFill>
                <a:latin typeface="Arial" panose="020B0604020202020204" pitchFamily="34" charset="0"/>
              </a:rPr>
              <a:t>Séville est la capitale de la région de l'Andalousie, au sud de l'Espagne. Elle est réputée pour la danse flamenco, en particulier dans le quartier de </a:t>
            </a:r>
            <a:r>
              <a:rPr lang="fr-FR" dirty="0" err="1">
                <a:solidFill>
                  <a:srgbClr val="474747"/>
                </a:solidFill>
                <a:latin typeface="Arial" panose="020B0604020202020204" pitchFamily="34" charset="0"/>
              </a:rPr>
              <a:t>Triana</a:t>
            </a:r>
            <a:r>
              <a:rPr lang="fr-FR" dirty="0">
                <a:solidFill>
                  <a:srgbClr val="474747"/>
                </a:solidFill>
                <a:latin typeface="Arial" panose="020B0604020202020204" pitchFamily="34" charset="0"/>
              </a:rPr>
              <a:t>. Les principaux monuments incluent le palais richement travaillé de l'Alcazar, construit sous la dynastie maure des Almohades, ainsi que les arènes de la Real </a:t>
            </a:r>
            <a:r>
              <a:rPr lang="fr-FR" dirty="0" err="1">
                <a:solidFill>
                  <a:srgbClr val="474747"/>
                </a:solidFill>
                <a:latin typeface="Arial" panose="020B0604020202020204" pitchFamily="34" charset="0"/>
              </a:rPr>
              <a:t>Maestranza</a:t>
            </a:r>
            <a:r>
              <a:rPr lang="fr-FR" dirty="0">
                <a:solidFill>
                  <a:srgbClr val="474747"/>
                </a:solidFill>
                <a:latin typeface="Arial" panose="020B0604020202020204" pitchFamily="34" charset="0"/>
              </a:rPr>
              <a:t> de </a:t>
            </a:r>
            <a:r>
              <a:rPr lang="fr-FR" dirty="0" err="1">
                <a:solidFill>
                  <a:srgbClr val="474747"/>
                </a:solidFill>
                <a:latin typeface="Arial" panose="020B0604020202020204" pitchFamily="34" charset="0"/>
              </a:rPr>
              <a:t>Caballería</a:t>
            </a:r>
            <a:r>
              <a:rPr lang="fr-FR" dirty="0">
                <a:solidFill>
                  <a:srgbClr val="474747"/>
                </a:solidFill>
                <a:latin typeface="Arial" panose="020B0604020202020204" pitchFamily="34" charset="0"/>
              </a:rPr>
              <a:t>, qui datent du XVIIIe siècle. La cathédrale gothique de Séville comprend le tombeau de Christophe Colomb et un minaret transformé en clocher, la Giralda.</a:t>
            </a:r>
            <a:endParaRPr lang="fr-FR" dirty="0"/>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2184" y="1657998"/>
            <a:ext cx="9009524" cy="5200000"/>
          </a:xfrm>
          <a:prstGeom prst="rect">
            <a:avLst/>
          </a:prstGeom>
        </p:spPr>
      </p:pic>
    </p:spTree>
    <p:extLst>
      <p:ext uri="{BB962C8B-B14F-4D97-AF65-F5344CB8AC3E}">
        <p14:creationId xmlns:p14="http://schemas.microsoft.com/office/powerpoint/2010/main" val="2519928986"/>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0325" y="222715"/>
            <a:ext cx="5364000" cy="2413800"/>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0325" y="3540357"/>
            <a:ext cx="5364000" cy="2413800"/>
          </a:xfrm>
          <a:prstGeom prst="rect">
            <a:avLst/>
          </a:prstGeom>
        </p:spPr>
      </p:pic>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9013" y="0"/>
            <a:ext cx="3072384" cy="6858000"/>
          </a:xfrm>
          <a:prstGeom prst="rect">
            <a:avLst/>
          </a:prstGeom>
        </p:spPr>
      </p:pic>
      <p:pic>
        <p:nvPicPr>
          <p:cNvPr id="10" name="Imag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19616" y="0"/>
            <a:ext cx="3072384" cy="6858000"/>
          </a:xfrm>
          <a:prstGeom prst="rect">
            <a:avLst/>
          </a:prstGeom>
        </p:spPr>
      </p:pic>
    </p:spTree>
    <p:extLst>
      <p:ext uri="{BB962C8B-B14F-4D97-AF65-F5344CB8AC3E}">
        <p14:creationId xmlns:p14="http://schemas.microsoft.com/office/powerpoint/2010/main" val="80342023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au 2"/>
          <p:cNvGraphicFramePr>
            <a:graphicFrameLocks noGrp="1"/>
          </p:cNvGraphicFramePr>
          <p:nvPr>
            <p:extLst>
              <p:ext uri="{D42A27DB-BD31-4B8C-83A1-F6EECF244321}">
                <p14:modId xmlns:p14="http://schemas.microsoft.com/office/powerpoint/2010/main" val="2790165661"/>
              </p:ext>
            </p:extLst>
          </p:nvPr>
        </p:nvGraphicFramePr>
        <p:xfrm>
          <a:off x="7874756" y="272956"/>
          <a:ext cx="4080682" cy="6073252"/>
        </p:xfrm>
        <a:graphic>
          <a:graphicData uri="http://schemas.openxmlformats.org/drawingml/2006/table">
            <a:tbl>
              <a:tblPr/>
              <a:tblGrid>
                <a:gridCol w="2040341">
                  <a:extLst>
                    <a:ext uri="{9D8B030D-6E8A-4147-A177-3AD203B41FA5}">
                      <a16:colId xmlns:a16="http://schemas.microsoft.com/office/drawing/2014/main" val="3362601896"/>
                    </a:ext>
                  </a:extLst>
                </a:gridCol>
                <a:gridCol w="2040341">
                  <a:extLst>
                    <a:ext uri="{9D8B030D-6E8A-4147-A177-3AD203B41FA5}">
                      <a16:colId xmlns:a16="http://schemas.microsoft.com/office/drawing/2014/main" val="3214443060"/>
                    </a:ext>
                  </a:extLst>
                </a:gridCol>
              </a:tblGrid>
              <a:tr h="513232">
                <a:tc gridSpan="2">
                  <a:txBody>
                    <a:bodyPr/>
                    <a:lstStyle/>
                    <a:p>
                      <a:r>
                        <a:rPr lang="fr-FR" sz="2000"/>
                        <a:t>Présentation</a:t>
                      </a:r>
                    </a:p>
                  </a:txBody>
                  <a:tcPr anchor="ctr"/>
                </a:tc>
                <a:tc hMerge="1">
                  <a:txBody>
                    <a:bodyPr/>
                    <a:lstStyle/>
                    <a:p>
                      <a:endParaRPr lang="fr-FR"/>
                    </a:p>
                  </a:txBody>
                  <a:tcPr/>
                </a:tc>
                <a:extLst>
                  <a:ext uri="{0D108BD9-81ED-4DB2-BD59-A6C34878D82A}">
                    <a16:rowId xmlns:a16="http://schemas.microsoft.com/office/drawing/2014/main" val="2212918558"/>
                  </a:ext>
                </a:extLst>
              </a:tr>
              <a:tr h="887465">
                <a:tc>
                  <a:txBody>
                    <a:bodyPr/>
                    <a:lstStyle/>
                    <a:p>
                      <a:pPr algn="l"/>
                      <a:r>
                        <a:rPr lang="fr-FR" sz="2000" baseline="30000">
                          <a:effectLst/>
                        </a:rPr>
                        <a:t>Partie de</a:t>
                      </a:r>
                    </a:p>
                  </a:txBody>
                  <a:tcPr marR="95250" marT="38100" anchor="ctr">
                    <a:lnL>
                      <a:noFill/>
                    </a:lnL>
                    <a:lnR>
                      <a:noFill/>
                    </a:lnR>
                    <a:lnB>
                      <a:noFill/>
                    </a:lnB>
                  </a:tcPr>
                </a:tc>
                <a:tc>
                  <a:txBody>
                    <a:bodyPr/>
                    <a:lstStyle/>
                    <a:p>
                      <a:r>
                        <a:rPr lang="fr-FR" sz="2000" u="sng" baseline="30000">
                          <a:effectLst/>
                          <a:hlinkClick r:id="rId4"/>
                        </a:rPr>
                        <a:t>Université de Séville</a:t>
                      </a:r>
                      <a:r>
                        <a:rPr lang="fr-FR" sz="2000" baseline="30000">
                          <a:effectLst/>
                        </a:rPr>
                        <a:t>, centre historique de Séville (</a:t>
                      </a:r>
                      <a:r>
                        <a:rPr lang="fr-FR" sz="2000" b="1" i="0" u="none" strike="noStrike" baseline="30000">
                          <a:effectLst/>
                          <a:latin typeface="Courier New" panose="02070309020205020404" pitchFamily="49" charset="0"/>
                          <a:hlinkClick r:id="rId5" tooltip="d:Q97643027"/>
                        </a:rPr>
                        <a:t>d</a:t>
                      </a:r>
                      <a:r>
                        <a:rPr lang="fr-FR" sz="2000" baseline="30000">
                          <a:effectLst/>
                        </a:rPr>
                        <a:t>)</a:t>
                      </a:r>
                    </a:p>
                  </a:txBody>
                  <a:tcPr marT="38100" anchor="ctr">
                    <a:lnL>
                      <a:noFill/>
                    </a:lnL>
                    <a:lnR>
                      <a:noFill/>
                    </a:lnR>
                    <a:lnT>
                      <a:noFill/>
                    </a:lnT>
                    <a:lnB>
                      <a:noFill/>
                    </a:lnB>
                  </a:tcPr>
                </a:tc>
                <a:extLst>
                  <a:ext uri="{0D108BD9-81ED-4DB2-BD59-A6C34878D82A}">
                    <a16:rowId xmlns:a16="http://schemas.microsoft.com/office/drawing/2014/main" val="1629595396"/>
                  </a:ext>
                </a:extLst>
              </a:tr>
              <a:tr h="630848">
                <a:tc>
                  <a:txBody>
                    <a:bodyPr/>
                    <a:lstStyle/>
                    <a:p>
                      <a:pPr algn="l"/>
                      <a:r>
                        <a:rPr lang="fr-FR" sz="2000" baseline="30000">
                          <a:effectLst/>
                        </a:rPr>
                        <a:t>Destination initiale</a:t>
                      </a:r>
                    </a:p>
                  </a:txBody>
                  <a:tcPr marR="95250" marT="38100" anchor="ctr">
                    <a:lnL>
                      <a:noFill/>
                    </a:lnL>
                    <a:lnR>
                      <a:noFill/>
                    </a:lnR>
                    <a:lnT>
                      <a:noFill/>
                    </a:lnT>
                    <a:lnB>
                      <a:noFill/>
                    </a:lnB>
                  </a:tcPr>
                </a:tc>
                <a:tc>
                  <a:txBody>
                    <a:bodyPr/>
                    <a:lstStyle/>
                    <a:p>
                      <a:r>
                        <a:rPr lang="fr-FR" sz="2000" baseline="30000">
                          <a:effectLst/>
                        </a:rPr>
                        <a:t>Manufacture de tabac</a:t>
                      </a:r>
                    </a:p>
                  </a:txBody>
                  <a:tcPr marT="38100" anchor="ctr">
                    <a:lnL>
                      <a:noFill/>
                    </a:lnL>
                    <a:lnR>
                      <a:noFill/>
                    </a:lnR>
                    <a:lnT>
                      <a:noFill/>
                    </a:lnT>
                    <a:lnB>
                      <a:noFill/>
                    </a:lnB>
                  </a:tcPr>
                </a:tc>
                <a:extLst>
                  <a:ext uri="{0D108BD9-81ED-4DB2-BD59-A6C34878D82A}">
                    <a16:rowId xmlns:a16="http://schemas.microsoft.com/office/drawing/2014/main" val="526808244"/>
                  </a:ext>
                </a:extLst>
              </a:tr>
              <a:tr h="630848">
                <a:tc>
                  <a:txBody>
                    <a:bodyPr/>
                    <a:lstStyle/>
                    <a:p>
                      <a:pPr algn="l"/>
                      <a:r>
                        <a:rPr lang="fr-FR" sz="2000" baseline="30000" dirty="0">
                          <a:effectLst/>
                        </a:rPr>
                        <a:t>Destination actuelle</a:t>
                      </a:r>
                    </a:p>
                  </a:txBody>
                  <a:tcPr marR="95250" marT="38100" anchor="ctr">
                    <a:lnL>
                      <a:noFill/>
                    </a:lnL>
                    <a:lnR>
                      <a:noFill/>
                    </a:lnR>
                    <a:lnT>
                      <a:noFill/>
                    </a:lnT>
                    <a:lnB>
                      <a:noFill/>
                    </a:lnB>
                  </a:tcPr>
                </a:tc>
                <a:tc>
                  <a:txBody>
                    <a:bodyPr/>
                    <a:lstStyle/>
                    <a:p>
                      <a:r>
                        <a:rPr lang="fr-FR" sz="2000" u="none" strike="noStrike" baseline="30000">
                          <a:effectLst/>
                          <a:hlinkClick r:id="rId4" tooltip="Université de Séville"/>
                        </a:rPr>
                        <a:t>Université</a:t>
                      </a:r>
                      <a:r>
                        <a:rPr lang="fr-FR" sz="2000" baseline="30000">
                          <a:effectLst/>
                        </a:rPr>
                        <a:t> (depuis 1950)</a:t>
                      </a:r>
                    </a:p>
                  </a:txBody>
                  <a:tcPr marT="38100" anchor="ctr">
                    <a:lnL>
                      <a:noFill/>
                    </a:lnL>
                    <a:lnR>
                      <a:noFill/>
                    </a:lnR>
                    <a:lnT>
                      <a:noFill/>
                    </a:lnT>
                    <a:lnB>
                      <a:noFill/>
                    </a:lnB>
                  </a:tcPr>
                </a:tc>
                <a:extLst>
                  <a:ext uri="{0D108BD9-81ED-4DB2-BD59-A6C34878D82A}">
                    <a16:rowId xmlns:a16="http://schemas.microsoft.com/office/drawing/2014/main" val="566035849"/>
                  </a:ext>
                </a:extLst>
              </a:tr>
              <a:tr h="374233">
                <a:tc>
                  <a:txBody>
                    <a:bodyPr/>
                    <a:lstStyle/>
                    <a:p>
                      <a:pPr algn="l"/>
                      <a:r>
                        <a:rPr lang="fr-FR" sz="2000" baseline="30000">
                          <a:effectLst/>
                        </a:rPr>
                        <a:t>Style</a:t>
                      </a:r>
                    </a:p>
                  </a:txBody>
                  <a:tcPr marR="95250" marT="38100" anchor="ctr">
                    <a:lnL>
                      <a:noFill/>
                    </a:lnL>
                    <a:lnR>
                      <a:noFill/>
                    </a:lnR>
                    <a:lnT>
                      <a:noFill/>
                    </a:lnT>
                    <a:lnB>
                      <a:noFill/>
                    </a:lnB>
                  </a:tcPr>
                </a:tc>
                <a:tc>
                  <a:txBody>
                    <a:bodyPr/>
                    <a:lstStyle/>
                    <a:p>
                      <a:r>
                        <a:rPr lang="fr-FR" sz="2000" u="none" strike="noStrike" baseline="30000">
                          <a:effectLst/>
                          <a:hlinkClick r:id="rId6" tooltip="Architecture Renaissance"/>
                        </a:rPr>
                        <a:t>Renaissance</a:t>
                      </a:r>
                      <a:endParaRPr lang="fr-FR" sz="2000" baseline="30000">
                        <a:effectLst/>
                      </a:endParaRPr>
                    </a:p>
                  </a:txBody>
                  <a:tcPr marT="38100" anchor="ctr">
                    <a:lnL>
                      <a:noFill/>
                    </a:lnL>
                    <a:lnR>
                      <a:noFill/>
                    </a:lnR>
                    <a:lnT>
                      <a:noFill/>
                    </a:lnT>
                    <a:lnB>
                      <a:noFill/>
                    </a:lnB>
                  </a:tcPr>
                </a:tc>
                <a:extLst>
                  <a:ext uri="{0D108BD9-81ED-4DB2-BD59-A6C34878D82A}">
                    <a16:rowId xmlns:a16="http://schemas.microsoft.com/office/drawing/2014/main" val="726887569"/>
                  </a:ext>
                </a:extLst>
              </a:tr>
              <a:tr h="1657312">
                <a:tc>
                  <a:txBody>
                    <a:bodyPr/>
                    <a:lstStyle/>
                    <a:p>
                      <a:pPr algn="l"/>
                      <a:r>
                        <a:rPr lang="fr-FR" sz="2000" baseline="30000">
                          <a:effectLst/>
                        </a:rPr>
                        <a:t>Architecte</a:t>
                      </a:r>
                    </a:p>
                  </a:txBody>
                  <a:tcPr marR="95250" marT="38100" anchor="ctr">
                    <a:lnL>
                      <a:noFill/>
                    </a:lnL>
                    <a:lnR>
                      <a:noFill/>
                    </a:lnR>
                    <a:lnT>
                      <a:noFill/>
                    </a:lnT>
                    <a:lnB>
                      <a:noFill/>
                    </a:lnB>
                  </a:tcPr>
                </a:tc>
                <a:tc>
                  <a:txBody>
                    <a:bodyPr/>
                    <a:lstStyle/>
                    <a:p>
                      <a:r>
                        <a:rPr lang="es-ES" sz="2000" baseline="30000">
                          <a:effectLst/>
                        </a:rPr>
                        <a:t>Ignacio de Sala (1728-1731)</a:t>
                      </a:r>
                      <a:br>
                        <a:rPr lang="es-ES" sz="2000" baseline="30000">
                          <a:effectLst/>
                        </a:rPr>
                      </a:br>
                      <a:r>
                        <a:rPr lang="es-ES" sz="2000" baseline="30000">
                          <a:effectLst/>
                        </a:rPr>
                        <a:t>Diego Bordick Deverez (1731-1750)</a:t>
                      </a:r>
                      <a:br>
                        <a:rPr lang="es-ES" sz="2000" baseline="30000">
                          <a:effectLst/>
                        </a:rPr>
                      </a:br>
                      <a:r>
                        <a:rPr lang="es-ES" sz="2000" baseline="30000">
                          <a:effectLst/>
                        </a:rPr>
                        <a:t>Sébastien Van der Borcht (1750-1766)</a:t>
                      </a:r>
                    </a:p>
                  </a:txBody>
                  <a:tcPr marT="38100" anchor="ctr">
                    <a:lnL>
                      <a:noFill/>
                    </a:lnL>
                    <a:lnR>
                      <a:noFill/>
                    </a:lnR>
                    <a:lnT>
                      <a:noFill/>
                    </a:lnT>
                    <a:lnB>
                      <a:noFill/>
                    </a:lnB>
                  </a:tcPr>
                </a:tc>
                <a:extLst>
                  <a:ext uri="{0D108BD9-81ED-4DB2-BD59-A6C34878D82A}">
                    <a16:rowId xmlns:a16="http://schemas.microsoft.com/office/drawing/2014/main" val="2060356213"/>
                  </a:ext>
                </a:extLst>
              </a:tr>
              <a:tr h="374233">
                <a:tc>
                  <a:txBody>
                    <a:bodyPr/>
                    <a:lstStyle/>
                    <a:p>
                      <a:pPr algn="l"/>
                      <a:r>
                        <a:rPr lang="fr-FR" sz="2000" baseline="30000">
                          <a:effectLst/>
                        </a:rPr>
                        <a:t>Construction</a:t>
                      </a:r>
                    </a:p>
                  </a:txBody>
                  <a:tcPr marR="95250" marT="38100" anchor="ctr">
                    <a:lnL>
                      <a:noFill/>
                    </a:lnL>
                    <a:lnR>
                      <a:noFill/>
                    </a:lnR>
                    <a:lnT>
                      <a:noFill/>
                    </a:lnT>
                    <a:lnB>
                      <a:noFill/>
                    </a:lnB>
                  </a:tcPr>
                </a:tc>
                <a:tc>
                  <a:txBody>
                    <a:bodyPr/>
                    <a:lstStyle/>
                    <a:p>
                      <a:r>
                        <a:rPr lang="fr-FR" sz="2000" baseline="30000">
                          <a:effectLst/>
                        </a:rPr>
                        <a:t>1728-1766</a:t>
                      </a:r>
                    </a:p>
                  </a:txBody>
                  <a:tcPr marT="38100" anchor="ctr">
                    <a:lnL>
                      <a:noFill/>
                    </a:lnL>
                    <a:lnR>
                      <a:noFill/>
                    </a:lnR>
                    <a:lnT>
                      <a:noFill/>
                    </a:lnT>
                    <a:lnB>
                      <a:noFill/>
                    </a:lnB>
                  </a:tcPr>
                </a:tc>
                <a:extLst>
                  <a:ext uri="{0D108BD9-81ED-4DB2-BD59-A6C34878D82A}">
                    <a16:rowId xmlns:a16="http://schemas.microsoft.com/office/drawing/2014/main" val="882067173"/>
                  </a:ext>
                </a:extLst>
              </a:tr>
              <a:tr h="374233">
                <a:tc>
                  <a:txBody>
                    <a:bodyPr/>
                    <a:lstStyle/>
                    <a:p>
                      <a:pPr algn="l"/>
                      <a:r>
                        <a:rPr lang="fr-FR" sz="2000" baseline="30000">
                          <a:effectLst/>
                        </a:rPr>
                        <a:t>Occupant</a:t>
                      </a:r>
                    </a:p>
                  </a:txBody>
                  <a:tcPr marR="95250" marT="38100" anchor="ctr">
                    <a:lnL>
                      <a:noFill/>
                    </a:lnL>
                    <a:lnR>
                      <a:noFill/>
                    </a:lnR>
                    <a:lnT>
                      <a:noFill/>
                    </a:lnT>
                    <a:lnB>
                      <a:noFill/>
                    </a:lnB>
                  </a:tcPr>
                </a:tc>
                <a:tc>
                  <a:txBody>
                    <a:bodyPr/>
                    <a:lstStyle/>
                    <a:p>
                      <a:r>
                        <a:rPr lang="fr-FR" sz="2000" u="none" strike="noStrike" baseline="30000">
                          <a:effectLst/>
                          <a:hlinkClick r:id="rId4" tooltip="Université de Séville"/>
                        </a:rPr>
                        <a:t>Université de Séville</a:t>
                      </a:r>
                      <a:endParaRPr lang="fr-FR" sz="2000" baseline="30000">
                        <a:effectLst/>
                      </a:endParaRPr>
                    </a:p>
                  </a:txBody>
                  <a:tcPr marT="38100" anchor="ctr">
                    <a:lnL>
                      <a:noFill/>
                    </a:lnL>
                    <a:lnR>
                      <a:noFill/>
                    </a:lnR>
                    <a:lnT>
                      <a:noFill/>
                    </a:lnT>
                    <a:lnB>
                      <a:noFill/>
                    </a:lnB>
                  </a:tcPr>
                </a:tc>
                <a:extLst>
                  <a:ext uri="{0D108BD9-81ED-4DB2-BD59-A6C34878D82A}">
                    <a16:rowId xmlns:a16="http://schemas.microsoft.com/office/drawing/2014/main" val="4121101571"/>
                  </a:ext>
                </a:extLst>
              </a:tr>
              <a:tr h="630848">
                <a:tc>
                  <a:txBody>
                    <a:bodyPr/>
                    <a:lstStyle/>
                    <a:p>
                      <a:pPr algn="l"/>
                      <a:r>
                        <a:rPr lang="fr-FR" sz="2000" baseline="30000">
                          <a:effectLst/>
                        </a:rPr>
                        <a:t>Patrimonialité</a:t>
                      </a:r>
                    </a:p>
                  </a:txBody>
                  <a:tcPr marR="95250" marT="38100" anchor="ctr">
                    <a:lnL>
                      <a:noFill/>
                    </a:lnL>
                    <a:lnR>
                      <a:noFill/>
                    </a:lnR>
                    <a:lnT>
                      <a:noFill/>
                    </a:lnT>
                    <a:lnB>
                      <a:noFill/>
                    </a:lnB>
                  </a:tcPr>
                </a:tc>
                <a:tc>
                  <a:txBody>
                    <a:bodyPr/>
                    <a:lstStyle/>
                    <a:p>
                      <a:r>
                        <a:rPr lang="fr-FR" sz="2000" u="none" strike="noStrike" baseline="30000" dirty="0">
                          <a:effectLst/>
                          <a:hlinkClick r:id="rId7" tooltip="Bien d'intérêt culturel (Espagne)"/>
                        </a:rPr>
                        <a:t>Bien d'intérêt culturel</a:t>
                      </a:r>
                      <a:r>
                        <a:rPr lang="fr-FR" sz="2000" baseline="30000" dirty="0">
                          <a:effectLst/>
                        </a:rPr>
                        <a:t> (1959)</a:t>
                      </a:r>
                    </a:p>
                  </a:txBody>
                  <a:tcPr marT="38100" anchor="ctr">
                    <a:lnL>
                      <a:noFill/>
                    </a:lnL>
                    <a:lnR>
                      <a:noFill/>
                    </a:lnR>
                    <a:lnT>
                      <a:noFill/>
                    </a:lnT>
                    <a:lnB>
                      <a:noFill/>
                    </a:lnB>
                  </a:tcPr>
                </a:tc>
                <a:extLst>
                  <a:ext uri="{0D108BD9-81ED-4DB2-BD59-A6C34878D82A}">
                    <a16:rowId xmlns:a16="http://schemas.microsoft.com/office/drawing/2014/main" val="4197696123"/>
                  </a:ext>
                </a:extLst>
              </a:tr>
            </a:tbl>
          </a:graphicData>
        </a:graphic>
      </p:graphicFrame>
      <p:pic>
        <p:nvPicPr>
          <p:cNvPr id="4" name="Picture 4" descr="Voir et modifier les données sur Wikidat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3707" y="1315916"/>
            <a:ext cx="146389" cy="14638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Voir et modifier les données sur Wikidat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3707" y="1315916"/>
            <a:ext cx="146389" cy="14638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rotWithShape="1">
          <a:blip r:embed="rId9" cstate="print">
            <a:extLst>
              <a:ext uri="{28A0092B-C50C-407E-A947-70E740481C1C}">
                <a14:useLocalDpi xmlns:a14="http://schemas.microsoft.com/office/drawing/2010/main" val="0"/>
              </a:ext>
            </a:extLst>
          </a:blip>
          <a:srcRect l="16282" t="11131" r="17368" b="12283"/>
          <a:stretch/>
        </p:blipFill>
        <p:spPr>
          <a:xfrm>
            <a:off x="1023581" y="272956"/>
            <a:ext cx="6673755" cy="3466531"/>
          </a:xfrm>
          <a:prstGeom prst="rect">
            <a:avLst/>
          </a:prstGeom>
        </p:spPr>
      </p:pic>
      <p:sp>
        <p:nvSpPr>
          <p:cNvPr id="6" name="Rectangle 5"/>
          <p:cNvSpPr/>
          <p:nvPr/>
        </p:nvSpPr>
        <p:spPr>
          <a:xfrm>
            <a:off x="1611487" y="3994444"/>
            <a:ext cx="5093061" cy="369332"/>
          </a:xfrm>
          <a:prstGeom prst="rect">
            <a:avLst/>
          </a:prstGeom>
          <a:solidFill>
            <a:schemeClr val="accent4"/>
          </a:solidFill>
        </p:spPr>
        <p:txBody>
          <a:bodyPr wrap="none">
            <a:spAutoFit/>
          </a:bodyPr>
          <a:lstStyle/>
          <a:p>
            <a:r>
              <a:rPr lang="fr-FR" dirty="0">
                <a:solidFill>
                  <a:srgbClr val="202122"/>
                </a:solidFill>
                <a:latin typeface="Arial" panose="020B0604020202020204" pitchFamily="34" charset="0"/>
              </a:rPr>
              <a:t>L'enseigne antique, encore présente aujourd'hui</a:t>
            </a:r>
            <a:endParaRPr lang="fr-FR" dirty="0"/>
          </a:p>
        </p:txBody>
      </p:sp>
      <p:pic>
        <p:nvPicPr>
          <p:cNvPr id="1026" name="Picture 2" descr="Voir et modifier les données sur Wikidat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Voir et modifier les données sur Wikidat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5250" cy="9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510796"/>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19618" y="602386"/>
            <a:ext cx="10058400" cy="4526280"/>
          </a:xfrm>
          <a:prstGeom prst="rect">
            <a:avLst/>
          </a:prstGeom>
        </p:spPr>
      </p:pic>
      <p:sp>
        <p:nvSpPr>
          <p:cNvPr id="5" name="Rectangle 4"/>
          <p:cNvSpPr/>
          <p:nvPr/>
        </p:nvSpPr>
        <p:spPr>
          <a:xfrm>
            <a:off x="3855757" y="5713053"/>
            <a:ext cx="5053691" cy="369332"/>
          </a:xfrm>
          <a:prstGeom prst="rect">
            <a:avLst/>
          </a:prstGeom>
          <a:solidFill>
            <a:srgbClr val="FFC000"/>
          </a:solidFill>
        </p:spPr>
        <p:txBody>
          <a:bodyPr wrap="none">
            <a:spAutoFit/>
          </a:bodyPr>
          <a:lstStyle/>
          <a:p>
            <a:r>
              <a:rPr lang="fr-FR" dirty="0">
                <a:solidFill>
                  <a:srgbClr val="202122"/>
                </a:solidFill>
                <a:latin typeface="Arial" panose="020B0604020202020204" pitchFamily="34" charset="0"/>
              </a:rPr>
              <a:t>Portail principal de la Fabrique royale de Tabac.</a:t>
            </a:r>
            <a:endParaRPr lang="fr-FR" dirty="0"/>
          </a:p>
        </p:txBody>
      </p:sp>
    </p:spTree>
    <p:extLst>
      <p:ext uri="{BB962C8B-B14F-4D97-AF65-F5344CB8AC3E}">
        <p14:creationId xmlns:p14="http://schemas.microsoft.com/office/powerpoint/2010/main" val="1620678962"/>
      </p:ext>
    </p:extLst>
  </p:cSld>
  <p:clrMapOvr>
    <a:masterClrMapping/>
  </p:clrMapOvr>
  <mc:AlternateContent xmlns:mc="http://schemas.openxmlformats.org/markup-compatibility/2006" xmlns:p14="http://schemas.microsoft.com/office/powerpoint/2010/main">
    <mc:Choice Requires="p14">
      <p:transition spd="slow" p14:dur="2000" advTm="7478"/>
    </mc:Choice>
    <mc:Fallback xmlns="">
      <p:transition spd="slow" advTm="747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3277" y="17999"/>
            <a:ext cx="3072384"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59808" y="0"/>
            <a:ext cx="3072384" cy="6858000"/>
          </a:xfrm>
          <a:prstGeom prst="rect">
            <a:avLst/>
          </a:prstGeom>
        </p:spPr>
      </p:pic>
      <p:sp>
        <p:nvSpPr>
          <p:cNvPr id="4" name="Rectangle 3"/>
          <p:cNvSpPr/>
          <p:nvPr/>
        </p:nvSpPr>
        <p:spPr>
          <a:xfrm>
            <a:off x="8026339" y="217565"/>
            <a:ext cx="3738027" cy="6186309"/>
          </a:xfrm>
          <a:prstGeom prst="rect">
            <a:avLst/>
          </a:prstGeom>
          <a:solidFill>
            <a:schemeClr val="accent2">
              <a:lumMod val="20000"/>
              <a:lumOff val="80000"/>
            </a:schemeClr>
          </a:solidFill>
        </p:spPr>
        <p:txBody>
          <a:bodyPr wrap="square">
            <a:spAutoFit/>
          </a:bodyPr>
          <a:lstStyle/>
          <a:p>
            <a:r>
              <a:rPr lang="fr-FR">
                <a:solidFill>
                  <a:srgbClr val="202122"/>
                </a:solidFill>
                <a:latin typeface="Arial" panose="020B0604020202020204" pitchFamily="34" charset="0"/>
              </a:rPr>
              <a:t>C'est à l’intérieur de l'édifice que se manifeste le mieux l'adéquation entre le bâtiment et ses fonctions originelles. </a:t>
            </a:r>
            <a:r>
              <a:rPr lang="fr-FR" dirty="0">
                <a:solidFill>
                  <a:srgbClr val="202122"/>
                </a:solidFill>
                <a:latin typeface="Arial" panose="020B0604020202020204" pitchFamily="34" charset="0"/>
              </a:rPr>
              <a:t>Les quatre portails, placés au centre des différentes façades, s'ouvrent sur des couloirs, qui se rejoignent au niveau principal et structurent ainsi la fabrique selon un plan cruciforme. L'ensemble de l'édifice s'articule autour de trois vastes patios et de galeries qui donnent accès aux différentes salles. Le volume de ces couloirs et de ces cours surprend par sa monumentalité. Le patio principal se distingue par ses dimensions et sa belle facture néoclassique. Entouré de volumineuses galeries à arcs en plein-cintre, il est égayé en son centre par une ravissante fontaine baroque</a:t>
            </a:r>
            <a:endParaRPr lang="fr-FR" dirty="0"/>
          </a:p>
        </p:txBody>
      </p:sp>
    </p:spTree>
    <p:extLst>
      <p:ext uri="{BB962C8B-B14F-4D97-AF65-F5344CB8AC3E}">
        <p14:creationId xmlns:p14="http://schemas.microsoft.com/office/powerpoint/2010/main" val="1592480485"/>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54387" y="0"/>
            <a:ext cx="3072384"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89983" y="17999"/>
            <a:ext cx="3072384" cy="6858000"/>
          </a:xfrm>
          <a:prstGeom prst="rect">
            <a:avLst/>
          </a:prstGeom>
        </p:spPr>
      </p:pic>
      <p:pic>
        <p:nvPicPr>
          <p:cNvPr id="4" name="Imag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5579" y="17999"/>
            <a:ext cx="3072384" cy="6858000"/>
          </a:xfrm>
          <a:prstGeom prst="rect">
            <a:avLst/>
          </a:prstGeom>
        </p:spPr>
      </p:pic>
    </p:spTree>
    <p:extLst>
      <p:ext uri="{BB962C8B-B14F-4D97-AF65-F5344CB8AC3E}">
        <p14:creationId xmlns:p14="http://schemas.microsoft.com/office/powerpoint/2010/main" val="410343684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l="2657" r="7168"/>
          <a:stretch/>
        </p:blipFill>
        <p:spPr>
          <a:xfrm>
            <a:off x="3433809" y="17999"/>
            <a:ext cx="2770496" cy="6858000"/>
          </a:xfrm>
          <a:prstGeom prst="rect">
            <a:avLst/>
          </a:prstGeom>
        </p:spPr>
      </p:pic>
      <p:pic>
        <p:nvPicPr>
          <p:cNvPr id="3" name="Image 2"/>
          <p:cNvPicPr>
            <a:picLocks noChangeAspect="1"/>
          </p:cNvPicPr>
          <p:nvPr/>
        </p:nvPicPr>
        <p:blipFill rotWithShape="1">
          <a:blip r:embed="rId5" cstate="print">
            <a:extLst>
              <a:ext uri="{28A0092B-C50C-407E-A947-70E740481C1C}">
                <a14:useLocalDpi xmlns:a14="http://schemas.microsoft.com/office/drawing/2010/main" val="0"/>
              </a:ext>
            </a:extLst>
          </a:blip>
          <a:srcRect l="9859" r="11516"/>
          <a:stretch/>
        </p:blipFill>
        <p:spPr>
          <a:xfrm>
            <a:off x="893794" y="17999"/>
            <a:ext cx="2415655" cy="6858000"/>
          </a:xfrm>
          <a:prstGeom prst="rect">
            <a:avLst/>
          </a:prstGeom>
        </p:spPr>
      </p:pic>
      <p:sp>
        <p:nvSpPr>
          <p:cNvPr id="4" name="Rectangle 3"/>
          <p:cNvSpPr/>
          <p:nvPr/>
        </p:nvSpPr>
        <p:spPr>
          <a:xfrm>
            <a:off x="1824161" y="5726204"/>
            <a:ext cx="3915270" cy="646331"/>
          </a:xfrm>
          <a:prstGeom prst="rect">
            <a:avLst/>
          </a:prstGeom>
          <a:solidFill>
            <a:srgbClr val="FFC000"/>
          </a:solidFill>
        </p:spPr>
        <p:txBody>
          <a:bodyPr wrap="square">
            <a:spAutoFit/>
          </a:bodyPr>
          <a:lstStyle/>
          <a:p>
            <a:r>
              <a:rPr lang="fr-FR" dirty="0">
                <a:solidFill>
                  <a:srgbClr val="202122"/>
                </a:solidFill>
                <a:latin typeface="Arial" panose="020B0604020202020204" pitchFamily="34" charset="0"/>
              </a:rPr>
              <a:t> au centre duquel figurent les </a:t>
            </a:r>
            <a:r>
              <a:rPr lang="fr-FR" dirty="0">
                <a:latin typeface="Arial" panose="020B0604020202020204" pitchFamily="34" charset="0"/>
                <a:hlinkClick r:id="rId6" tooltip="Armorial de la péninsule Ibérique"/>
              </a:rPr>
              <a:t>armes du royaume d'Espagne</a:t>
            </a:r>
            <a:r>
              <a:rPr lang="fr-FR" dirty="0">
                <a:solidFill>
                  <a:srgbClr val="202122"/>
                </a:solidFill>
                <a:latin typeface="Arial" panose="020B0604020202020204" pitchFamily="34" charset="0"/>
              </a:rPr>
              <a:t>.</a:t>
            </a:r>
            <a:endParaRPr lang="fr-FR" dirty="0"/>
          </a:p>
        </p:txBody>
      </p:sp>
      <p:pic>
        <p:nvPicPr>
          <p:cNvPr id="5" name="Imag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28665" y="17999"/>
            <a:ext cx="3072384" cy="6858000"/>
          </a:xfrm>
          <a:prstGeom prst="rect">
            <a:avLst/>
          </a:prstGeom>
        </p:spPr>
      </p:pic>
      <p:pic>
        <p:nvPicPr>
          <p:cNvPr id="6" name="Image 5"/>
          <p:cNvPicPr>
            <a:picLocks noChangeAspect="1"/>
          </p:cNvPicPr>
          <p:nvPr/>
        </p:nvPicPr>
        <p:blipFill rotWithShape="1">
          <a:blip r:embed="rId8" cstate="print">
            <a:extLst>
              <a:ext uri="{28A0092B-C50C-407E-A947-70E740481C1C}">
                <a14:useLocalDpi xmlns:a14="http://schemas.microsoft.com/office/drawing/2010/main" val="0"/>
              </a:ext>
            </a:extLst>
          </a:blip>
          <a:srcRect l="3681" r="9699"/>
          <a:stretch/>
        </p:blipFill>
        <p:spPr>
          <a:xfrm>
            <a:off x="9459045" y="0"/>
            <a:ext cx="2661313" cy="6858000"/>
          </a:xfrm>
          <a:prstGeom prst="rect">
            <a:avLst/>
          </a:prstGeom>
        </p:spPr>
      </p:pic>
    </p:spTree>
    <p:extLst>
      <p:ext uri="{BB962C8B-B14F-4D97-AF65-F5344CB8AC3E}">
        <p14:creationId xmlns:p14="http://schemas.microsoft.com/office/powerpoint/2010/main" val="3626725167"/>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5343" y="277311"/>
            <a:ext cx="11196000" cy="5038200"/>
          </a:xfrm>
          <a:prstGeom prst="rect">
            <a:avLst/>
          </a:prstGeom>
        </p:spPr>
      </p:pic>
      <p:sp>
        <p:nvSpPr>
          <p:cNvPr id="4" name="Rectangle 3"/>
          <p:cNvSpPr/>
          <p:nvPr/>
        </p:nvSpPr>
        <p:spPr>
          <a:xfrm>
            <a:off x="3505343" y="5574823"/>
            <a:ext cx="6096000" cy="923330"/>
          </a:xfrm>
          <a:prstGeom prst="rect">
            <a:avLst/>
          </a:prstGeom>
        </p:spPr>
        <p:txBody>
          <a:bodyPr>
            <a:spAutoFit/>
          </a:bodyPr>
          <a:lstStyle/>
          <a:p>
            <a:r>
              <a:rPr lang="fr-FR" b="1" dirty="0">
                <a:solidFill>
                  <a:srgbClr val="474747"/>
                </a:solidFill>
                <a:latin typeface="Arial" panose="020B0604020202020204" pitchFamily="34" charset="0"/>
              </a:rPr>
              <a:t>La fontaine d'</a:t>
            </a:r>
            <a:r>
              <a:rPr lang="fr-FR" b="1" dirty="0" err="1">
                <a:solidFill>
                  <a:srgbClr val="474747"/>
                </a:solidFill>
                <a:latin typeface="Arial" panose="020B0604020202020204" pitchFamily="34" charset="0"/>
              </a:rPr>
              <a:t>Hispalis</a:t>
            </a:r>
            <a:r>
              <a:rPr lang="fr-FR" b="1" dirty="0">
                <a:solidFill>
                  <a:srgbClr val="474747"/>
                </a:solidFill>
                <a:latin typeface="Arial" panose="020B0604020202020204" pitchFamily="34" charset="0"/>
              </a:rPr>
              <a:t>, aussi nommée fontaine de Séville, est une fontaine située </a:t>
            </a:r>
            <a:r>
              <a:rPr lang="fr-FR" b="1" dirty="0" err="1">
                <a:solidFill>
                  <a:srgbClr val="474747"/>
                </a:solidFill>
                <a:latin typeface="Arial" panose="020B0604020202020204" pitchFamily="34" charset="0"/>
              </a:rPr>
              <a:t>plaza</a:t>
            </a:r>
            <a:r>
              <a:rPr lang="fr-FR" b="1" dirty="0">
                <a:solidFill>
                  <a:srgbClr val="474747"/>
                </a:solidFill>
                <a:latin typeface="Arial" panose="020B0604020202020204" pitchFamily="34" charset="0"/>
              </a:rPr>
              <a:t> </a:t>
            </a:r>
            <a:r>
              <a:rPr lang="fr-FR" b="1" dirty="0" err="1">
                <a:solidFill>
                  <a:srgbClr val="474747"/>
                </a:solidFill>
                <a:latin typeface="Arial" panose="020B0604020202020204" pitchFamily="34" charset="0"/>
              </a:rPr>
              <a:t>Puerta</a:t>
            </a:r>
            <a:r>
              <a:rPr lang="fr-FR" b="1" dirty="0">
                <a:solidFill>
                  <a:srgbClr val="474747"/>
                </a:solidFill>
                <a:latin typeface="Arial" panose="020B0604020202020204" pitchFamily="34" charset="0"/>
              </a:rPr>
              <a:t> de Jerez à Séville, en Andalousie</a:t>
            </a:r>
            <a:endParaRPr lang="fr-FR" b="1" dirty="0"/>
          </a:p>
        </p:txBody>
      </p:sp>
    </p:spTree>
    <p:extLst>
      <p:ext uri="{BB962C8B-B14F-4D97-AF65-F5344CB8AC3E}">
        <p14:creationId xmlns:p14="http://schemas.microsoft.com/office/powerpoint/2010/main" val="280170651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3319" y="0"/>
            <a:ext cx="3072384" cy="68580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5718" y="17999"/>
            <a:ext cx="3072384" cy="6858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8117" y="0"/>
            <a:ext cx="3072384" cy="6858000"/>
          </a:xfrm>
          <a:prstGeom prst="rect">
            <a:avLst/>
          </a:prstGeom>
        </p:spPr>
      </p:pic>
    </p:spTree>
    <p:extLst>
      <p:ext uri="{BB962C8B-B14F-4D97-AF65-F5344CB8AC3E}">
        <p14:creationId xmlns:p14="http://schemas.microsoft.com/office/powerpoint/2010/main" val="201017457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r="5368"/>
          <a:stretch/>
        </p:blipFill>
        <p:spPr>
          <a:xfrm>
            <a:off x="1066803" y="17998"/>
            <a:ext cx="11125197" cy="6840001"/>
          </a:xfrm>
          <a:prstGeom prst="rect">
            <a:avLst/>
          </a:prstGeom>
        </p:spPr>
      </p:pic>
    </p:spTree>
    <p:extLst>
      <p:ext uri="{BB962C8B-B14F-4D97-AF65-F5344CB8AC3E}">
        <p14:creationId xmlns:p14="http://schemas.microsoft.com/office/powerpoint/2010/main" val="50175999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7742" y="0"/>
            <a:ext cx="3072384"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14152" y="17999"/>
            <a:ext cx="3072384" cy="6858000"/>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30562" y="17999"/>
            <a:ext cx="4356000" cy="6858000"/>
          </a:xfrm>
          <a:prstGeom prst="rect">
            <a:avLst/>
          </a:prstGeom>
        </p:spPr>
      </p:pic>
      <p:sp>
        <p:nvSpPr>
          <p:cNvPr id="5" name="Rectangle 4"/>
          <p:cNvSpPr/>
          <p:nvPr/>
        </p:nvSpPr>
        <p:spPr>
          <a:xfrm>
            <a:off x="1266152" y="5500004"/>
            <a:ext cx="6096000" cy="923330"/>
          </a:xfrm>
          <a:prstGeom prst="rect">
            <a:avLst/>
          </a:prstGeom>
        </p:spPr>
        <p:txBody>
          <a:bodyPr>
            <a:spAutoFit/>
          </a:bodyPr>
          <a:lstStyle/>
          <a:p>
            <a:r>
              <a:rPr lang="fr-FR" dirty="0">
                <a:solidFill>
                  <a:schemeClr val="bg1"/>
                </a:solidFill>
                <a:latin typeface="Helvetica Neue"/>
              </a:rPr>
              <a:t>Dans Séville, vous pourrez constater que les deux exemples les plus importants de bâtiments aux influences mauresques</a:t>
            </a:r>
            <a:endParaRPr lang="fr-FR" dirty="0">
              <a:solidFill>
                <a:schemeClr val="bg1"/>
              </a:solidFill>
            </a:endParaRPr>
          </a:p>
        </p:txBody>
      </p:sp>
    </p:spTree>
    <p:extLst>
      <p:ext uri="{BB962C8B-B14F-4D97-AF65-F5344CB8AC3E}">
        <p14:creationId xmlns:p14="http://schemas.microsoft.com/office/powerpoint/2010/main" val="34292616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8695080" y="0"/>
            <a:ext cx="3072384" cy="6858000"/>
          </a:xfrm>
          <a:prstGeom prst="rect">
            <a:avLst/>
          </a:prstGeom>
        </p:spPr>
      </p:pic>
      <p:pic>
        <p:nvPicPr>
          <p:cNvPr id="3" name="Image 2"/>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5900"/>
                    </a14:imgEffect>
                  </a14:imgLayer>
                </a14:imgProps>
              </a:ext>
              <a:ext uri="{28A0092B-C50C-407E-A947-70E740481C1C}">
                <a14:useLocalDpi xmlns:a14="http://schemas.microsoft.com/office/drawing/2010/main" val="0"/>
              </a:ext>
            </a:extLst>
          </a:blip>
          <a:stretch>
            <a:fillRect/>
          </a:stretch>
        </p:blipFill>
        <p:spPr>
          <a:xfrm>
            <a:off x="5337730" y="17999"/>
            <a:ext cx="3072384" cy="6858000"/>
          </a:xfrm>
          <a:prstGeom prst="rect">
            <a:avLst/>
          </a:prstGeom>
        </p:spPr>
      </p:pic>
      <p:sp>
        <p:nvSpPr>
          <p:cNvPr id="4" name="Rectangle 3"/>
          <p:cNvSpPr/>
          <p:nvPr/>
        </p:nvSpPr>
        <p:spPr>
          <a:xfrm>
            <a:off x="1159969" y="360612"/>
            <a:ext cx="3753222" cy="5909310"/>
          </a:xfrm>
          <a:prstGeom prst="rect">
            <a:avLst/>
          </a:prstGeom>
        </p:spPr>
        <p:txBody>
          <a:bodyPr wrap="square">
            <a:spAutoFit/>
          </a:bodyPr>
          <a:lstStyle/>
          <a:p>
            <a:r>
              <a:rPr lang="fr-FR" b="1" dirty="0">
                <a:solidFill>
                  <a:srgbClr val="202122"/>
                </a:solidFill>
                <a:latin typeface="Arial" panose="020B0604020202020204" pitchFamily="34" charset="0"/>
              </a:rPr>
              <a:t>L'Edifice de La </a:t>
            </a:r>
            <a:r>
              <a:rPr lang="fr-FR" b="1" dirty="0" err="1">
                <a:solidFill>
                  <a:srgbClr val="202122"/>
                </a:solidFill>
                <a:latin typeface="Arial" panose="020B0604020202020204" pitchFamily="34" charset="0"/>
              </a:rPr>
              <a:t>Adriática</a:t>
            </a:r>
            <a:r>
              <a:rPr lang="fr-FR" dirty="0">
                <a:solidFill>
                  <a:srgbClr val="202122"/>
                </a:solidFill>
                <a:latin typeface="Arial" panose="020B0604020202020204" pitchFamily="34" charset="0"/>
              </a:rPr>
              <a:t> de </a:t>
            </a:r>
            <a:r>
              <a:rPr lang="fr-FR" dirty="0">
                <a:latin typeface="Arial" panose="020B0604020202020204" pitchFamily="34" charset="0"/>
                <a:hlinkClick r:id="rId8" tooltip="Séville"/>
              </a:rPr>
              <a:t>Séville</a:t>
            </a:r>
            <a:r>
              <a:rPr lang="fr-FR" dirty="0">
                <a:solidFill>
                  <a:srgbClr val="202122"/>
                </a:solidFill>
                <a:latin typeface="Arial" panose="020B0604020202020204" pitchFamily="34" charset="0"/>
              </a:rPr>
              <a:t> a été construit entre 1914 et 1922 dans la rue </a:t>
            </a:r>
            <a:r>
              <a:rPr lang="fr-FR" dirty="0" err="1">
                <a:solidFill>
                  <a:srgbClr val="202122"/>
                </a:solidFill>
                <a:latin typeface="Arial" panose="020B0604020202020204" pitchFamily="34" charset="0"/>
              </a:rPr>
              <a:t>Cánovas</a:t>
            </a:r>
            <a:r>
              <a:rPr lang="fr-FR" dirty="0">
                <a:solidFill>
                  <a:srgbClr val="202122"/>
                </a:solidFill>
                <a:latin typeface="Arial" panose="020B0604020202020204" pitchFamily="34" charset="0"/>
              </a:rPr>
              <a:t> </a:t>
            </a:r>
            <a:r>
              <a:rPr lang="fr-FR" dirty="0" err="1">
                <a:solidFill>
                  <a:srgbClr val="202122"/>
                </a:solidFill>
                <a:latin typeface="Arial" panose="020B0604020202020204" pitchFamily="34" charset="0"/>
              </a:rPr>
              <a:t>del</a:t>
            </a:r>
            <a:r>
              <a:rPr lang="fr-FR" dirty="0">
                <a:solidFill>
                  <a:srgbClr val="202122"/>
                </a:solidFill>
                <a:latin typeface="Arial" panose="020B0604020202020204" pitchFamily="34" charset="0"/>
              </a:rPr>
              <a:t> Castillo, actuelle </a:t>
            </a:r>
            <a:r>
              <a:rPr lang="fr-FR" dirty="0" err="1">
                <a:solidFill>
                  <a:srgbClr val="202122"/>
                </a:solidFill>
                <a:latin typeface="Arial" panose="020B0604020202020204" pitchFamily="34" charset="0"/>
              </a:rPr>
              <a:t>Avenida</a:t>
            </a:r>
            <a:r>
              <a:rPr lang="fr-FR" dirty="0">
                <a:solidFill>
                  <a:srgbClr val="202122"/>
                </a:solidFill>
                <a:latin typeface="Arial" panose="020B0604020202020204" pitchFamily="34" charset="0"/>
              </a:rPr>
              <a:t> de la </a:t>
            </a:r>
            <a:r>
              <a:rPr lang="fr-FR" dirty="0" err="1">
                <a:solidFill>
                  <a:srgbClr val="202122"/>
                </a:solidFill>
                <a:latin typeface="Arial" panose="020B0604020202020204" pitchFamily="34" charset="0"/>
              </a:rPr>
              <a:t>Constitucion</a:t>
            </a:r>
            <a:r>
              <a:rPr lang="fr-FR" dirty="0" smtClean="0">
                <a:solidFill>
                  <a:srgbClr val="202122"/>
                </a:solidFill>
                <a:latin typeface="Arial" panose="020B0604020202020204" pitchFamily="34" charset="0"/>
              </a:rPr>
              <a:t>.</a:t>
            </a:r>
            <a:r>
              <a:rPr lang="fr-FR" dirty="0"/>
              <a:t> Projetée par l'architecte José </a:t>
            </a:r>
            <a:r>
              <a:rPr lang="fr-FR" dirty="0" err="1"/>
              <a:t>Espiau</a:t>
            </a:r>
            <a:r>
              <a:rPr lang="fr-FR" dirty="0"/>
              <a:t> et </a:t>
            </a:r>
            <a:r>
              <a:rPr lang="fr-FR" dirty="0" err="1"/>
              <a:t>Muñoz</a:t>
            </a:r>
            <a:r>
              <a:rPr lang="fr-FR" dirty="0"/>
              <a:t>, en 1914, pour l'importante Compagnie d'assurances </a:t>
            </a:r>
            <a:r>
              <a:rPr lang="fr-FR" i="1" dirty="0"/>
              <a:t>La </a:t>
            </a:r>
            <a:r>
              <a:rPr lang="fr-FR" i="1" dirty="0" err="1"/>
              <a:t>Adriática</a:t>
            </a:r>
            <a:r>
              <a:rPr lang="fr-FR" dirty="0"/>
              <a:t>, elle constitue un bel exemple </a:t>
            </a:r>
            <a:r>
              <a:rPr lang="fr-FR" dirty="0">
                <a:hlinkClick r:id="rId9" tooltip="Éclectisme (architecture)"/>
              </a:rPr>
              <a:t>d'architecture éclectique</a:t>
            </a:r>
            <a:r>
              <a:rPr lang="fr-FR" dirty="0"/>
              <a:t>, où se combinent des éléments de style </a:t>
            </a:r>
            <a:r>
              <a:rPr lang="fr-FR" dirty="0">
                <a:hlinkClick r:id="rId10" tooltip="Architecture islamique"/>
              </a:rPr>
              <a:t>islamique</a:t>
            </a:r>
            <a:r>
              <a:rPr lang="fr-FR" dirty="0"/>
              <a:t> avec d'autres de style </a:t>
            </a:r>
            <a:r>
              <a:rPr lang="fr-FR" dirty="0">
                <a:hlinkClick r:id="rId11" tooltip="Plateresque"/>
              </a:rPr>
              <a:t>plateresque</a:t>
            </a:r>
            <a:r>
              <a:rPr lang="fr-FR" dirty="0"/>
              <a:t> et d'autres clairement régionalistes. Le bâtiment a été construit en période de boom de la construction dans la ville de Séville avec pour objectif l'ouverture et l'élargissement de l'Avenue, dans la perspective de la prochaine </a:t>
            </a:r>
            <a:r>
              <a:rPr lang="fr-FR" dirty="0">
                <a:hlinkClick r:id="rId12" tooltip="Exposition ibéro-américaine de 1929"/>
              </a:rPr>
              <a:t>Exposition ibéro-américaine de 1929</a:t>
            </a:r>
            <a:r>
              <a:rPr lang="fr-FR" baseline="30000" dirty="0">
                <a:hlinkClick r:id="rId13"/>
              </a:rPr>
              <a:t>1</a:t>
            </a:r>
            <a:endParaRPr lang="fr-FR" dirty="0"/>
          </a:p>
        </p:txBody>
      </p:sp>
    </p:spTree>
    <p:extLst>
      <p:ext uri="{BB962C8B-B14F-4D97-AF65-F5344CB8AC3E}">
        <p14:creationId xmlns:p14="http://schemas.microsoft.com/office/powerpoint/2010/main" val="95332118"/>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8003" y="1689832"/>
            <a:ext cx="11304000" cy="5168168"/>
          </a:xfrm>
          <a:prstGeom prst="rect">
            <a:avLst/>
          </a:prstGeom>
        </p:spPr>
      </p:pic>
      <p:sp>
        <p:nvSpPr>
          <p:cNvPr id="4" name="Rectangle 2"/>
          <p:cNvSpPr>
            <a:spLocks noChangeArrowheads="1"/>
          </p:cNvSpPr>
          <p:nvPr/>
        </p:nvSpPr>
        <p:spPr bwMode="auto">
          <a:xfrm>
            <a:off x="988437" y="393064"/>
            <a:ext cx="11103131" cy="107721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02122"/>
                </a:solidFill>
                <a:effectLst/>
              </a:rPr>
              <a:t>Les </a:t>
            </a:r>
            <a:r>
              <a:rPr kumimoji="0" lang="fr-FR" altLang="fr-FR" sz="1600" b="1" i="0" u="none" strike="noStrike" cap="none" normalizeH="0" baseline="0" dirty="0" smtClean="0">
                <a:ln>
                  <a:noFill/>
                </a:ln>
                <a:solidFill>
                  <a:srgbClr val="202122"/>
                </a:solidFill>
                <a:effectLst/>
                <a:cs typeface="Arial" panose="020B0604020202020204" pitchFamily="34" charset="0"/>
              </a:rPr>
              <a:t>Arènes de la Real </a:t>
            </a:r>
            <a:r>
              <a:rPr kumimoji="0" lang="fr-FR" altLang="fr-FR" sz="1600" b="1" i="0" u="none" strike="noStrike" cap="none" normalizeH="0" baseline="0" dirty="0" err="1" smtClean="0">
                <a:ln>
                  <a:noFill/>
                </a:ln>
                <a:solidFill>
                  <a:srgbClr val="202122"/>
                </a:solidFill>
                <a:effectLst/>
                <a:cs typeface="Arial" panose="020B0604020202020204" pitchFamily="34" charset="0"/>
              </a:rPr>
              <a:t>Maestranza</a:t>
            </a:r>
            <a:r>
              <a:rPr kumimoji="0" lang="fr-FR" altLang="fr-FR" sz="1600" b="1" i="0" u="none" strike="noStrike" cap="none" normalizeH="0" baseline="0" dirty="0" smtClean="0">
                <a:ln>
                  <a:noFill/>
                </a:ln>
                <a:solidFill>
                  <a:srgbClr val="202122"/>
                </a:solidFill>
                <a:effectLst/>
                <a:cs typeface="Arial" panose="020B0604020202020204" pitchFamily="34" charset="0"/>
              </a:rPr>
              <a:t> de </a:t>
            </a:r>
            <a:r>
              <a:rPr kumimoji="0" lang="fr-FR" altLang="fr-FR" sz="1600" b="1" i="0" u="none" strike="noStrike" cap="none" normalizeH="0" baseline="0" dirty="0" err="1" smtClean="0">
                <a:ln>
                  <a:noFill/>
                </a:ln>
                <a:solidFill>
                  <a:srgbClr val="202122"/>
                </a:solidFill>
                <a:effectLst/>
                <a:cs typeface="Arial" panose="020B0604020202020204" pitchFamily="34" charset="0"/>
              </a:rPr>
              <a:t>Caballería</a:t>
            </a:r>
            <a:r>
              <a:rPr kumimoji="0" lang="fr-FR" altLang="fr-FR" sz="1600" b="1" i="0" u="none" strike="noStrike" cap="none" normalizeH="0" baseline="0" dirty="0" smtClean="0">
                <a:ln>
                  <a:noFill/>
                </a:ln>
                <a:solidFill>
                  <a:srgbClr val="202122"/>
                </a:solidFill>
                <a:effectLst/>
                <a:cs typeface="Arial" panose="020B0604020202020204" pitchFamily="34" charset="0"/>
              </a:rPr>
              <a:t> de Séville</a:t>
            </a:r>
            <a:r>
              <a:rPr kumimoji="0" lang="fr-FR" altLang="fr-FR" sz="1600" b="0" i="0" u="none" strike="noStrike" cap="none" normalizeH="0" baseline="0" dirty="0" smtClean="0">
                <a:ln>
                  <a:noFill/>
                </a:ln>
                <a:solidFill>
                  <a:srgbClr val="202122"/>
                </a:solidFill>
                <a:effectLst/>
                <a:cs typeface="Arial" panose="020B0604020202020204" pitchFamily="34" charset="0"/>
              </a:rPr>
              <a:t> (</a:t>
            </a:r>
            <a:r>
              <a:rPr kumimoji="0" lang="fr-FR" altLang="fr-FR" sz="1600" b="0" i="1" u="none" strike="noStrike" cap="none" normalizeH="0" baseline="0" dirty="0" smtClean="0">
                <a:ln>
                  <a:noFill/>
                </a:ln>
                <a:solidFill>
                  <a:srgbClr val="202122"/>
                </a:solidFill>
                <a:effectLst/>
                <a:cs typeface="Arial" panose="020B0604020202020204" pitchFamily="34" charset="0"/>
              </a:rPr>
              <a:t>Plaza de </a:t>
            </a:r>
            <a:r>
              <a:rPr kumimoji="0" lang="fr-FR" altLang="fr-FR" sz="1600" b="0" i="1" u="none" strike="noStrike" cap="none" normalizeH="0" baseline="0" dirty="0" err="1" smtClean="0">
                <a:ln>
                  <a:noFill/>
                </a:ln>
                <a:solidFill>
                  <a:srgbClr val="202122"/>
                </a:solidFill>
                <a:effectLst/>
                <a:cs typeface="Arial" panose="020B0604020202020204" pitchFamily="34" charset="0"/>
              </a:rPr>
              <a:t>Toros</a:t>
            </a:r>
            <a:r>
              <a:rPr kumimoji="0" lang="fr-FR" altLang="fr-FR" sz="1600" b="0" i="1" u="none" strike="noStrike" cap="none" normalizeH="0" baseline="0" dirty="0" smtClean="0">
                <a:ln>
                  <a:noFill/>
                </a:ln>
                <a:solidFill>
                  <a:srgbClr val="202122"/>
                </a:solidFill>
                <a:effectLst/>
                <a:cs typeface="Arial" panose="020B0604020202020204" pitchFamily="34" charset="0"/>
              </a:rPr>
              <a:t> de la Real </a:t>
            </a:r>
            <a:r>
              <a:rPr kumimoji="0" lang="fr-FR" altLang="fr-FR" sz="1600" b="0" i="1" u="none" strike="noStrike" cap="none" normalizeH="0" baseline="0" dirty="0" err="1" smtClean="0">
                <a:ln>
                  <a:noFill/>
                </a:ln>
                <a:solidFill>
                  <a:srgbClr val="202122"/>
                </a:solidFill>
                <a:effectLst/>
                <a:cs typeface="Arial" panose="020B0604020202020204" pitchFamily="34" charset="0"/>
              </a:rPr>
              <a:t>Maestranza</a:t>
            </a:r>
            <a:r>
              <a:rPr kumimoji="0" lang="fr-FR" altLang="fr-FR" sz="1600" b="0" i="1" u="none" strike="noStrike" cap="none" normalizeH="0" baseline="0" dirty="0" smtClean="0">
                <a:ln>
                  <a:noFill/>
                </a:ln>
                <a:solidFill>
                  <a:srgbClr val="202122"/>
                </a:solidFill>
                <a:effectLst/>
                <a:cs typeface="Arial" panose="020B0604020202020204" pitchFamily="34" charset="0"/>
              </a:rPr>
              <a:t> de </a:t>
            </a:r>
            <a:r>
              <a:rPr kumimoji="0" lang="fr-FR" altLang="fr-FR" sz="1600" b="0" i="1" u="none" strike="noStrike" cap="none" normalizeH="0" baseline="0" dirty="0" err="1" smtClean="0">
                <a:ln>
                  <a:noFill/>
                </a:ln>
                <a:solidFill>
                  <a:srgbClr val="202122"/>
                </a:solidFill>
                <a:effectLst/>
                <a:cs typeface="Arial" panose="020B0604020202020204" pitchFamily="34" charset="0"/>
              </a:rPr>
              <a:t>Caballería</a:t>
            </a:r>
            <a:r>
              <a:rPr kumimoji="0" lang="fr-FR" altLang="fr-FR" sz="1600" b="0" i="1" u="none" strike="noStrike" cap="none" normalizeH="0" baseline="0" dirty="0" smtClean="0">
                <a:ln>
                  <a:noFill/>
                </a:ln>
                <a:solidFill>
                  <a:srgbClr val="202122"/>
                </a:solidFill>
                <a:effectLst/>
                <a:cs typeface="Arial" panose="020B0604020202020204" pitchFamily="34" charset="0"/>
              </a:rPr>
              <a:t> de Sevilla</a:t>
            </a:r>
            <a:r>
              <a:rPr kumimoji="0" lang="fr-FR" altLang="fr-FR" sz="1600" b="0" i="0" u="none" strike="noStrike" cap="none" normalizeH="0" baseline="0" dirty="0" smtClean="0">
                <a:ln>
                  <a:noFill/>
                </a:ln>
                <a:solidFill>
                  <a:srgbClr val="202122"/>
                </a:solidFill>
                <a:effectLst/>
                <a:cs typeface="Arial" panose="020B0604020202020204" pitchFamily="34" charset="0"/>
              </a:rPr>
              <a:t> en espagnol, souvent appelée </a:t>
            </a:r>
            <a:r>
              <a:rPr kumimoji="0" lang="fr-FR" altLang="fr-FR" sz="1600" b="0" i="1" u="none" strike="noStrike" cap="none" normalizeH="0" baseline="0" dirty="0" smtClean="0">
                <a:ln>
                  <a:noFill/>
                </a:ln>
                <a:solidFill>
                  <a:srgbClr val="202122"/>
                </a:solidFill>
                <a:effectLst/>
                <a:cs typeface="Arial" panose="020B0604020202020204" pitchFamily="34" charset="0"/>
              </a:rPr>
              <a:t>La </a:t>
            </a:r>
            <a:r>
              <a:rPr kumimoji="0" lang="fr-FR" altLang="fr-FR" sz="1600" b="0" i="1" u="none" strike="noStrike" cap="none" normalizeH="0" baseline="0" dirty="0" err="1" smtClean="0">
                <a:ln>
                  <a:noFill/>
                </a:ln>
                <a:solidFill>
                  <a:srgbClr val="202122"/>
                </a:solidFill>
                <a:effectLst/>
                <a:cs typeface="Arial" panose="020B0604020202020204" pitchFamily="34" charset="0"/>
              </a:rPr>
              <a:t>Maestranza</a:t>
            </a:r>
            <a:r>
              <a:rPr kumimoji="0" lang="fr-FR" altLang="fr-FR" sz="1600" b="0" i="0" u="none" strike="noStrike" cap="none" normalizeH="0" baseline="0" dirty="0" smtClean="0">
                <a:ln>
                  <a:noFill/>
                </a:ln>
                <a:solidFill>
                  <a:srgbClr val="202122"/>
                </a:solidFill>
                <a:effectLst/>
                <a:cs typeface="Arial" panose="020B0604020202020204" pitchFamily="34" charset="0"/>
              </a:rPr>
              <a:t>) sont les arènes de la ville </a:t>
            </a:r>
            <a:r>
              <a:rPr kumimoji="0" lang="fr-FR" altLang="fr-FR" sz="1600" b="0" i="0" u="none" strike="noStrike" cap="none" normalizeH="0" baseline="0" dirty="0" smtClean="0">
                <a:ln>
                  <a:noFill/>
                </a:ln>
                <a:solidFill>
                  <a:schemeClr val="tx1"/>
                </a:solidFill>
                <a:effectLst/>
                <a:cs typeface="Arial" panose="020B0604020202020204" pitchFamily="34" charset="0"/>
                <a:hlinkClick r:id="rId5" tooltip="Espagne"/>
              </a:rPr>
              <a:t>espagnole</a:t>
            </a:r>
            <a:r>
              <a:rPr kumimoji="0" lang="fr-FR" altLang="fr-FR" sz="1600" b="0" i="0" u="none" strike="noStrike" cap="none" normalizeH="0" baseline="0" dirty="0" smtClean="0">
                <a:ln>
                  <a:noFill/>
                </a:ln>
                <a:solidFill>
                  <a:srgbClr val="202122"/>
                </a:solidFill>
                <a:effectLst/>
                <a:cs typeface="Arial" panose="020B0604020202020204" pitchFamily="34" charset="0"/>
              </a:rPr>
              <a:t> de </a:t>
            </a:r>
            <a:r>
              <a:rPr kumimoji="0" lang="fr-FR" altLang="fr-FR" sz="1600" b="0" i="0" u="none" strike="noStrike" cap="none" normalizeH="0" baseline="0" dirty="0" smtClean="0">
                <a:ln>
                  <a:noFill/>
                </a:ln>
                <a:solidFill>
                  <a:schemeClr val="tx1"/>
                </a:solidFill>
                <a:effectLst/>
                <a:cs typeface="Arial" panose="020B0604020202020204" pitchFamily="34" charset="0"/>
                <a:hlinkClick r:id="rId6" tooltip="Séville"/>
              </a:rPr>
              <a:t>Séville</a:t>
            </a:r>
            <a:r>
              <a:rPr kumimoji="0" lang="fr-FR" altLang="fr-FR" sz="1600" b="0" i="0" u="none" strike="noStrike" cap="none" normalizeH="0" baseline="0" dirty="0" smtClean="0">
                <a:ln>
                  <a:noFill/>
                </a:ln>
                <a:solidFill>
                  <a:srgbClr val="202122"/>
                </a:solidFill>
                <a:effectLst/>
                <a:cs typeface="Arial" panose="020B0604020202020204" pitchFamily="34" charset="0"/>
              </a:rPr>
              <a:t>, en </a:t>
            </a:r>
            <a:r>
              <a:rPr kumimoji="0" lang="fr-FR" altLang="fr-FR" sz="1600" b="0" i="0" u="none" strike="noStrike" cap="none" normalizeH="0" baseline="0" dirty="0" smtClean="0">
                <a:ln>
                  <a:noFill/>
                </a:ln>
                <a:solidFill>
                  <a:schemeClr val="tx1"/>
                </a:solidFill>
                <a:effectLst/>
                <a:cs typeface="Arial" panose="020B0604020202020204" pitchFamily="34" charset="0"/>
                <a:hlinkClick r:id="rId7" tooltip="Andalousie"/>
              </a:rPr>
              <a:t>Andalousie</a:t>
            </a:r>
            <a:r>
              <a:rPr kumimoji="0" lang="fr-FR" altLang="fr-FR" sz="1600" b="0" i="0" u="none" strike="noStrike" cap="none" normalizeH="0" baseline="0" dirty="0" smtClean="0">
                <a:ln>
                  <a:noFill/>
                </a:ln>
                <a:solidFill>
                  <a:srgbClr val="202122"/>
                </a:solidFill>
                <a:effectLst/>
                <a:cs typeface="Arial" panose="020B0604020202020204" pitchFamily="34" charset="0"/>
              </a:rPr>
              <a:t>. Bâties entre le </a:t>
            </a:r>
            <a:r>
              <a:rPr kumimoji="0" lang="fr-FR" altLang="fr-FR" sz="1600" b="0" i="0" u="none" strike="noStrike" cap="none" normalizeH="0" baseline="0" dirty="0" smtClean="0">
                <a:ln>
                  <a:noFill/>
                </a:ln>
                <a:solidFill>
                  <a:schemeClr val="tx1"/>
                </a:solidFill>
                <a:effectLst/>
                <a:cs typeface="Arial" panose="020B0604020202020204" pitchFamily="34" charset="0"/>
                <a:hlinkClick r:id="rId8" tooltip="XVIIIe siècle"/>
              </a:rPr>
              <a:t>XVIII</a:t>
            </a:r>
            <a:r>
              <a:rPr kumimoji="0" lang="fr-FR" altLang="fr-FR" sz="1600" b="0" i="0" u="none" strike="noStrike" cap="none" normalizeH="0" baseline="30000" dirty="0" smtClean="0">
                <a:ln>
                  <a:noFill/>
                </a:ln>
                <a:solidFill>
                  <a:schemeClr val="tx1"/>
                </a:solidFill>
                <a:effectLst/>
                <a:cs typeface="Arial" panose="020B0604020202020204" pitchFamily="34" charset="0"/>
                <a:hlinkClick r:id="rId8" tooltip="XVIIIe siècle"/>
              </a:rPr>
              <a:t>e</a:t>
            </a:r>
            <a:r>
              <a:rPr kumimoji="0" lang="fr-FR" altLang="fr-FR" sz="1600" b="0" i="0" u="none" strike="noStrike" cap="none" normalizeH="0" baseline="0" dirty="0" smtClean="0">
                <a:ln>
                  <a:noFill/>
                </a:ln>
                <a:solidFill>
                  <a:srgbClr val="202122"/>
                </a:solidFill>
                <a:effectLst/>
                <a:cs typeface="Arial" panose="020B0604020202020204" pitchFamily="34" charset="0"/>
              </a:rPr>
              <a:t> et le </a:t>
            </a:r>
            <a:r>
              <a:rPr kumimoji="0" lang="fr-FR" altLang="fr-FR" sz="1600" b="0" i="0" u="none" strike="noStrike" cap="none" normalizeH="0" baseline="0" dirty="0" smtClean="0">
                <a:ln>
                  <a:noFill/>
                </a:ln>
                <a:solidFill>
                  <a:schemeClr val="tx1"/>
                </a:solidFill>
                <a:effectLst/>
                <a:cs typeface="Arial" panose="020B0604020202020204" pitchFamily="34" charset="0"/>
                <a:hlinkClick r:id="rId9" tooltip="XIXe siècle"/>
              </a:rPr>
              <a:t>XIX</a:t>
            </a:r>
            <a:r>
              <a:rPr kumimoji="0" lang="fr-FR" altLang="fr-FR" sz="1600" b="0" i="0" u="none" strike="noStrike" cap="none" normalizeH="0" baseline="30000" dirty="0" smtClean="0">
                <a:ln>
                  <a:noFill/>
                </a:ln>
                <a:solidFill>
                  <a:schemeClr val="tx1"/>
                </a:solidFill>
                <a:effectLst/>
                <a:cs typeface="Arial" panose="020B0604020202020204" pitchFamily="34" charset="0"/>
                <a:hlinkClick r:id="rId9" tooltip="XIXe siècle"/>
              </a:rPr>
              <a:t>e</a:t>
            </a:r>
            <a:r>
              <a:rPr kumimoji="0" lang="fr-FR" altLang="fr-FR" sz="1600" b="0" i="0" u="none" strike="noStrike" cap="none" normalizeH="0" baseline="0" dirty="0" smtClean="0">
                <a:ln>
                  <a:noFill/>
                </a:ln>
                <a:solidFill>
                  <a:schemeClr val="tx1"/>
                </a:solidFill>
                <a:effectLst/>
                <a:cs typeface="Arial" panose="020B0604020202020204" pitchFamily="34" charset="0"/>
                <a:hlinkClick r:id="rId9" tooltip="XIXe siècle"/>
              </a:rPr>
              <a:t> siècles</a:t>
            </a:r>
            <a:r>
              <a:rPr kumimoji="0" lang="fr-FR" altLang="fr-FR" sz="1600" b="0" i="0" u="none" strike="noStrike" cap="none" normalizeH="0" baseline="0" dirty="0" smtClean="0">
                <a:ln>
                  <a:noFill/>
                </a:ln>
                <a:solidFill>
                  <a:srgbClr val="202122"/>
                </a:solidFill>
                <a:effectLst/>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02122"/>
                </a:solidFill>
                <a:effectLst/>
                <a:cs typeface="Arial" panose="020B0604020202020204" pitchFamily="34" charset="0"/>
              </a:rPr>
              <a:t>elles sont la propriété de l'institution militaire laïque qui leur donne leur nom, la </a:t>
            </a:r>
            <a:r>
              <a:rPr kumimoji="0" lang="fr-FR" altLang="fr-FR" sz="1600" b="0" i="0" u="none" strike="noStrike" cap="none" normalizeH="0" baseline="0" dirty="0" smtClean="0">
                <a:ln>
                  <a:noFill/>
                </a:ln>
                <a:solidFill>
                  <a:schemeClr val="tx1"/>
                </a:solidFill>
                <a:effectLst/>
                <a:cs typeface="Arial" panose="020B0604020202020204" pitchFamily="34" charset="0"/>
                <a:hlinkClick r:id="rId10" tooltip="Real Maestranza de Caballería de Séville"/>
              </a:rPr>
              <a:t>Real </a:t>
            </a:r>
            <a:r>
              <a:rPr kumimoji="0" lang="fr-FR" altLang="fr-FR" sz="1600" b="0" i="0" u="none" strike="noStrike" cap="none" normalizeH="0" baseline="0" dirty="0" err="1" smtClean="0">
                <a:ln>
                  <a:noFill/>
                </a:ln>
                <a:solidFill>
                  <a:schemeClr val="tx1"/>
                </a:solidFill>
                <a:effectLst/>
                <a:cs typeface="Arial" panose="020B0604020202020204" pitchFamily="34" charset="0"/>
                <a:hlinkClick r:id="rId10" tooltip="Real Maestranza de Caballería de Séville"/>
              </a:rPr>
              <a:t>Maestranza</a:t>
            </a:r>
            <a:r>
              <a:rPr kumimoji="0" lang="fr-FR" altLang="fr-FR" sz="1600" b="0" i="0" u="none" strike="noStrike" cap="none" normalizeH="0" baseline="0" dirty="0" smtClean="0">
                <a:ln>
                  <a:noFill/>
                </a:ln>
                <a:solidFill>
                  <a:schemeClr val="tx1"/>
                </a:solidFill>
                <a:effectLst/>
                <a:cs typeface="Arial" panose="020B0604020202020204" pitchFamily="34" charset="0"/>
                <a:hlinkClick r:id="rId10" tooltip="Real Maestranza de Caballería de Séville"/>
              </a:rPr>
              <a:t> de </a:t>
            </a:r>
            <a:r>
              <a:rPr kumimoji="0" lang="fr-FR" altLang="fr-FR" sz="1600" b="0" i="0" u="none" strike="noStrike" cap="none" normalizeH="0" baseline="0" dirty="0" err="1" smtClean="0">
                <a:ln>
                  <a:noFill/>
                </a:ln>
                <a:solidFill>
                  <a:schemeClr val="tx1"/>
                </a:solidFill>
                <a:effectLst/>
                <a:cs typeface="Arial" panose="020B0604020202020204" pitchFamily="34" charset="0"/>
                <a:hlinkClick r:id="rId10" tooltip="Real Maestranza de Caballería de Séville"/>
              </a:rPr>
              <a:t>Caballería</a:t>
            </a:r>
            <a:r>
              <a:rPr kumimoji="0" lang="fr-FR" altLang="fr-FR" sz="1600" b="0" i="0" u="none" strike="noStrike" cap="none" normalizeH="0" baseline="0" dirty="0" smtClean="0">
                <a:ln>
                  <a:noFill/>
                </a:ln>
                <a:solidFill>
                  <a:srgbClr val="202122"/>
                </a:solidFill>
                <a:effectLst/>
                <a:cs typeface="Arial" panose="020B0604020202020204" pitchFamily="34" charset="0"/>
              </a:rPr>
              <a:t>.</a:t>
            </a:r>
            <a:r>
              <a:rPr kumimoji="0" lang="fr-FR" altLang="fr-FR" sz="1600" b="0" i="0" u="none" strike="noStrike" cap="none" normalizeH="0" baseline="0" dirty="0" smtClean="0">
                <a:ln>
                  <a:noFill/>
                </a:ln>
                <a:solidFill>
                  <a:schemeClr val="tx1"/>
                </a:solidFill>
                <a:effectLst/>
              </a:rPr>
              <a:t> </a:t>
            </a:r>
          </a:p>
        </p:txBody>
      </p:sp>
    </p:spTree>
    <p:extLst>
      <p:ext uri="{BB962C8B-B14F-4D97-AF65-F5344CB8AC3E}">
        <p14:creationId xmlns:p14="http://schemas.microsoft.com/office/powerpoint/2010/main" val="251937629"/>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68035" y="0"/>
            <a:ext cx="3072384"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12713" y="17999"/>
            <a:ext cx="3072384" cy="6858000"/>
          </a:xfrm>
          <a:prstGeom prst="rect">
            <a:avLst/>
          </a:prstGeom>
        </p:spPr>
      </p:pic>
      <p:pic>
        <p:nvPicPr>
          <p:cNvPr id="4" name="Imag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75665" y="17999"/>
            <a:ext cx="3072384" cy="6858000"/>
          </a:xfrm>
          <a:prstGeom prst="rect">
            <a:avLst/>
          </a:prstGeom>
        </p:spPr>
      </p:pic>
    </p:spTree>
    <p:extLst>
      <p:ext uri="{BB962C8B-B14F-4D97-AF65-F5344CB8AC3E}">
        <p14:creationId xmlns:p14="http://schemas.microsoft.com/office/powerpoint/2010/main" val="2678122914"/>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3958" y="17999"/>
            <a:ext cx="10058400" cy="4526280"/>
          </a:xfrm>
          <a:prstGeom prst="rect">
            <a:avLst/>
          </a:prstGeom>
        </p:spPr>
      </p:pic>
      <p:pic>
        <p:nvPicPr>
          <p:cNvPr id="3" name="Image 2"/>
          <p:cNvPicPr>
            <a:picLocks noChangeAspect="1"/>
          </p:cNvPicPr>
          <p:nvPr/>
        </p:nvPicPr>
        <p:blipFill rotWithShape="1">
          <a:blip r:embed="rId5" cstate="print">
            <a:extLst>
              <a:ext uri="{28A0092B-C50C-407E-A947-70E740481C1C}">
                <a14:useLocalDpi xmlns:a14="http://schemas.microsoft.com/office/drawing/2010/main" val="0"/>
              </a:ext>
            </a:extLst>
          </a:blip>
          <a:srcRect l="25374" t="47867" r="15875"/>
          <a:stretch/>
        </p:blipFill>
        <p:spPr>
          <a:xfrm>
            <a:off x="3316405" y="4475314"/>
            <a:ext cx="5909482" cy="2359698"/>
          </a:xfrm>
          <a:prstGeom prst="rect">
            <a:avLst/>
          </a:prstGeom>
        </p:spPr>
      </p:pic>
    </p:spTree>
    <p:extLst>
      <p:ext uri="{BB962C8B-B14F-4D97-AF65-F5344CB8AC3E}">
        <p14:creationId xmlns:p14="http://schemas.microsoft.com/office/powerpoint/2010/main" val="4097848900"/>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13444" y="17999"/>
            <a:ext cx="3072384"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7269" y="17999"/>
            <a:ext cx="7560000" cy="3402000"/>
          </a:xfrm>
          <a:prstGeom prst="rect">
            <a:avLst/>
          </a:prstGeom>
        </p:spPr>
      </p:pic>
      <p:pic>
        <p:nvPicPr>
          <p:cNvPr id="4" name="Imag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55091" y="3473999"/>
            <a:ext cx="7560000" cy="3402000"/>
          </a:xfrm>
          <a:prstGeom prst="rect">
            <a:avLst/>
          </a:prstGeom>
        </p:spPr>
      </p:pic>
    </p:spTree>
    <p:extLst>
      <p:ext uri="{BB962C8B-B14F-4D97-AF65-F5344CB8AC3E}">
        <p14:creationId xmlns:p14="http://schemas.microsoft.com/office/powerpoint/2010/main" val="2373695500"/>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752" y="17998"/>
            <a:ext cx="11268000" cy="6840001"/>
          </a:xfrm>
          <a:prstGeom prst="rect">
            <a:avLst/>
          </a:prstGeom>
        </p:spPr>
      </p:pic>
    </p:spTree>
    <p:extLst>
      <p:ext uri="{BB962C8B-B14F-4D97-AF65-F5344CB8AC3E}">
        <p14:creationId xmlns:p14="http://schemas.microsoft.com/office/powerpoint/2010/main" val="352562579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91201" y="72588"/>
            <a:ext cx="2952000" cy="6728309"/>
          </a:xfrm>
          <a:prstGeom prst="rect">
            <a:avLst/>
          </a:prstGeom>
        </p:spPr>
      </p:pic>
      <p:pic>
        <p:nvPicPr>
          <p:cNvPr id="3" name="Image 2"/>
          <p:cNvPicPr>
            <a:picLocks noChangeAspect="1"/>
          </p:cNvPicPr>
          <p:nvPr/>
        </p:nvPicPr>
        <p:blipFill rotWithShape="1">
          <a:blip r:embed="rId5" cstate="print">
            <a:extLst>
              <a:ext uri="{28A0092B-C50C-407E-A947-70E740481C1C}">
                <a14:useLocalDpi xmlns:a14="http://schemas.microsoft.com/office/drawing/2010/main" val="0"/>
              </a:ext>
            </a:extLst>
          </a:blip>
          <a:srcRect b="8535"/>
          <a:stretch/>
        </p:blipFill>
        <p:spPr>
          <a:xfrm>
            <a:off x="914400" y="72589"/>
            <a:ext cx="8028000" cy="3304253"/>
          </a:xfrm>
          <a:prstGeom prst="rect">
            <a:avLst/>
          </a:prstGeom>
        </p:spPr>
      </p:pic>
      <p:pic>
        <p:nvPicPr>
          <p:cNvPr id="5" name="Image 4"/>
          <p:cNvPicPr>
            <a:picLocks noChangeAspect="1"/>
          </p:cNvPicPr>
          <p:nvPr/>
        </p:nvPicPr>
        <p:blipFill rotWithShape="1">
          <a:blip r:embed="rId6" cstate="print">
            <a:extLst>
              <a:ext uri="{28A0092B-C50C-407E-A947-70E740481C1C}">
                <a14:useLocalDpi xmlns:a14="http://schemas.microsoft.com/office/drawing/2010/main" val="0"/>
              </a:ext>
            </a:extLst>
          </a:blip>
          <a:srcRect b="8046"/>
          <a:stretch/>
        </p:blipFill>
        <p:spPr>
          <a:xfrm>
            <a:off x="914400" y="3478943"/>
            <a:ext cx="8028000" cy="3321955"/>
          </a:xfrm>
          <a:prstGeom prst="rect">
            <a:avLst/>
          </a:prstGeom>
        </p:spPr>
      </p:pic>
    </p:spTree>
    <p:extLst>
      <p:ext uri="{BB962C8B-B14F-4D97-AF65-F5344CB8AC3E}">
        <p14:creationId xmlns:p14="http://schemas.microsoft.com/office/powerpoint/2010/main" val="258116074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68034" y="17999"/>
            <a:ext cx="3072384" cy="6858000"/>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6095" y="0"/>
            <a:ext cx="3072384" cy="6858000"/>
          </a:xfrm>
          <a:prstGeom prst="rect">
            <a:avLst/>
          </a:prstGeom>
        </p:spPr>
      </p:pic>
      <p:sp>
        <p:nvSpPr>
          <p:cNvPr id="5" name="Rectangle 2"/>
          <p:cNvSpPr>
            <a:spLocks noChangeArrowheads="1"/>
          </p:cNvSpPr>
          <p:nvPr/>
        </p:nvSpPr>
        <p:spPr bwMode="auto">
          <a:xfrm>
            <a:off x="950798" y="107623"/>
            <a:ext cx="4435519" cy="667875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02122"/>
                </a:solidFill>
                <a:effectLst/>
                <a:cs typeface="Arial" panose="020B0604020202020204" pitchFamily="34" charset="0"/>
              </a:rPr>
              <a:t>La </a:t>
            </a:r>
            <a:r>
              <a:rPr kumimoji="0" lang="fr-FR" altLang="fr-FR" b="1" i="0" u="none" strike="noStrike" cap="none" normalizeH="0" baseline="0" dirty="0" smtClean="0">
                <a:ln>
                  <a:noFill/>
                </a:ln>
                <a:solidFill>
                  <a:srgbClr val="202122"/>
                </a:solidFill>
                <a:effectLst/>
                <a:cs typeface="Arial" panose="020B0604020202020204" pitchFamily="34" charset="0"/>
              </a:rPr>
              <a:t>Tour de l'Or</a:t>
            </a:r>
            <a:r>
              <a:rPr kumimoji="0" lang="fr-FR" altLang="fr-FR" b="0" i="0" u="none" strike="noStrike" cap="none" normalizeH="0" baseline="0" dirty="0" smtClean="0">
                <a:ln>
                  <a:noFill/>
                </a:ln>
                <a:solidFill>
                  <a:srgbClr val="202122"/>
                </a:solidFill>
                <a:effectLst/>
                <a:cs typeface="Arial" panose="020B0604020202020204" pitchFamily="34" charset="0"/>
              </a:rPr>
              <a:t> (</a:t>
            </a:r>
            <a:r>
              <a:rPr kumimoji="0" lang="fr-FR" altLang="fr-FR" b="0" i="1" u="none" strike="noStrike" cap="none" normalizeH="0" baseline="0" dirty="0" smtClean="0">
                <a:ln>
                  <a:noFill/>
                </a:ln>
                <a:solidFill>
                  <a:srgbClr val="202122"/>
                </a:solidFill>
                <a:effectLst/>
                <a:cs typeface="Arial" panose="020B0604020202020204" pitchFamily="34" charset="0"/>
              </a:rPr>
              <a:t>Torre </a:t>
            </a:r>
            <a:r>
              <a:rPr kumimoji="0" lang="fr-FR" altLang="fr-FR" b="0" i="1" u="none" strike="noStrike" cap="none" normalizeH="0" baseline="0" dirty="0" err="1" smtClean="0">
                <a:ln>
                  <a:noFill/>
                </a:ln>
                <a:solidFill>
                  <a:srgbClr val="202122"/>
                </a:solidFill>
                <a:effectLst/>
                <a:cs typeface="Arial" panose="020B0604020202020204" pitchFamily="34" charset="0"/>
              </a:rPr>
              <a:t>del</a:t>
            </a:r>
            <a:r>
              <a:rPr kumimoji="0" lang="fr-FR" altLang="fr-FR" b="0" i="1" u="none" strike="noStrike" cap="none" normalizeH="0" baseline="0" dirty="0" smtClean="0">
                <a:ln>
                  <a:noFill/>
                </a:ln>
                <a:solidFill>
                  <a:srgbClr val="202122"/>
                </a:solidFill>
                <a:effectLst/>
                <a:cs typeface="Arial" panose="020B0604020202020204" pitchFamily="34" charset="0"/>
              </a:rPr>
              <a:t> </a:t>
            </a:r>
            <a:r>
              <a:rPr kumimoji="0" lang="fr-FR" altLang="fr-FR" b="0" i="1" u="none" strike="noStrike" cap="none" normalizeH="0" baseline="0" dirty="0" err="1" smtClean="0">
                <a:ln>
                  <a:noFill/>
                </a:ln>
                <a:solidFill>
                  <a:srgbClr val="202122"/>
                </a:solidFill>
                <a:effectLst/>
                <a:cs typeface="Arial" panose="020B0604020202020204" pitchFamily="34" charset="0"/>
              </a:rPr>
              <a:t>Oro</a:t>
            </a:r>
            <a:r>
              <a:rPr kumimoji="0" lang="fr-FR" altLang="fr-FR" b="0" i="0" u="none" strike="noStrike" cap="none" normalizeH="0" baseline="0" dirty="0" smtClean="0">
                <a:ln>
                  <a:noFill/>
                </a:ln>
                <a:solidFill>
                  <a:srgbClr val="202122"/>
                </a:solidFill>
                <a:effectLst/>
                <a:cs typeface="Arial" panose="020B0604020202020204" pitchFamily="34" charset="0"/>
              </a:rPr>
              <a:t> en </a:t>
            </a:r>
            <a:r>
              <a:rPr kumimoji="0" lang="fr-FR" altLang="fr-FR" b="0" i="0" u="none" strike="noStrike" cap="none" normalizeH="0" baseline="0" dirty="0" smtClean="0">
                <a:ln>
                  <a:noFill/>
                </a:ln>
                <a:solidFill>
                  <a:schemeClr val="tx1"/>
                </a:solidFill>
                <a:effectLst/>
                <a:cs typeface="Arial" panose="020B0604020202020204" pitchFamily="34" charset="0"/>
                <a:hlinkClick r:id="rId6" tooltip="Espagnol"/>
              </a:rPr>
              <a:t>espagnol</a:t>
            </a:r>
            <a:r>
              <a:rPr kumimoji="0" lang="fr-FR" altLang="fr-FR" b="0" i="0" u="none" strike="noStrike" cap="none" normalizeH="0" baseline="0" dirty="0" smtClean="0">
                <a:ln>
                  <a:noFill/>
                </a:ln>
                <a:solidFill>
                  <a:srgbClr val="202122"/>
                </a:solidFill>
                <a:effectLst/>
                <a:cs typeface="Arial" panose="020B0604020202020204" pitchFamily="34" charset="0"/>
              </a:rPr>
              <a:t>) est une tour d'observation militaire de la ville </a:t>
            </a:r>
            <a:r>
              <a:rPr kumimoji="0" lang="fr-FR" altLang="fr-FR" b="0" i="0" u="none" strike="noStrike" cap="none" normalizeH="0" baseline="0" dirty="0" smtClean="0">
                <a:ln>
                  <a:noFill/>
                </a:ln>
                <a:solidFill>
                  <a:schemeClr val="tx1"/>
                </a:solidFill>
                <a:effectLst/>
                <a:cs typeface="Arial" panose="020B0604020202020204" pitchFamily="34" charset="0"/>
                <a:hlinkClick r:id="rId7" tooltip="Andalousie"/>
              </a:rPr>
              <a:t>andalouse</a:t>
            </a:r>
            <a:r>
              <a:rPr kumimoji="0" lang="fr-FR" altLang="fr-FR" b="0" i="0" u="none" strike="noStrike" cap="none" normalizeH="0" baseline="0" dirty="0" smtClean="0">
                <a:ln>
                  <a:noFill/>
                </a:ln>
                <a:solidFill>
                  <a:srgbClr val="202122"/>
                </a:solidFill>
                <a:effectLst/>
                <a:cs typeface="Arial" panose="020B0604020202020204" pitchFamily="34" charset="0"/>
              </a:rPr>
              <a:t> de </a:t>
            </a:r>
            <a:r>
              <a:rPr kumimoji="0" lang="fr-FR" altLang="fr-FR" b="0" i="0" u="none" strike="noStrike" cap="none" normalizeH="0" baseline="0" dirty="0" smtClean="0">
                <a:ln>
                  <a:noFill/>
                </a:ln>
                <a:solidFill>
                  <a:schemeClr val="tx1"/>
                </a:solidFill>
                <a:effectLst/>
                <a:cs typeface="Arial" panose="020B0604020202020204" pitchFamily="34" charset="0"/>
                <a:hlinkClick r:id="rId8" tooltip="Séville"/>
              </a:rPr>
              <a:t>Séville</a:t>
            </a:r>
            <a:r>
              <a:rPr kumimoji="0" lang="fr-FR" altLang="fr-FR" b="0" i="0" u="none" strike="noStrike" cap="none" normalizeH="0" baseline="0" dirty="0" smtClean="0">
                <a:ln>
                  <a:noFill/>
                </a:ln>
                <a:solidFill>
                  <a:srgbClr val="202122"/>
                </a:solidFill>
                <a:effectLst/>
                <a:cs typeface="Arial" panose="020B0604020202020204" pitchFamily="34" charset="0"/>
              </a:rPr>
              <a:t> (</a:t>
            </a:r>
            <a:r>
              <a:rPr kumimoji="0" lang="fr-FR" altLang="fr-FR" b="0" i="0" u="none" strike="noStrike" cap="none" normalizeH="0" baseline="0" dirty="0" smtClean="0">
                <a:ln>
                  <a:noFill/>
                </a:ln>
                <a:solidFill>
                  <a:schemeClr val="tx1"/>
                </a:solidFill>
                <a:effectLst/>
                <a:cs typeface="Arial" panose="020B0604020202020204" pitchFamily="34" charset="0"/>
                <a:hlinkClick r:id="rId9" tooltip="Espagne"/>
              </a:rPr>
              <a:t>Espagne</a:t>
            </a:r>
            <a:r>
              <a:rPr kumimoji="0" lang="fr-FR" altLang="fr-FR" b="0" i="0" u="none" strike="noStrike" cap="none" normalizeH="0" baseline="0" dirty="0" smtClean="0">
                <a:ln>
                  <a:noFill/>
                </a:ln>
                <a:solidFill>
                  <a:srgbClr val="202122"/>
                </a:solidFill>
                <a:effectLst/>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02122"/>
                </a:solidFill>
                <a:effectLst/>
                <a:cs typeface="Arial" panose="020B0604020202020204" pitchFamily="34" charset="0"/>
              </a:rPr>
              <a:t> Elle fut construite au début du </a:t>
            </a:r>
            <a:r>
              <a:rPr kumimoji="0" lang="fr-FR" altLang="fr-FR" b="0" i="0" u="none" strike="noStrike" cap="none" normalizeH="0" baseline="0" dirty="0" smtClean="0">
                <a:ln>
                  <a:noFill/>
                </a:ln>
                <a:solidFill>
                  <a:schemeClr val="tx1"/>
                </a:solidFill>
                <a:effectLst/>
                <a:cs typeface="Arial" panose="020B0604020202020204" pitchFamily="34" charset="0"/>
                <a:hlinkClick r:id="rId10" tooltip="XIIIe siècle"/>
              </a:rPr>
              <a:t>XIII</a:t>
            </a:r>
            <a:r>
              <a:rPr kumimoji="0" lang="fr-FR" altLang="fr-FR" b="0" i="0" u="none" strike="noStrike" cap="none" normalizeH="0" baseline="30000" dirty="0" smtClean="0">
                <a:ln>
                  <a:noFill/>
                </a:ln>
                <a:solidFill>
                  <a:schemeClr val="tx1"/>
                </a:solidFill>
                <a:effectLst/>
                <a:cs typeface="Arial" panose="020B0604020202020204" pitchFamily="34" charset="0"/>
                <a:hlinkClick r:id="rId10" tooltip="XIIIe siècle"/>
              </a:rPr>
              <a:t>e</a:t>
            </a:r>
            <a:r>
              <a:rPr kumimoji="0" lang="fr-FR" altLang="fr-FR" b="0" i="0" u="none" strike="noStrike" cap="none" normalizeH="0" baseline="0" dirty="0" smtClean="0">
                <a:ln>
                  <a:noFill/>
                </a:ln>
                <a:solidFill>
                  <a:schemeClr val="tx1"/>
                </a:solidFill>
                <a:effectLst/>
                <a:cs typeface="Arial" panose="020B0604020202020204" pitchFamily="34" charset="0"/>
                <a:hlinkClick r:id="rId10" tooltip="XIIIe siècle"/>
              </a:rPr>
              <a:t> siècle</a:t>
            </a:r>
            <a:r>
              <a:rPr kumimoji="0" lang="fr-FR" altLang="fr-FR" b="0" i="0" u="none" strike="noStrike" cap="none" normalizeH="0" baseline="0" dirty="0" smtClean="0">
                <a:ln>
                  <a:noFill/>
                </a:ln>
                <a:solidFill>
                  <a:srgbClr val="202122"/>
                </a:solidFill>
                <a:effectLst/>
                <a:cs typeface="Arial" panose="020B0604020202020204" pitchFamily="34" charset="0"/>
              </a:rPr>
              <a:t>, durant la domination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02122"/>
                </a:solidFill>
                <a:effectLst/>
                <a:cs typeface="Arial" panose="020B0604020202020204" pitchFamily="34" charset="0"/>
              </a:rPr>
              <a:t> </a:t>
            </a:r>
            <a:r>
              <a:rPr kumimoji="0" lang="fr-FR" altLang="fr-FR" b="0" i="0" u="none" strike="noStrike" cap="none" normalizeH="0" baseline="0" dirty="0" smtClean="0">
                <a:ln>
                  <a:noFill/>
                </a:ln>
                <a:solidFill>
                  <a:schemeClr val="tx1"/>
                </a:solidFill>
                <a:effectLst/>
                <a:cs typeface="Arial" panose="020B0604020202020204" pitchFamily="34" charset="0"/>
                <a:hlinkClick r:id="rId11" tooltip="Almohades"/>
              </a:rPr>
              <a:t>almohade</a:t>
            </a:r>
            <a:r>
              <a:rPr kumimoji="0" lang="fr-FR" altLang="fr-FR" b="0" i="0" u="none" strike="noStrike" cap="none" normalizeH="0" baseline="0" dirty="0" smtClean="0">
                <a:ln>
                  <a:noFill/>
                </a:ln>
                <a:solidFill>
                  <a:srgbClr val="202122"/>
                </a:solidFill>
                <a:effectLst/>
                <a:cs typeface="Arial" panose="020B0604020202020204" pitchFamily="34" charset="0"/>
              </a:rPr>
              <a:t>, afin de contrôler l'accès à la ville depuis le </a:t>
            </a:r>
            <a:r>
              <a:rPr kumimoji="0" lang="fr-FR" altLang="fr-FR" b="0" i="0" u="none" strike="noStrike" cap="none" normalizeH="0" baseline="0" dirty="0" smtClean="0">
                <a:ln>
                  <a:noFill/>
                </a:ln>
                <a:solidFill>
                  <a:schemeClr val="tx1"/>
                </a:solidFill>
                <a:effectLst/>
                <a:cs typeface="Arial" panose="020B0604020202020204" pitchFamily="34" charset="0"/>
                <a:hlinkClick r:id="rId12" tooltip="Guadalquivir"/>
              </a:rPr>
              <a:t>Guadalquivir</a:t>
            </a:r>
            <a:r>
              <a:rPr kumimoji="0" lang="fr-FR" altLang="fr-FR" b="0" i="0" u="none" strike="noStrike" cap="none" normalizeH="0" baseline="0" dirty="0" smtClean="0">
                <a:ln>
                  <a:noFill/>
                </a:ln>
                <a:solidFill>
                  <a:srgbClr val="202122"/>
                </a:solidFill>
                <a:effectLst/>
                <a:cs typeface="Arial" panose="020B0604020202020204" pitchFamily="34" charset="0"/>
              </a:rPr>
              <a:t>. Elle faisait partie des </a:t>
            </a:r>
            <a:r>
              <a:rPr kumimoji="0" lang="fr-FR" altLang="fr-FR" b="0" i="0" u="none" strike="noStrike" cap="none" normalizeH="0" baseline="0" dirty="0" smtClean="0">
                <a:ln>
                  <a:noFill/>
                </a:ln>
                <a:solidFill>
                  <a:schemeClr val="tx1"/>
                </a:solidFill>
                <a:effectLst/>
                <a:cs typeface="Arial" panose="020B0604020202020204" pitchFamily="34" charset="0"/>
                <a:hlinkClick r:id="rId13" tooltip="Murailles de Séville"/>
              </a:rPr>
              <a:t>fortifications</a:t>
            </a:r>
            <a:r>
              <a:rPr kumimoji="0" lang="fr-FR" altLang="fr-FR" b="0" i="0" u="none" strike="noStrike" cap="none" normalizeH="0" baseline="0" dirty="0" smtClean="0">
                <a:ln>
                  <a:noFill/>
                </a:ln>
                <a:solidFill>
                  <a:srgbClr val="202122"/>
                </a:solidFill>
                <a:effectLst/>
                <a:cs typeface="Arial" panose="020B0604020202020204" pitchFamily="34" charset="0"/>
              </a:rPr>
              <a:t> érigées autour du </a:t>
            </a:r>
            <a:r>
              <a:rPr kumimoji="0" lang="fr-FR" altLang="fr-FR" b="0" i="0" u="none" strike="noStrike" cap="none" normalizeH="0" baseline="0" dirty="0" smtClean="0">
                <a:ln>
                  <a:noFill/>
                </a:ln>
                <a:solidFill>
                  <a:schemeClr val="tx1"/>
                </a:solidFill>
                <a:effectLst/>
                <a:cs typeface="Arial" panose="020B0604020202020204" pitchFamily="34" charset="0"/>
                <a:hlinkClick r:id="rId14" tooltip="Centre historique"/>
              </a:rPr>
              <a:t>centre historique</a:t>
            </a:r>
            <a:r>
              <a:rPr kumimoji="0" lang="fr-FR" altLang="fr-FR" b="0" i="0" u="none" strike="noStrike" cap="none" normalizeH="0" baseline="0" dirty="0" smtClean="0">
                <a:ln>
                  <a:noFill/>
                </a:ln>
                <a:solidFill>
                  <a:srgbClr val="202122"/>
                </a:solidFill>
                <a:effectLst/>
                <a:cs typeface="Arial" panose="020B0604020202020204" pitchFamily="34" charset="0"/>
              </a:rPr>
              <a:t> de la ville et de l'</a:t>
            </a:r>
            <a:r>
              <a:rPr kumimoji="0" lang="fr-FR" altLang="fr-FR" b="0" i="0" u="none" strike="noStrike" cap="none" normalizeH="0" baseline="0" dirty="0" smtClean="0">
                <a:ln>
                  <a:noFill/>
                </a:ln>
                <a:solidFill>
                  <a:schemeClr val="tx1"/>
                </a:solidFill>
                <a:effectLst/>
                <a:cs typeface="Arial" panose="020B0604020202020204" pitchFamily="34" charset="0"/>
                <a:hlinkClick r:id="rId15" tooltip="Alcazar de Séville"/>
              </a:rPr>
              <a:t>Alcazar</a:t>
            </a:r>
            <a:r>
              <a:rPr kumimoji="0" lang="fr-FR" altLang="fr-FR" b="0" i="0" u="none" strike="noStrike" cap="none" normalizeH="0" baseline="0" dirty="0" smtClean="0">
                <a:ln>
                  <a:noFill/>
                </a:ln>
                <a:solidFill>
                  <a:srgbClr val="202122"/>
                </a:solidFill>
                <a:effectLst/>
                <a:cs typeface="Arial" panose="020B0604020202020204" pitchFamily="34" charset="0"/>
              </a:rPr>
              <a:t> par les </a:t>
            </a:r>
            <a:r>
              <a:rPr kumimoji="0" lang="fr-FR" altLang="fr-FR" b="0" i="0" u="none" strike="noStrike" cap="none" normalizeH="0" baseline="0" dirty="0" smtClean="0">
                <a:ln>
                  <a:noFill/>
                </a:ln>
                <a:solidFill>
                  <a:schemeClr val="tx1"/>
                </a:solidFill>
                <a:effectLst/>
                <a:cs typeface="Arial" panose="020B0604020202020204" pitchFamily="34" charset="0"/>
                <a:hlinkClick r:id="rId16" tooltip="Almoravides"/>
              </a:rPr>
              <a:t>Almoravides</a:t>
            </a:r>
            <a:r>
              <a:rPr kumimoji="0" lang="fr-FR" altLang="fr-FR" b="0" i="0" u="none" strike="noStrike" cap="none" normalizeH="0" baseline="0" dirty="0" smtClean="0">
                <a:ln>
                  <a:noFill/>
                </a:ln>
                <a:solidFill>
                  <a:srgbClr val="202122"/>
                </a:solidFill>
                <a:effectLst/>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02122"/>
                </a:solidFill>
                <a:effectLst/>
                <a:cs typeface="Arial" panose="020B0604020202020204" pitchFamily="34" charset="0"/>
              </a:rPr>
              <a:t>et les Almohades entre les </a:t>
            </a:r>
            <a:r>
              <a:rPr kumimoji="0" lang="fr-FR" altLang="fr-FR" b="0" i="0" u="none" strike="noStrike" cap="none" normalizeH="0" baseline="0" dirty="0" smtClean="0">
                <a:ln>
                  <a:noFill/>
                </a:ln>
                <a:solidFill>
                  <a:schemeClr val="tx1"/>
                </a:solidFill>
                <a:effectLst/>
                <a:cs typeface="Arial" panose="020B0604020202020204" pitchFamily="34" charset="0"/>
                <a:hlinkClick r:id="rId17" tooltip="XIe siècle"/>
              </a:rPr>
              <a:t>XI</a:t>
            </a:r>
            <a:r>
              <a:rPr kumimoji="0" lang="fr-FR" altLang="fr-FR" b="0" i="0" u="none" strike="noStrike" cap="none" normalizeH="0" baseline="30000" dirty="0" smtClean="0">
                <a:ln>
                  <a:noFill/>
                </a:ln>
                <a:solidFill>
                  <a:schemeClr val="tx1"/>
                </a:solidFill>
                <a:effectLst/>
                <a:cs typeface="Arial" panose="020B0604020202020204" pitchFamily="34" charset="0"/>
                <a:hlinkClick r:id="rId17" tooltip="XIe siècle"/>
              </a:rPr>
              <a:t>e</a:t>
            </a:r>
            <a:r>
              <a:rPr kumimoji="0" lang="fr-FR" altLang="fr-FR" b="0" i="0" u="none" strike="noStrike" cap="none" normalizeH="0" baseline="0" dirty="0" smtClean="0">
                <a:ln>
                  <a:noFill/>
                </a:ln>
                <a:solidFill>
                  <a:srgbClr val="202122"/>
                </a:solidFill>
                <a:effectLst/>
                <a:cs typeface="Arial" panose="020B0604020202020204" pitchFamily="34" charset="0"/>
              </a:rPr>
              <a:t> et </a:t>
            </a:r>
            <a:r>
              <a:rPr kumimoji="0" lang="fr-FR" altLang="fr-FR" b="0" i="0" u="none" strike="noStrike" cap="none" normalizeH="0" baseline="0" dirty="0" smtClean="0">
                <a:ln>
                  <a:noFill/>
                </a:ln>
                <a:solidFill>
                  <a:schemeClr val="tx1"/>
                </a:solidFill>
                <a:effectLst/>
                <a:cs typeface="Arial" panose="020B0604020202020204" pitchFamily="34" charset="0"/>
                <a:hlinkClick r:id="rId10" tooltip="XIIIe siècle"/>
              </a:rPr>
              <a:t>XIII</a:t>
            </a:r>
            <a:r>
              <a:rPr kumimoji="0" lang="fr-FR" altLang="fr-FR" b="0" i="0" u="none" strike="noStrike" cap="none" normalizeH="0" baseline="30000" dirty="0" smtClean="0">
                <a:ln>
                  <a:noFill/>
                </a:ln>
                <a:solidFill>
                  <a:schemeClr val="tx1"/>
                </a:solidFill>
                <a:effectLst/>
                <a:cs typeface="Arial" panose="020B0604020202020204" pitchFamily="34" charset="0"/>
                <a:hlinkClick r:id="rId10" tooltip="XIIIe siècle"/>
              </a:rPr>
              <a:t>e</a:t>
            </a:r>
            <a:r>
              <a:rPr kumimoji="0" lang="fr-FR" altLang="fr-FR" b="0" i="0" u="none" strike="noStrike" cap="none" normalizeH="0" baseline="0" dirty="0" smtClean="0">
                <a:ln>
                  <a:noFill/>
                </a:ln>
                <a:solidFill>
                  <a:schemeClr val="tx1"/>
                </a:solidFill>
                <a:effectLst/>
                <a:cs typeface="Arial" panose="020B0604020202020204" pitchFamily="34" charset="0"/>
                <a:hlinkClick r:id="rId10" tooltip="XIIIe siècle"/>
              </a:rPr>
              <a:t> siècle</a:t>
            </a:r>
            <a:endParaRPr kumimoji="0" lang="fr-FR" altLang="fr-FR" b="0" i="0" u="none" strike="noStrike" cap="none" normalizeH="0" baseline="0" dirty="0" smtClean="0">
              <a:ln>
                <a:noFill/>
              </a:ln>
              <a:solidFill>
                <a:schemeClr val="tx1"/>
              </a:solidFill>
              <a:effectLst/>
              <a:cs typeface="Arial" panose="020B0604020202020204" pitchFamily="34" charset="0"/>
            </a:endParaRPr>
          </a:p>
          <a:p>
            <a:r>
              <a:rPr lang="fr-FR" altLang="fr-FR" dirty="0">
                <a:solidFill>
                  <a:srgbClr val="202122"/>
                </a:solidFill>
                <a:cs typeface="Arial" panose="020B0604020202020204" pitchFamily="34" charset="0"/>
              </a:rPr>
              <a:t>Son nom viendrait du fait que l'or ramené de l'Amérique au </a:t>
            </a:r>
            <a:r>
              <a:rPr lang="fr-FR" altLang="fr-FR" dirty="0">
                <a:cs typeface="Arial" panose="020B0604020202020204" pitchFamily="34" charset="0"/>
                <a:hlinkClick r:id="rId18" tooltip="XVIe siècle"/>
              </a:rPr>
              <a:t>XVI</a:t>
            </a:r>
            <a:r>
              <a:rPr lang="fr-FR" altLang="fr-FR" baseline="30000" dirty="0">
                <a:cs typeface="Arial" panose="020B0604020202020204" pitchFamily="34" charset="0"/>
                <a:hlinkClick r:id="rId18" tooltip="XVIe siècle"/>
              </a:rPr>
              <a:t>e</a:t>
            </a:r>
            <a:r>
              <a:rPr lang="fr-FR" altLang="fr-FR" dirty="0">
                <a:cs typeface="Arial" panose="020B0604020202020204" pitchFamily="34" charset="0"/>
                <a:hlinkClick r:id="rId18" tooltip="XVIe siècle"/>
              </a:rPr>
              <a:t> siècle</a:t>
            </a:r>
            <a:r>
              <a:rPr lang="fr-FR" altLang="fr-FR" dirty="0">
                <a:solidFill>
                  <a:srgbClr val="202122"/>
                </a:solidFill>
                <a:cs typeface="Arial" panose="020B0604020202020204" pitchFamily="34" charset="0"/>
              </a:rPr>
              <a:t> lors de la </a:t>
            </a:r>
            <a:r>
              <a:rPr lang="fr-FR" altLang="fr-FR" i="1" dirty="0">
                <a:solidFill>
                  <a:srgbClr val="202122"/>
                </a:solidFill>
                <a:cs typeface="Arial" panose="020B0604020202020204" pitchFamily="34" charset="0"/>
              </a:rPr>
              <a:t>Course aux </a:t>
            </a:r>
            <a:r>
              <a:rPr lang="fr-FR" altLang="fr-FR" i="1" dirty="0">
                <a:solidFill>
                  <a:srgbClr val="202122"/>
                </a:solidFill>
                <a:cs typeface="Arial" panose="020B0604020202020204" pitchFamily="34" charset="0"/>
                <a:hlinkClick r:id="rId19" tooltip="Indes occidentales espagnoles"/>
              </a:rPr>
              <a:t>Indes</a:t>
            </a:r>
            <a:r>
              <a:rPr lang="fr-FR" altLang="fr-FR" dirty="0">
                <a:solidFill>
                  <a:srgbClr val="202122"/>
                </a:solidFill>
                <a:cs typeface="Arial" panose="020B0604020202020204" pitchFamily="34" charset="0"/>
              </a:rPr>
              <a:t> y aurait été conservé.</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02122"/>
                </a:solidFill>
                <a:effectLst/>
                <a:cs typeface="Arial" panose="020B0604020202020204" pitchFamily="34" charset="0"/>
              </a:rPr>
              <a:t>.</a:t>
            </a:r>
            <a:r>
              <a:rPr lang="fr-FR" altLang="fr-FR" dirty="0" smtClean="0">
                <a:solidFill>
                  <a:srgbClr val="202122"/>
                </a:solidFill>
                <a:cs typeface="Arial" panose="020B0604020202020204" pitchFamily="34" charset="0"/>
              </a:rPr>
              <a:t>La </a:t>
            </a:r>
            <a:r>
              <a:rPr lang="fr-FR" altLang="fr-FR" dirty="0">
                <a:solidFill>
                  <a:srgbClr val="202122"/>
                </a:solidFill>
                <a:cs typeface="Arial" panose="020B0604020202020204" pitchFamily="34" charset="0"/>
              </a:rPr>
              <a:t>même légende expliquerait le nom de la </a:t>
            </a:r>
            <a:r>
              <a:rPr lang="fr-FR" altLang="fr-FR" dirty="0">
                <a:cs typeface="Arial" panose="020B0604020202020204" pitchFamily="34" charset="0"/>
                <a:hlinkClick r:id="rId20" tooltip="Tour de l'Argent"/>
              </a:rPr>
              <a:t>Tour </a:t>
            </a:r>
            <a:r>
              <a:rPr lang="fr-FR" altLang="fr-FR" dirty="0" smtClean="0">
                <a:cs typeface="Arial" panose="020B0604020202020204" pitchFamily="34" charset="0"/>
                <a:hlinkClick r:id="rId20" tooltip="Tour de l'Argent"/>
              </a:rPr>
              <a:t>de</a:t>
            </a:r>
            <a:r>
              <a:rPr lang="fr-FR" altLang="fr-FR" dirty="0" smtClean="0">
                <a:cs typeface="Arial" panose="020B0604020202020204" pitchFamily="34" charset="0"/>
              </a:rPr>
              <a:t> L’argent.</a:t>
            </a:r>
          </a:p>
          <a:p>
            <a:r>
              <a:rPr lang="fr-FR" altLang="fr-FR" dirty="0">
                <a:solidFill>
                  <a:srgbClr val="202122"/>
                </a:solidFill>
                <a:cs typeface="Arial" panose="020B0604020202020204" pitchFamily="34" charset="0"/>
              </a:rPr>
              <a:t>Selon une autre hypothèse, il serait dû à l'aspect doré qui la caractérisait à l'origine.</a:t>
            </a:r>
            <a:r>
              <a:rPr lang="fr-FR" altLang="fr-FR" dirty="0"/>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rgbClr val="202122"/>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chemeClr val="tx1"/>
                </a:solidFill>
                <a:effectLst/>
              </a:rPr>
              <a:t> </a:t>
            </a:r>
          </a:p>
        </p:txBody>
      </p:sp>
    </p:spTree>
    <p:extLst>
      <p:ext uri="{BB962C8B-B14F-4D97-AF65-F5344CB8AC3E}">
        <p14:creationId xmlns:p14="http://schemas.microsoft.com/office/powerpoint/2010/main" val="3787974595"/>
      </p:ext>
    </p:extLst>
  </p:cSld>
  <p:clrMapOvr>
    <a:masterClrMapping/>
  </p:clrMapOvr>
  <mc:AlternateContent xmlns:mc="http://schemas.openxmlformats.org/markup-compatibility/2006" xmlns:p14="http://schemas.microsoft.com/office/powerpoint/2010/main">
    <mc:Choice Requires="p14">
      <p:transition spd="slow" p14:dur="2000" advTm="21002"/>
    </mc:Choice>
    <mc:Fallback xmlns="">
      <p:transition spd="slow" advTm="21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26031" y="17999"/>
            <a:ext cx="3072384"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0059" y="0"/>
            <a:ext cx="3072384" cy="6858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82800" y="17999"/>
            <a:ext cx="3072384" cy="6858000"/>
          </a:xfrm>
          <a:prstGeom prst="rect">
            <a:avLst/>
          </a:prstGeom>
        </p:spPr>
      </p:pic>
    </p:spTree>
    <p:extLst>
      <p:ext uri="{BB962C8B-B14F-4D97-AF65-F5344CB8AC3E}">
        <p14:creationId xmlns:p14="http://schemas.microsoft.com/office/powerpoint/2010/main" val="12992153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cstate="print">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tretch>
            <a:fillRect/>
          </a:stretch>
        </p:blipFill>
        <p:spPr>
          <a:xfrm>
            <a:off x="960000" y="1803600"/>
            <a:ext cx="11232000" cy="5054400"/>
          </a:xfrm>
          <a:prstGeom prst="rect">
            <a:avLst/>
          </a:prstGeom>
        </p:spPr>
      </p:pic>
      <p:sp>
        <p:nvSpPr>
          <p:cNvPr id="4" name="Rectangle 3"/>
          <p:cNvSpPr/>
          <p:nvPr/>
        </p:nvSpPr>
        <p:spPr>
          <a:xfrm>
            <a:off x="3280012" y="449135"/>
            <a:ext cx="7215116" cy="1015663"/>
          </a:xfrm>
          <a:prstGeom prst="rect">
            <a:avLst/>
          </a:prstGeom>
        </p:spPr>
        <p:txBody>
          <a:bodyPr wrap="square">
            <a:spAutoFit/>
          </a:bodyPr>
          <a:lstStyle/>
          <a:p>
            <a:r>
              <a:rPr lang="fr-FR" sz="2000" b="1" dirty="0" err="1">
                <a:solidFill>
                  <a:srgbClr val="767676"/>
                </a:solidFill>
                <a:latin typeface="Arial" panose="020B0604020202020204" pitchFamily="34" charset="0"/>
              </a:rPr>
              <a:t>Triana</a:t>
            </a:r>
            <a:r>
              <a:rPr lang="fr-FR" sz="2000" dirty="0">
                <a:solidFill>
                  <a:srgbClr val="474747"/>
                </a:solidFill>
                <a:latin typeface="Arial" panose="020B0604020202020204" pitchFamily="34" charset="0"/>
              </a:rPr>
              <a:t> est le </a:t>
            </a:r>
            <a:r>
              <a:rPr lang="fr-FR" sz="2000" b="1" dirty="0">
                <a:solidFill>
                  <a:srgbClr val="767676"/>
                </a:solidFill>
                <a:latin typeface="Arial" panose="020B0604020202020204" pitchFamily="34" charset="0"/>
              </a:rPr>
              <a:t>quartier</a:t>
            </a:r>
            <a:r>
              <a:rPr lang="fr-FR" sz="2000" dirty="0">
                <a:solidFill>
                  <a:srgbClr val="474747"/>
                </a:solidFill>
                <a:latin typeface="Arial" panose="020B0604020202020204" pitchFamily="34" charset="0"/>
              </a:rPr>
              <a:t> situé de l'autre côté du Guadalquivir à </a:t>
            </a:r>
            <a:r>
              <a:rPr lang="fr-FR" sz="2000" b="1" dirty="0">
                <a:solidFill>
                  <a:srgbClr val="767676"/>
                </a:solidFill>
                <a:latin typeface="Arial" panose="020B0604020202020204" pitchFamily="34" charset="0"/>
              </a:rPr>
              <a:t>Séville</a:t>
            </a:r>
            <a:r>
              <a:rPr lang="fr-FR" sz="2000" dirty="0">
                <a:solidFill>
                  <a:srgbClr val="474747"/>
                </a:solidFill>
                <a:latin typeface="Arial" panose="020B0604020202020204" pitchFamily="34" charset="0"/>
              </a:rPr>
              <a:t> et est accessible via le </a:t>
            </a:r>
            <a:r>
              <a:rPr lang="fr-FR" sz="2000" dirty="0" err="1">
                <a:solidFill>
                  <a:srgbClr val="474747"/>
                </a:solidFill>
                <a:latin typeface="Arial" panose="020B0604020202020204" pitchFamily="34" charset="0"/>
              </a:rPr>
              <a:t>Puente</a:t>
            </a:r>
            <a:r>
              <a:rPr lang="fr-FR" sz="2000" dirty="0">
                <a:solidFill>
                  <a:srgbClr val="474747"/>
                </a:solidFill>
                <a:latin typeface="Arial" panose="020B0604020202020204" pitchFamily="34" charset="0"/>
              </a:rPr>
              <a:t> de Isabel II. Il s'agit d'un </a:t>
            </a:r>
            <a:r>
              <a:rPr lang="fr-FR" sz="2000" b="1" dirty="0">
                <a:solidFill>
                  <a:srgbClr val="767676"/>
                </a:solidFill>
                <a:latin typeface="Arial" panose="020B0604020202020204" pitchFamily="34" charset="0"/>
              </a:rPr>
              <a:t>quartier</a:t>
            </a:r>
            <a:r>
              <a:rPr lang="fr-FR" sz="2000" dirty="0">
                <a:solidFill>
                  <a:srgbClr val="474747"/>
                </a:solidFill>
                <a:latin typeface="Arial" panose="020B0604020202020204" pitchFamily="34" charset="0"/>
              </a:rPr>
              <a:t> populaire </a:t>
            </a:r>
            <a:r>
              <a:rPr lang="fr-FR" sz="2000" dirty="0" smtClean="0">
                <a:solidFill>
                  <a:srgbClr val="474747"/>
                </a:solidFill>
                <a:latin typeface="Arial" panose="020B0604020202020204" pitchFamily="34" charset="0"/>
              </a:rPr>
              <a:t>vivant.</a:t>
            </a:r>
            <a:endParaRPr lang="fr-FR" sz="2000" dirty="0"/>
          </a:p>
        </p:txBody>
      </p:sp>
    </p:spTree>
    <p:extLst>
      <p:ext uri="{BB962C8B-B14F-4D97-AF65-F5344CB8AC3E}">
        <p14:creationId xmlns:p14="http://schemas.microsoft.com/office/powerpoint/2010/main" val="2153496376"/>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752" y="0"/>
            <a:ext cx="11268000" cy="6858000"/>
          </a:xfrm>
          <a:prstGeom prst="rect">
            <a:avLst/>
          </a:prstGeom>
        </p:spPr>
      </p:pic>
    </p:spTree>
    <p:extLst>
      <p:ext uri="{BB962C8B-B14F-4D97-AF65-F5344CB8AC3E}">
        <p14:creationId xmlns:p14="http://schemas.microsoft.com/office/powerpoint/2010/main" val="41227857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88409" y="1579006"/>
            <a:ext cx="2847833" cy="3139321"/>
          </a:xfrm>
          <a:prstGeom prst="rect">
            <a:avLst/>
          </a:prstGeom>
        </p:spPr>
        <p:txBody>
          <a:bodyPr wrap="square">
            <a:spAutoFit/>
          </a:bodyPr>
          <a:lstStyle/>
          <a:p>
            <a:r>
              <a:rPr lang="fr-FR" b="1" dirty="0">
                <a:solidFill>
                  <a:srgbClr val="474747"/>
                </a:solidFill>
                <a:latin typeface="Arial" panose="020B0604020202020204" pitchFamily="34" charset="0"/>
              </a:rPr>
              <a:t>L'alcazar de Séville </a:t>
            </a:r>
            <a:r>
              <a:rPr lang="fr-FR" b="1" dirty="0" smtClean="0">
                <a:solidFill>
                  <a:srgbClr val="474747"/>
                </a:solidFill>
                <a:latin typeface="Arial" panose="020B0604020202020204" pitchFamily="34" charset="0"/>
              </a:rPr>
              <a:t>:</a:t>
            </a:r>
            <a:r>
              <a:rPr lang="fr-FR" dirty="0" smtClean="0">
                <a:solidFill>
                  <a:srgbClr val="474747"/>
                </a:solidFill>
                <a:latin typeface="Arial" panose="020B0604020202020204" pitchFamily="34" charset="0"/>
              </a:rPr>
              <a:t>est </a:t>
            </a:r>
            <a:r>
              <a:rPr lang="fr-FR" dirty="0">
                <a:solidFill>
                  <a:srgbClr val="474747"/>
                </a:solidFill>
                <a:latin typeface="Arial" panose="020B0604020202020204" pitchFamily="34" charset="0"/>
              </a:rPr>
              <a:t>un palais fortifié construit à Séville par les Omeyyades d'Espagne et modifié à plusieurs reprises pendant et après la période musulmane. Il est considéré comme l'exemple le plus brillant de l'architecture mudéjar sur la péninsule Ibérique</a:t>
            </a:r>
            <a:endParaRPr lang="fr-FR" dirty="0"/>
          </a:p>
        </p:txBody>
      </p:sp>
      <p:pic>
        <p:nvPicPr>
          <p:cNvPr id="4" name="Image 3"/>
          <p:cNvPicPr>
            <a:picLocks noChangeAspect="1"/>
          </p:cNvPicPr>
          <p:nvPr/>
        </p:nvPicPr>
        <p:blipFill>
          <a:blip r:embed="rId4">
            <a:extLst>
              <a:ext uri="{BEBA8EAE-BF5A-486C-A8C5-ECC9F3942E4B}">
                <a14:imgProps xmlns:a14="http://schemas.microsoft.com/office/drawing/2010/main">
                  <a14:imgLayer r:embed="rId5">
                    <a14:imgEffect>
                      <a14:colorTemperature colorTemp="59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3936242" y="494879"/>
            <a:ext cx="8136000" cy="5537000"/>
          </a:xfrm>
          <a:prstGeom prst="rect">
            <a:avLst/>
          </a:prstGeom>
        </p:spPr>
      </p:pic>
    </p:spTree>
    <p:extLst>
      <p:ext uri="{BB962C8B-B14F-4D97-AF65-F5344CB8AC3E}">
        <p14:creationId xmlns:p14="http://schemas.microsoft.com/office/powerpoint/2010/main" val="2682425379"/>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0570" y="130578"/>
            <a:ext cx="5743575" cy="4276725"/>
          </a:xfrm>
          <a:prstGeom prst="rect">
            <a:avLst/>
          </a:prstGeom>
          <a:ln>
            <a:noFill/>
          </a:ln>
          <a:effectLst>
            <a:outerShdw blurRad="292100" dist="139700" dir="2700000" algn="tl" rotWithShape="0">
              <a:srgbClr val="333333">
                <a:alpha val="65000"/>
              </a:srgbClr>
            </a:outerShdw>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27461" y="2686571"/>
            <a:ext cx="5619048" cy="4171429"/>
          </a:xfrm>
          <a:prstGeom prst="rect">
            <a:avLst/>
          </a:prstGeom>
          <a:ln>
            <a:noFill/>
          </a:ln>
          <a:effectLst>
            <a:softEdge rad="112500"/>
          </a:effectLst>
        </p:spPr>
      </p:pic>
    </p:spTree>
    <p:extLst>
      <p:ext uri="{BB962C8B-B14F-4D97-AF65-F5344CB8AC3E}">
        <p14:creationId xmlns:p14="http://schemas.microsoft.com/office/powerpoint/2010/main" val="2523085653"/>
      </p:ext>
    </p:extLst>
  </p:cSld>
  <p:clrMapOvr>
    <a:masterClrMapping/>
  </p:clrMapOvr>
  <mc:AlternateContent xmlns:mc="http://schemas.openxmlformats.org/markup-compatibility/2006" xmlns:p14="http://schemas.microsoft.com/office/powerpoint/2010/main">
    <mc:Choice Requires="p14">
      <p:transition spd="slow" p14:dur="2000" advTm="6564"/>
    </mc:Choice>
    <mc:Fallback xmlns="">
      <p:transition spd="slow" advTm="65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3966" y="17928"/>
            <a:ext cx="11218033" cy="6824631"/>
          </a:xfrm>
          <a:prstGeom prst="rect">
            <a:avLst/>
          </a:prstGeom>
        </p:spPr>
      </p:pic>
    </p:spTree>
    <p:extLst>
      <p:ext uri="{BB962C8B-B14F-4D97-AF65-F5344CB8AC3E}">
        <p14:creationId xmlns:p14="http://schemas.microsoft.com/office/powerpoint/2010/main" val="2878670196"/>
      </p:ext>
    </p:extLst>
  </p:cSld>
  <p:clrMapOvr>
    <a:masterClrMapping/>
  </p:clrMapOvr>
  <mc:AlternateContent xmlns:mc="http://schemas.openxmlformats.org/markup-compatibility/2006" xmlns:p14="http://schemas.microsoft.com/office/powerpoint/2010/main">
    <mc:Choice Requires="p14">
      <p:transition spd="slow" p14:dur="2000" advTm="5862"/>
    </mc:Choice>
    <mc:Fallback xmlns="">
      <p:transition spd="slow" advTm="586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9B497"/>
        </a:solidFill>
        <a:effectLst/>
      </p:bgPr>
    </p:bg>
    <p:spTree>
      <p:nvGrpSpPr>
        <p:cNvPr id="1" name=""/>
        <p:cNvGrpSpPr/>
        <p:nvPr/>
      </p:nvGrpSpPr>
      <p:grpSpPr>
        <a:xfrm>
          <a:off x="0" y="0"/>
          <a:ext cx="0" cy="0"/>
          <a:chOff x="0" y="0"/>
          <a:chExt cx="0" cy="0"/>
        </a:xfrm>
      </p:grpSpPr>
      <p:pic>
        <p:nvPicPr>
          <p:cNvPr id="1028" name="Picture 4" descr="https://thumbs.dreamstime.com/b/carnet-de-fin-de-spirale-de-vintage-3799996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000" b="89444" l="9938" r="89907"/>
                    </a14:imgEffect>
                  </a14:imgLayer>
                </a14:imgProps>
              </a:ext>
              <a:ext uri="{28A0092B-C50C-407E-A947-70E740481C1C}">
                <a14:useLocalDpi xmlns:a14="http://schemas.microsoft.com/office/drawing/2010/main" val="0"/>
              </a:ext>
            </a:extLst>
          </a:blip>
          <a:srcRect l="11883" t="8885" r="11823" b="10820"/>
          <a:stretch/>
        </p:blipFill>
        <p:spPr bwMode="auto">
          <a:xfrm rot="16200000">
            <a:off x="2676003" y="-2658000"/>
            <a:ext cx="6840000" cy="12191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a:extLst>
              <a:ext uri="{BEBA8EAE-BF5A-486C-A8C5-ECC9F3942E4B}">
                <a14:imgProps xmlns:a14="http://schemas.microsoft.com/office/drawing/2010/main">
                  <a14:imgLayer r:embed="rId5">
                    <a14:imgEffect>
                      <a14:backgroundRemoval t="10000" b="90000" l="0" r="100000"/>
                    </a14:imgEffect>
                  </a14:imgLayer>
                </a14:imgProps>
              </a:ext>
              <a:ext uri="{28A0092B-C50C-407E-A947-70E740481C1C}">
                <a14:useLocalDpi xmlns:a14="http://schemas.microsoft.com/office/drawing/2010/main" val="0"/>
              </a:ext>
            </a:extLst>
          </a:blip>
          <a:srcRect t="15356" b="15254"/>
          <a:stretch/>
        </p:blipFill>
        <p:spPr>
          <a:xfrm>
            <a:off x="906156" y="17999"/>
            <a:ext cx="11285843" cy="6819627"/>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22061" y="395500"/>
            <a:ext cx="3362325" cy="1181100"/>
          </a:xfrm>
          <a:prstGeom prst="rect">
            <a:avLst/>
          </a:prstGeom>
        </p:spPr>
      </p:pic>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55505" y="5245108"/>
            <a:ext cx="1298448" cy="1444752"/>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1132764" y="3875964"/>
            <a:ext cx="2552132" cy="923330"/>
          </a:xfrm>
          <a:prstGeom prst="rect">
            <a:avLst/>
          </a:prstGeom>
          <a:noFill/>
        </p:spPr>
        <p:txBody>
          <a:bodyPr wrap="square" rtlCol="0">
            <a:spAutoFit/>
          </a:bodyPr>
          <a:lstStyle/>
          <a:p>
            <a:r>
              <a:rPr lang="fr-FR" dirty="0" smtClean="0"/>
              <a:t>Commentaires du NET:</a:t>
            </a:r>
          </a:p>
          <a:p>
            <a:r>
              <a:rPr lang="fr-FR" dirty="0" smtClean="0"/>
              <a:t>Photos perso :</a:t>
            </a:r>
          </a:p>
          <a:p>
            <a:r>
              <a:rPr lang="fr-FR" dirty="0" smtClean="0"/>
              <a:t>Fait Mai 2021</a:t>
            </a:r>
            <a:endParaRPr lang="fr-FR" dirty="0"/>
          </a:p>
        </p:txBody>
      </p:sp>
    </p:spTree>
    <p:extLst>
      <p:ext uri="{BB962C8B-B14F-4D97-AF65-F5344CB8AC3E}">
        <p14:creationId xmlns:p14="http://schemas.microsoft.com/office/powerpoint/2010/main" val="355870468"/>
      </p:ext>
    </p:extLst>
  </p:cSld>
  <p:clrMapOvr>
    <a:masterClrMapping/>
  </p:clrMapOvr>
  <mc:AlternateContent xmlns:mc="http://schemas.openxmlformats.org/markup-compatibility/2006" xmlns:p14="http://schemas.microsoft.com/office/powerpoint/2010/main">
    <mc:Choice Requires="p14">
      <p:transition spd="slow" p14:dur="2000" advTm="4094"/>
    </mc:Choice>
    <mc:Fallback xmlns="">
      <p:transition spd="slow" advTm="4094"/>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Cadrage</Template>
  <TotalTime>718</TotalTime>
  <Words>795</Words>
  <Application>Microsoft Office PowerPoint</Application>
  <PresentationFormat>Grand écran</PresentationFormat>
  <Paragraphs>43</Paragraphs>
  <Slides>28</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28</vt:i4>
      </vt:variant>
    </vt:vector>
  </HeadingPairs>
  <TitlesOfParts>
    <vt:vector size="35" baseType="lpstr">
      <vt:lpstr>Arial</vt:lpstr>
      <vt:lpstr>Calibri</vt:lpstr>
      <vt:lpstr>Calibri Light</vt:lpstr>
      <vt:lpstr>Courier New</vt:lpstr>
      <vt:lpstr>Freestyle Script</vt:lpstr>
      <vt:lpstr>Helvetica Neue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9</cp:revision>
  <dcterms:created xsi:type="dcterms:W3CDTF">2025-01-16T17:45:22Z</dcterms:created>
  <dcterms:modified xsi:type="dcterms:W3CDTF">2025-01-21T15:51:33Z</dcterms:modified>
</cp:coreProperties>
</file>