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433" r:id="rId2"/>
    <p:sldId id="432" r:id="rId3"/>
    <p:sldId id="264" r:id="rId4"/>
    <p:sldId id="258" r:id="rId5"/>
    <p:sldId id="393" r:id="rId6"/>
    <p:sldId id="263" r:id="rId7"/>
    <p:sldId id="367" r:id="rId8"/>
    <p:sldId id="395" r:id="rId9"/>
    <p:sldId id="267" r:id="rId10"/>
    <p:sldId id="425" r:id="rId11"/>
    <p:sldId id="426" r:id="rId12"/>
    <p:sldId id="428" r:id="rId13"/>
    <p:sldId id="429" r:id="rId14"/>
    <p:sldId id="427" r:id="rId15"/>
    <p:sldId id="396" r:id="rId16"/>
    <p:sldId id="397" r:id="rId17"/>
    <p:sldId id="398" r:id="rId18"/>
    <p:sldId id="399" r:id="rId19"/>
    <p:sldId id="400" r:id="rId20"/>
    <p:sldId id="434" r:id="rId21"/>
    <p:sldId id="403" r:id="rId22"/>
    <p:sldId id="405" r:id="rId23"/>
    <p:sldId id="406" r:id="rId24"/>
    <p:sldId id="407" r:id="rId25"/>
    <p:sldId id="408" r:id="rId26"/>
    <p:sldId id="409" r:id="rId27"/>
    <p:sldId id="410" r:id="rId28"/>
    <p:sldId id="411" r:id="rId29"/>
    <p:sldId id="412" r:id="rId30"/>
    <p:sldId id="413" r:id="rId31"/>
    <p:sldId id="414" r:id="rId32"/>
    <p:sldId id="415" r:id="rId33"/>
    <p:sldId id="416" r:id="rId34"/>
    <p:sldId id="417" r:id="rId35"/>
    <p:sldId id="418" r:id="rId36"/>
    <p:sldId id="419" r:id="rId37"/>
    <p:sldId id="420" r:id="rId38"/>
    <p:sldId id="421" r:id="rId39"/>
    <p:sldId id="422" r:id="rId40"/>
    <p:sldId id="423" r:id="rId41"/>
    <p:sldId id="424" r:id="rId42"/>
    <p:sldId id="337" r:id="rId43"/>
    <p:sldId id="366" r:id="rId44"/>
    <p:sldId id="365" r:id="rId45"/>
    <p:sldId id="270" r:id="rId46"/>
    <p:sldId id="430" r:id="rId47"/>
    <p:sldId id="301" r:id="rId48"/>
    <p:sldId id="314" r:id="rId49"/>
    <p:sldId id="306" r:id="rId50"/>
    <p:sldId id="307" r:id="rId51"/>
    <p:sldId id="302" r:id="rId52"/>
    <p:sldId id="312" r:id="rId53"/>
    <p:sldId id="318" r:id="rId54"/>
    <p:sldId id="338" r:id="rId55"/>
    <p:sldId id="304" r:id="rId56"/>
    <p:sldId id="303" r:id="rId57"/>
    <p:sldId id="309" r:id="rId58"/>
    <p:sldId id="316" r:id="rId59"/>
    <p:sldId id="392" r:id="rId60"/>
    <p:sldId id="368" r:id="rId61"/>
    <p:sldId id="431" r:id="rId62"/>
    <p:sldId id="370" r:id="rId63"/>
    <p:sldId id="376" r:id="rId64"/>
    <p:sldId id="371" r:id="rId65"/>
    <p:sldId id="372" r:id="rId66"/>
    <p:sldId id="375" r:id="rId67"/>
    <p:sldId id="374" r:id="rId68"/>
    <p:sldId id="346" r:id="rId69"/>
    <p:sldId id="347" r:id="rId70"/>
    <p:sldId id="377" r:id="rId71"/>
    <p:sldId id="378" r:id="rId72"/>
    <p:sldId id="348" r:id="rId73"/>
    <p:sldId id="388" r:id="rId74"/>
    <p:sldId id="387" r:id="rId75"/>
    <p:sldId id="389" r:id="rId76"/>
    <p:sldId id="391" r:id="rId77"/>
    <p:sldId id="350" r:id="rId78"/>
    <p:sldId id="381" r:id="rId79"/>
    <p:sldId id="359" r:id="rId80"/>
    <p:sldId id="352" r:id="rId81"/>
    <p:sldId id="354" r:id="rId82"/>
    <p:sldId id="355" r:id="rId83"/>
    <p:sldId id="357" r:id="rId84"/>
    <p:sldId id="383" r:id="rId85"/>
    <p:sldId id="360" r:id="rId86"/>
    <p:sldId id="373" r:id="rId87"/>
    <p:sldId id="322" r:id="rId8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7" autoAdjust="0"/>
    <p:restoredTop sz="94660"/>
  </p:normalViewPr>
  <p:slideViewPr>
    <p:cSldViewPr snapToGrid="0">
      <p:cViewPr varScale="1">
        <p:scale>
          <a:sx n="75" d="100"/>
          <a:sy n="75" d="100"/>
        </p:scale>
        <p:origin x="9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viewProps" Target="viewProp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6EB853C-A60E-4BB8-8E05-A685CF176CD4}" type="datetimeFigureOut">
              <a:rPr lang="fr-FR" smtClean="0"/>
              <a:t>12/01/2025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19050223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6EB853C-A60E-4BB8-8E05-A685CF176CD4}" type="datetimeFigureOut">
              <a:rPr lang="fr-FR" smtClean="0"/>
              <a:t>12/01/2025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207946868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06EB853C-A60E-4BB8-8E05-A685CF176CD4}" type="datetimeFigureOut">
              <a:rPr lang="fr-FR" smtClean="0"/>
              <a:t>12/01/2025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385506888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6EB853C-A60E-4BB8-8E05-A685CF176CD4}" type="datetimeFigureOut">
              <a:rPr lang="fr-FR" smtClean="0"/>
              <a:t>12/01/2025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8973762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6EB853C-A60E-4BB8-8E05-A685CF176CD4}" type="datetimeFigureOut">
              <a:rPr lang="fr-FR" smtClean="0"/>
              <a:t>12/01/2025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256760358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06EB853C-A60E-4BB8-8E05-A685CF176CD4}" type="datetimeFigureOut">
              <a:rPr lang="fr-FR" smtClean="0"/>
              <a:t>12/01/2025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17681141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EB853C-A60E-4BB8-8E05-A685CF176CD4}" type="datetimeFigureOut">
              <a:rPr lang="fr-FR" smtClean="0"/>
              <a:t>12/01/2025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206400907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6EB853C-A60E-4BB8-8E05-A685CF176CD4}" type="datetimeFigureOut">
              <a:rPr lang="fr-FR" smtClean="0"/>
              <a:t>12/01/2025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65146341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6EB853C-A60E-4BB8-8E05-A685CF176CD4}" type="datetimeFigureOut">
              <a:rPr lang="fr-FR" smtClean="0"/>
              <a:t>12/01/2025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310507742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6EB853C-A60E-4BB8-8E05-A685CF176CD4}" type="datetimeFigureOut">
              <a:rPr lang="fr-FR" smtClean="0"/>
              <a:t>12/01/2025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383950229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6EB853C-A60E-4BB8-8E05-A685CF176CD4}" type="datetimeFigureOut">
              <a:rPr lang="fr-FR" smtClean="0"/>
              <a:t>12/01/2025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FD340D-E94C-4877-B9E1-26F49FEBB9D4}" type="slidenum">
              <a:rPr lang="fr-FR" smtClean="0"/>
              <a:t>‹N°›</a:t>
            </a:fld>
            <a:endParaRPr lang="fr-FR"/>
          </a:p>
        </p:txBody>
      </p:sp>
    </p:spTree>
    <p:extLst>
      <p:ext uri="{BB962C8B-B14F-4D97-AF65-F5344CB8AC3E}">
        <p14:creationId xmlns:p14="http://schemas.microsoft.com/office/powerpoint/2010/main" val="66076793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EB853C-A60E-4BB8-8E05-A685CF176CD4}" type="datetimeFigureOut">
              <a:rPr lang="fr-FR" smtClean="0"/>
              <a:t>12/01/2025</a:t>
            </a:fld>
            <a:endParaRPr lang="fr-F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FD340D-E94C-4877-B9E1-26F49FEBB9D4}" type="slidenum">
              <a:rPr lang="fr-FR" smtClean="0"/>
              <a:t>‹N°›</a:t>
            </a:fld>
            <a:endParaRPr lang="fr-FR"/>
          </a:p>
        </p:txBody>
      </p:sp>
    </p:spTree>
    <p:extLst>
      <p:ext uri="{BB962C8B-B14F-4D97-AF65-F5344CB8AC3E}">
        <p14:creationId xmlns:p14="http://schemas.microsoft.com/office/powerpoint/2010/main" val="6316290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image" Target="../media/image89.jp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ectangle 6"/>
          <p:cNvSpPr/>
          <p:nvPr/>
        </p:nvSpPr>
        <p:spPr>
          <a:xfrm>
            <a:off x="487388" y="106279"/>
            <a:ext cx="7851829" cy="1384995"/>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Deux collines </a:t>
            </a:r>
            <a:r>
              <a:rPr lang="fr-FR" sz="2800" b="1" dirty="0" smtClean="0">
                <a:ln w="22225">
                  <a:solidFill>
                    <a:schemeClr val="accent2"/>
                  </a:solidFill>
                  <a:prstDash val="solid"/>
                </a:ln>
                <a:solidFill>
                  <a:srgbClr val="66FF33"/>
                </a:solidFill>
                <a:latin typeface="Harlow Solid Italic" panose="04030604020F02020D02" pitchFamily="82" charset="0"/>
              </a:rPr>
              <a:t>la Croix Rousse </a:t>
            </a:r>
            <a:r>
              <a:rPr lang="fr-FR" sz="2800" b="1" dirty="0">
                <a:ln w="22225">
                  <a:solidFill>
                    <a:schemeClr val="accent2"/>
                  </a:solidFill>
                  <a:prstDash val="solid"/>
                </a:ln>
                <a:solidFill>
                  <a:srgbClr val="FFFF00"/>
                </a:solidFill>
                <a:latin typeface="Harlow Solid Italic" panose="04030604020F02020D02" pitchFamily="82" charset="0"/>
              </a:rPr>
              <a:t>et </a:t>
            </a:r>
            <a:r>
              <a:rPr lang="fr-FR" sz="2800" b="1" dirty="0" smtClean="0">
                <a:ln w="22225">
                  <a:solidFill>
                    <a:schemeClr val="accent2"/>
                  </a:solidFill>
                  <a:prstDash val="solid"/>
                </a:ln>
                <a:solidFill>
                  <a:schemeClr val="bg1"/>
                </a:solidFill>
                <a:latin typeface="Harlow Solid Italic" panose="04030604020F02020D02" pitchFamily="82" charset="0"/>
              </a:rPr>
              <a:t>Fourvière</a:t>
            </a:r>
          </a:p>
          <a:p>
            <a:r>
              <a:rPr lang="fr-FR" sz="2800" b="1" dirty="0" smtClean="0">
                <a:ln w="22225">
                  <a:solidFill>
                    <a:schemeClr val="accent2"/>
                  </a:solidFill>
                  <a:prstDash val="solid"/>
                </a:ln>
                <a:solidFill>
                  <a:srgbClr val="FFFF00"/>
                </a:solidFill>
                <a:latin typeface="Harlow Solid Italic" panose="04030604020F02020D02" pitchFamily="82" charset="0"/>
              </a:rPr>
              <a:t>Située </a:t>
            </a:r>
            <a:r>
              <a:rPr lang="fr-FR" sz="2800" b="1" dirty="0">
                <a:ln w="22225">
                  <a:solidFill>
                    <a:schemeClr val="accent2"/>
                  </a:solidFill>
                  <a:prstDash val="solid"/>
                </a:ln>
                <a:solidFill>
                  <a:srgbClr val="FFFF00"/>
                </a:solidFill>
                <a:latin typeface="Harlow Solid Italic" panose="04030604020F02020D02" pitchFamily="82" charset="0"/>
              </a:rPr>
              <a:t>entre Saône et Rhône </a:t>
            </a:r>
            <a:r>
              <a:rPr lang="fr-FR" sz="2800" b="1" dirty="0" smtClean="0">
                <a:ln w="22225">
                  <a:solidFill>
                    <a:schemeClr val="accent2"/>
                  </a:solidFill>
                  <a:prstDash val="solid"/>
                </a:ln>
                <a:solidFill>
                  <a:srgbClr val="FFFF00"/>
                </a:solidFill>
                <a:latin typeface="Harlow Solid Italic" panose="04030604020F02020D02" pitchFamily="82" charset="0"/>
              </a:rPr>
              <a:t>au nord de </a:t>
            </a:r>
            <a:r>
              <a:rPr lang="fr-FR" sz="2800" b="1" dirty="0">
                <a:ln w="22225">
                  <a:solidFill>
                    <a:schemeClr val="accent2"/>
                  </a:solidFill>
                  <a:prstDash val="solid"/>
                </a:ln>
                <a:solidFill>
                  <a:srgbClr val="FFFF00"/>
                </a:solidFill>
                <a:latin typeface="Harlow Solid Italic" panose="04030604020F02020D02" pitchFamily="82" charset="0"/>
              </a:rPr>
              <a:t>la Presqu'île,</a:t>
            </a:r>
          </a:p>
          <a:p>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8" name="Rectangle 7"/>
          <p:cNvSpPr/>
          <p:nvPr/>
        </p:nvSpPr>
        <p:spPr>
          <a:xfrm>
            <a:off x="268432" y="4073528"/>
            <a:ext cx="8607136" cy="2308324"/>
          </a:xfrm>
          <a:prstGeom prst="rect">
            <a:avLst/>
          </a:prstGeom>
        </p:spPr>
        <p:txBody>
          <a:bodyPr wrap="square">
            <a:spAutoFit/>
          </a:bodyPr>
          <a:lstStyle/>
          <a:p>
            <a:r>
              <a:rPr lang="fr-FR" sz="3600" b="1" dirty="0">
                <a:ln w="22225">
                  <a:solidFill>
                    <a:schemeClr val="accent2"/>
                  </a:solidFill>
                  <a:prstDash val="solid"/>
                </a:ln>
                <a:solidFill>
                  <a:srgbClr val="66FF33"/>
                </a:solidFill>
                <a:latin typeface="Harlow Solid Italic" panose="04030604020F02020D02" pitchFamily="82" charset="0"/>
              </a:rPr>
              <a:t>La Croix-Rousse est une colline de la ville de </a:t>
            </a:r>
            <a:r>
              <a:rPr lang="fr-FR" sz="3600" b="1" dirty="0" smtClean="0">
                <a:ln w="22225">
                  <a:solidFill>
                    <a:schemeClr val="accent2"/>
                  </a:solidFill>
                  <a:prstDash val="solid"/>
                </a:ln>
                <a:solidFill>
                  <a:srgbClr val="66FF33"/>
                </a:solidFill>
                <a:latin typeface="Harlow Solid Italic" panose="04030604020F02020D02" pitchFamily="82" charset="0"/>
              </a:rPr>
              <a:t>Lyon le </a:t>
            </a:r>
            <a:r>
              <a:rPr lang="fr-FR" sz="3600" b="1" dirty="0">
                <a:ln w="22225">
                  <a:solidFill>
                    <a:schemeClr val="accent2"/>
                  </a:solidFill>
                  <a:prstDash val="solid"/>
                </a:ln>
                <a:solidFill>
                  <a:srgbClr val="66FF33"/>
                </a:solidFill>
                <a:latin typeface="Harlow Solid Italic" panose="04030604020F02020D02" pitchFamily="82" charset="0"/>
              </a:rPr>
              <a:t>plateau </a:t>
            </a:r>
            <a:r>
              <a:rPr lang="fr-FR" sz="3600" b="1" dirty="0" smtClean="0">
                <a:ln w="22225">
                  <a:solidFill>
                    <a:schemeClr val="accent2"/>
                  </a:solidFill>
                  <a:prstDash val="solid"/>
                </a:ln>
                <a:solidFill>
                  <a:srgbClr val="66FF33"/>
                </a:solidFill>
                <a:latin typeface="Harlow Solid Italic" panose="04030604020F02020D02" pitchFamily="82" charset="0"/>
              </a:rPr>
              <a:t> </a:t>
            </a:r>
            <a:r>
              <a:rPr lang="fr-FR" sz="3600" b="1" dirty="0">
                <a:ln w="22225">
                  <a:solidFill>
                    <a:schemeClr val="accent2"/>
                  </a:solidFill>
                  <a:prstDash val="solid"/>
                </a:ln>
                <a:solidFill>
                  <a:srgbClr val="66FF33"/>
                </a:solidFill>
                <a:latin typeface="Harlow Solid Italic" panose="04030604020F02020D02" pitchFamily="82" charset="0"/>
              </a:rPr>
              <a:t>culmine à </a:t>
            </a:r>
            <a:r>
              <a:rPr lang="fr-FR" sz="3600" b="1" dirty="0" smtClean="0">
                <a:ln w="22225">
                  <a:solidFill>
                    <a:schemeClr val="accent2"/>
                  </a:solidFill>
                  <a:prstDash val="solid"/>
                </a:ln>
                <a:solidFill>
                  <a:srgbClr val="66FF33"/>
                </a:solidFill>
                <a:latin typeface="Harlow Solid Italic" panose="04030604020F02020D02" pitchFamily="82" charset="0"/>
              </a:rPr>
              <a:t>254 m qui </a:t>
            </a:r>
            <a:r>
              <a:rPr lang="fr-FR" sz="3600" b="1" dirty="0">
                <a:ln w="22225">
                  <a:solidFill>
                    <a:schemeClr val="accent2"/>
                  </a:solidFill>
                  <a:prstDash val="solid"/>
                </a:ln>
                <a:solidFill>
                  <a:srgbClr val="66FF33"/>
                </a:solidFill>
                <a:latin typeface="Harlow Solid Italic" panose="04030604020F02020D02" pitchFamily="82" charset="0"/>
              </a:rPr>
              <a:t>est le </a:t>
            </a:r>
            <a:r>
              <a:rPr lang="fr-FR" sz="3600" b="1" dirty="0" smtClean="0">
                <a:ln w="22225">
                  <a:solidFill>
                    <a:schemeClr val="accent2"/>
                  </a:solidFill>
                  <a:prstDash val="solid"/>
                </a:ln>
                <a:solidFill>
                  <a:srgbClr val="66FF33"/>
                </a:solidFill>
                <a:latin typeface="Harlow Solid Italic" panose="04030604020F02020D02" pitchFamily="82" charset="0"/>
              </a:rPr>
              <a:t>résultat de roches  </a:t>
            </a:r>
            <a:r>
              <a:rPr lang="fr-FR" sz="3600" b="1" dirty="0">
                <a:ln w="22225">
                  <a:solidFill>
                    <a:schemeClr val="accent2"/>
                  </a:solidFill>
                  <a:prstDash val="solid"/>
                </a:ln>
                <a:solidFill>
                  <a:srgbClr val="66FF33"/>
                </a:solidFill>
                <a:latin typeface="Harlow Solid Italic" panose="04030604020F02020D02" pitchFamily="82" charset="0"/>
              </a:rPr>
              <a:t>transportées depuis les Alpes jusqu'à Lyon par les glaciers.</a:t>
            </a:r>
          </a:p>
        </p:txBody>
      </p:sp>
    </p:spTree>
    <p:extLst>
      <p:ext uri="{BB962C8B-B14F-4D97-AF65-F5344CB8AC3E}">
        <p14:creationId xmlns:p14="http://schemas.microsoft.com/office/powerpoint/2010/main" val="3287825847"/>
      </p:ext>
    </p:extLst>
  </p:cSld>
  <p:clrMapOvr>
    <a:masterClrMapping/>
  </p:clrMapOvr>
  <mc:AlternateContent xmlns:mc="http://schemas.openxmlformats.org/markup-compatibility/2006" xmlns:p14="http://schemas.microsoft.com/office/powerpoint/2010/main">
    <mc:Choice Requires="p14">
      <p:transition spd="slow" p14:dur="2000" advTm="15000">
        <p:sndAc>
          <p:stSnd loop="1">
            <p:snd r:embed="rId2" name="Fabuleux_Br_sil_lp_0_001.wav"/>
          </p:stSnd>
        </p:sndAc>
      </p:transition>
    </mc:Choice>
    <mc:Fallback xmlns="">
      <p:transition spd="slow" advTm="15000">
        <p:sndAc>
          <p:stSnd loop="1">
            <p:snd r:embed="rId4" name="Fabuleux_Br_sil_lp_0_001.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203200" y="1413063"/>
            <a:ext cx="8686800" cy="3539430"/>
          </a:xfrm>
          <a:prstGeom prst="rect">
            <a:avLst/>
          </a:prstGeom>
        </p:spPr>
        <p:txBody>
          <a:bodyPr wrap="square">
            <a:spAutoFit/>
          </a:bodyPr>
          <a:lstStyle/>
          <a:p>
            <a:r>
              <a:rPr lang="fr-FR" sz="3200" b="1" dirty="0">
                <a:ln w="22225">
                  <a:solidFill>
                    <a:schemeClr val="accent2"/>
                  </a:solidFill>
                  <a:prstDash val="solid"/>
                </a:ln>
                <a:solidFill>
                  <a:srgbClr val="FFFF00"/>
                </a:solidFill>
                <a:latin typeface="Harlow Solid Italic" panose="04030604020F02020D02" pitchFamily="82" charset="0"/>
              </a:rPr>
              <a:t>Perché là-haut sur sa colline, le quartier historique de la Croix-Rousse domine la ville et offre un panorama grandiose sur les toits de </a:t>
            </a:r>
            <a:r>
              <a:rPr lang="fr-FR" sz="3200" b="1" dirty="0">
                <a:ln w="22225">
                  <a:solidFill>
                    <a:schemeClr val="accent2"/>
                  </a:solidFill>
                  <a:prstDash val="solid"/>
                </a:ln>
                <a:solidFill>
                  <a:srgbClr val="FF0000"/>
                </a:solidFill>
                <a:latin typeface="Harlow Solid Italic" panose="04030604020F02020D02" pitchFamily="82" charset="0"/>
              </a:rPr>
              <a:t>Lyon</a:t>
            </a:r>
            <a:r>
              <a:rPr lang="fr-FR" sz="3200" b="1" dirty="0">
                <a:ln w="22225">
                  <a:solidFill>
                    <a:schemeClr val="accent2"/>
                  </a:solidFill>
                  <a:prstDash val="solid"/>
                </a:ln>
                <a:solidFill>
                  <a:srgbClr val="FFFF00"/>
                </a:solidFill>
                <a:latin typeface="Harlow Solid Italic" panose="04030604020F02020D02" pitchFamily="82" charset="0"/>
              </a:rPr>
              <a:t>. C’est ici que démarre l’histoire des Canuts faisant de la ville la capitale de la soie. Aujourd’hui, cet ancien quartier ouvrier est particulièrement prisé pour sa douceur de vivre, ses commerces et sa vie animée.</a:t>
            </a:r>
          </a:p>
        </p:txBody>
      </p:sp>
      <p:sp>
        <p:nvSpPr>
          <p:cNvPr id="5" name="Rectangle 4"/>
          <p:cNvSpPr/>
          <p:nvPr/>
        </p:nvSpPr>
        <p:spPr>
          <a:xfrm>
            <a:off x="2922149" y="437634"/>
            <a:ext cx="3445174" cy="707886"/>
          </a:xfrm>
          <a:prstGeom prst="rect">
            <a:avLst/>
          </a:prstGeom>
        </p:spPr>
        <p:txBody>
          <a:bodyPr wrap="none">
            <a:spAutoFit/>
          </a:bodyPr>
          <a:lstStyle/>
          <a:p>
            <a:r>
              <a:rPr lang="fr-FR" sz="4000" b="1" dirty="0">
                <a:ln w="22225">
                  <a:solidFill>
                    <a:schemeClr val="accent2"/>
                  </a:solidFill>
                  <a:prstDash val="solid"/>
                </a:ln>
                <a:solidFill>
                  <a:srgbClr val="66FF33"/>
                </a:solidFill>
                <a:latin typeface="Harlow Solid Italic" panose="04030604020F02020D02" pitchFamily="82" charset="0"/>
              </a:rPr>
              <a:t>la Croix-Rousse </a:t>
            </a:r>
            <a:endParaRPr lang="fr-FR" sz="4000" dirty="0">
              <a:solidFill>
                <a:srgbClr val="66FF33"/>
              </a:solidFill>
            </a:endParaRPr>
          </a:p>
        </p:txBody>
      </p:sp>
    </p:spTree>
    <p:extLst>
      <p:ext uri="{BB962C8B-B14F-4D97-AF65-F5344CB8AC3E}">
        <p14:creationId xmlns:p14="http://schemas.microsoft.com/office/powerpoint/2010/main" val="1409261765"/>
      </p:ext>
    </p:extLst>
  </p:cSld>
  <p:clrMapOvr>
    <a:masterClrMapping/>
  </p:clrMapOvr>
  <mc:AlternateContent xmlns:mc="http://schemas.openxmlformats.org/markup-compatibility/2006">
    <mc:Choice xmlns:p14="http://schemas.microsoft.com/office/powerpoint/2010/main" Requires="p14">
      <p:transition spd="slow" p14:dur="2000" advTm="20000"/>
    </mc:Choice>
    <mc:Fallback>
      <p:transition spd="slow" advTm="20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5698128" y="185943"/>
            <a:ext cx="3305136" cy="461665"/>
          </a:xfrm>
          <a:prstGeom prst="rect">
            <a:avLst/>
          </a:prstGeom>
        </p:spPr>
        <p:txBody>
          <a:bodyPr wrap="none">
            <a:spAutoFit/>
          </a:bodyPr>
          <a:lstStyle/>
          <a:p>
            <a:r>
              <a:rPr lang="fr-FR" sz="2400" dirty="0" smtClean="0">
                <a:solidFill>
                  <a:srgbClr val="FF0000"/>
                </a:solidFill>
                <a:latin typeface="Harlow Solid Italic" panose="04030604020F02020D02" pitchFamily="82" charset="0"/>
              </a:rPr>
              <a:t>la basilique de Fourvière </a:t>
            </a:r>
            <a:endParaRPr lang="fr-FR" sz="2400" dirty="0">
              <a:solidFill>
                <a:srgbClr val="FF0000"/>
              </a:solidFill>
              <a:latin typeface="Harlow Solid Italic" panose="04030604020F02020D02" pitchFamily="82" charset="0"/>
            </a:endParaRPr>
          </a:p>
        </p:txBody>
      </p:sp>
      <p:cxnSp>
        <p:nvCxnSpPr>
          <p:cNvPr id="7" name="Connecteur droit avec flèche 6"/>
          <p:cNvCxnSpPr/>
          <p:nvPr/>
        </p:nvCxnSpPr>
        <p:spPr>
          <a:xfrm flipH="1">
            <a:off x="4572000" y="685800"/>
            <a:ext cx="1995055" cy="581891"/>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880341" y="5691241"/>
            <a:ext cx="5694632"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depuis les abords du pont Bonaparte, les   reflets dans l’eau  sont magiques,</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3" name="Rectangle 2"/>
          <p:cNvSpPr/>
          <p:nvPr/>
        </p:nvSpPr>
        <p:spPr>
          <a:xfrm>
            <a:off x="6072027" y="912352"/>
            <a:ext cx="2593980" cy="461665"/>
          </a:xfrm>
          <a:prstGeom prst="rect">
            <a:avLst/>
          </a:prstGeom>
        </p:spPr>
        <p:txBody>
          <a:bodyPr wrap="none">
            <a:spAutoFit/>
          </a:bodyPr>
          <a:lstStyle/>
          <a:p>
            <a:r>
              <a:rPr lang="fr-FR" sz="2400" b="1" dirty="0" smtClean="0">
                <a:ln w="22225">
                  <a:solidFill>
                    <a:schemeClr val="accent2"/>
                  </a:solidFill>
                  <a:prstDash val="solid"/>
                </a:ln>
                <a:solidFill>
                  <a:srgbClr val="FFFF00"/>
                </a:solidFill>
                <a:latin typeface="Harlow Solid Italic" panose="04030604020F02020D02" pitchFamily="82" charset="0"/>
              </a:rPr>
              <a:t>Cathédrale St Jean</a:t>
            </a:r>
            <a:endParaRPr lang="fr-FR" sz="2400" dirty="0"/>
          </a:p>
        </p:txBody>
      </p:sp>
      <p:cxnSp>
        <p:nvCxnSpPr>
          <p:cNvPr id="10" name="Connecteur droit avec flèche 9"/>
          <p:cNvCxnSpPr/>
          <p:nvPr/>
        </p:nvCxnSpPr>
        <p:spPr>
          <a:xfrm flipH="1">
            <a:off x="6390409" y="1374017"/>
            <a:ext cx="960287" cy="80807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038209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p:cNvSpPr/>
          <p:nvPr/>
        </p:nvSpPr>
        <p:spPr>
          <a:xfrm>
            <a:off x="5698128" y="185943"/>
            <a:ext cx="3305136" cy="461665"/>
          </a:xfrm>
          <a:prstGeom prst="rect">
            <a:avLst/>
          </a:prstGeom>
        </p:spPr>
        <p:txBody>
          <a:bodyPr wrap="none">
            <a:spAutoFit/>
          </a:bodyPr>
          <a:lstStyle/>
          <a:p>
            <a:r>
              <a:rPr lang="fr-FR" sz="2400" dirty="0" smtClean="0">
                <a:solidFill>
                  <a:srgbClr val="FF0000"/>
                </a:solidFill>
                <a:latin typeface="Harlow Solid Italic" panose="04030604020F02020D02" pitchFamily="82" charset="0"/>
              </a:rPr>
              <a:t>la basilique de Fourvière </a:t>
            </a:r>
            <a:endParaRPr lang="fr-FR" sz="2400" dirty="0">
              <a:solidFill>
                <a:srgbClr val="FF0000"/>
              </a:solidFill>
              <a:latin typeface="Harlow Solid Italic" panose="04030604020F02020D02" pitchFamily="82" charset="0"/>
            </a:endParaRPr>
          </a:p>
        </p:txBody>
      </p:sp>
      <p:cxnSp>
        <p:nvCxnSpPr>
          <p:cNvPr id="8" name="Connecteur droit avec flèche 7"/>
          <p:cNvCxnSpPr/>
          <p:nvPr/>
        </p:nvCxnSpPr>
        <p:spPr>
          <a:xfrm flipH="1">
            <a:off x="6057900" y="647608"/>
            <a:ext cx="955964" cy="29796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453737" y="6025726"/>
            <a:ext cx="8894617" cy="523220"/>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de beaux immeubles colorés qui se reflètent dans le fleuve. </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403450336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p:cNvSpPr/>
          <p:nvPr/>
        </p:nvSpPr>
        <p:spPr>
          <a:xfrm>
            <a:off x="1044285" y="5900990"/>
            <a:ext cx="6660573" cy="523220"/>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une petite halte reposante chez les bouquinistes</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954218152"/>
      </p:ext>
    </p:extLst>
  </p:cSld>
  <p:clrMapOvr>
    <a:masterClrMapping/>
  </p:clrMapOvr>
  <mc:AlternateContent xmlns:mc="http://schemas.openxmlformats.org/markup-compatibility/2006">
    <mc:Choice xmlns:p14="http://schemas.microsoft.com/office/powerpoint/2010/main" Requires="p14">
      <p:transition spd="slow" p14:dur="2000" advTm="7000"/>
    </mc:Choice>
    <mc:Fallback>
      <p:transition spd="slow" advTm="7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
        <p:nvSpPr>
          <p:cNvPr id="5" name="Rectangle 4"/>
          <p:cNvSpPr/>
          <p:nvPr/>
        </p:nvSpPr>
        <p:spPr>
          <a:xfrm>
            <a:off x="342898" y="5357244"/>
            <a:ext cx="8593283"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face du palais de justice la statue d’un homme qui porte son double à la fois sauveur de son existence et de son propre fardeau qui a été baptisée Le Poids de soi par ses auteurs.</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075849040"/>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625763" y="165208"/>
            <a:ext cx="8208819" cy="584775"/>
          </a:xfrm>
          <a:prstGeom prst="rect">
            <a:avLst/>
          </a:prstGeom>
        </p:spPr>
        <p:txBody>
          <a:bodyPr wrap="square">
            <a:spAutoFit/>
          </a:bodyPr>
          <a:lstStyle/>
          <a:p>
            <a:r>
              <a:rPr lang="fr-FR" sz="3200" b="1" dirty="0" smtClean="0">
                <a:ln w="22225">
                  <a:solidFill>
                    <a:schemeClr val="accent2"/>
                  </a:solidFill>
                  <a:prstDash val="solid"/>
                </a:ln>
                <a:solidFill>
                  <a:srgbClr val="FFFF00"/>
                </a:solidFill>
                <a:latin typeface="Harlow Solid Italic" panose="04030604020F02020D02" pitchFamily="82" charset="0"/>
              </a:rPr>
              <a:t>Cathédrale </a:t>
            </a:r>
            <a:r>
              <a:rPr lang="fr-FR" sz="3200" b="1" dirty="0">
                <a:ln w="22225">
                  <a:solidFill>
                    <a:schemeClr val="accent2"/>
                  </a:solidFill>
                  <a:prstDash val="solid"/>
                </a:ln>
                <a:solidFill>
                  <a:srgbClr val="FFFF00"/>
                </a:solidFill>
                <a:latin typeface="Harlow Solid Italic" panose="04030604020F02020D02" pitchFamily="82" charset="0"/>
              </a:rPr>
              <a:t>romane St Jean, au pied de </a:t>
            </a:r>
            <a:r>
              <a:rPr lang="fr-FR" sz="3200" b="1" dirty="0" smtClean="0">
                <a:ln w="22225">
                  <a:solidFill>
                    <a:schemeClr val="accent2"/>
                  </a:solidFill>
                  <a:prstDash val="solid"/>
                </a:ln>
                <a:solidFill>
                  <a:srgbClr val="FFFF00"/>
                </a:solidFill>
                <a:latin typeface="Harlow Solid Italic" panose="04030604020F02020D02" pitchFamily="82" charset="0"/>
              </a:rPr>
              <a:t>Fourvière</a:t>
            </a:r>
            <a:endParaRPr lang="fr-FR" sz="3200" b="1" dirty="0">
              <a:ln w="22225">
                <a:solidFill>
                  <a:schemeClr val="accent2"/>
                </a:solidFill>
                <a:prstDash val="solid"/>
              </a:ln>
              <a:solidFill>
                <a:srgbClr val="FFFF00"/>
              </a:solidFill>
              <a:latin typeface="Harlow Solid Italic" panose="04030604020F02020D02" pitchFamily="82" charset="0"/>
            </a:endParaRPr>
          </a:p>
        </p:txBody>
      </p:sp>
      <p:cxnSp>
        <p:nvCxnSpPr>
          <p:cNvPr id="9" name="Connecteur droit avec flèche 8"/>
          <p:cNvCxnSpPr/>
          <p:nvPr/>
        </p:nvCxnSpPr>
        <p:spPr>
          <a:xfrm flipH="1">
            <a:off x="1776845" y="696191"/>
            <a:ext cx="581891" cy="19223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985785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363683" y="5295176"/>
            <a:ext cx="8593282"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construite </a:t>
            </a:r>
            <a:r>
              <a:rPr lang="fr-FR" sz="2800" b="1" dirty="0">
                <a:ln w="22225">
                  <a:solidFill>
                    <a:schemeClr val="accent2"/>
                  </a:solidFill>
                  <a:prstDash val="solid"/>
                </a:ln>
                <a:solidFill>
                  <a:srgbClr val="FFFF00"/>
                </a:solidFill>
                <a:latin typeface="Harlow Solid Italic" panose="04030604020F02020D02" pitchFamily="82" charset="0"/>
              </a:rPr>
              <a:t>en 1867. </a:t>
            </a:r>
            <a:r>
              <a:rPr lang="fr-FR" sz="2800" b="1" dirty="0" smtClean="0">
                <a:ln w="22225">
                  <a:solidFill>
                    <a:schemeClr val="accent2"/>
                  </a:solidFill>
                  <a:prstDash val="solid"/>
                </a:ln>
                <a:solidFill>
                  <a:srgbClr val="FFFF00"/>
                </a:solidFill>
                <a:latin typeface="Harlow Solid Italic" panose="04030604020F02020D02" pitchFamily="82" charset="0"/>
              </a:rPr>
              <a:t>sur </a:t>
            </a:r>
            <a:r>
              <a:rPr lang="fr-FR" sz="2800" b="1" dirty="0">
                <a:ln w="22225">
                  <a:solidFill>
                    <a:schemeClr val="accent2"/>
                  </a:solidFill>
                  <a:prstDash val="solid"/>
                </a:ln>
                <a:solidFill>
                  <a:srgbClr val="FFFF00"/>
                </a:solidFill>
                <a:latin typeface="Harlow Solid Italic" panose="04030604020F02020D02" pitchFamily="82" charset="0"/>
              </a:rPr>
              <a:t>sa façade, deux plaques évoquent la </a:t>
            </a:r>
            <a:r>
              <a:rPr lang="fr-FR" sz="2800" b="1" dirty="0">
                <a:ln w="22225">
                  <a:solidFill>
                    <a:schemeClr val="accent2"/>
                  </a:solidFill>
                  <a:prstDash val="solid"/>
                </a:ln>
                <a:solidFill>
                  <a:schemeClr val="bg1"/>
                </a:solidFill>
                <a:latin typeface="Harlow Solid Italic" panose="04030604020F02020D02" pitchFamily="82" charset="0"/>
              </a:rPr>
              <a:t>révolte des Canuts de 1831 </a:t>
            </a:r>
            <a:r>
              <a:rPr lang="fr-FR" sz="2800" b="1" dirty="0">
                <a:ln w="22225">
                  <a:solidFill>
                    <a:schemeClr val="accent2"/>
                  </a:solidFill>
                  <a:prstDash val="solid"/>
                </a:ln>
                <a:solidFill>
                  <a:srgbClr val="FFFF00"/>
                </a:solidFill>
                <a:latin typeface="Harlow Solid Italic" panose="04030604020F02020D02" pitchFamily="82" charset="0"/>
              </a:rPr>
              <a:t>et </a:t>
            </a:r>
            <a:r>
              <a:rPr lang="fr-FR" sz="2800" b="1" dirty="0">
                <a:ln w="22225">
                  <a:solidFill>
                    <a:schemeClr val="accent2"/>
                  </a:solidFill>
                  <a:prstDash val="solid"/>
                </a:ln>
                <a:solidFill>
                  <a:schemeClr val="bg1"/>
                </a:solidFill>
                <a:latin typeface="Harlow Solid Italic" panose="04030604020F02020D02" pitchFamily="82" charset="0"/>
              </a:rPr>
              <a:t>1834 et de celle des Voraces</a:t>
            </a:r>
            <a:r>
              <a:rPr lang="fr-FR" sz="2800" b="1" dirty="0">
                <a:ln w="22225">
                  <a:solidFill>
                    <a:schemeClr val="accent2"/>
                  </a:solidFill>
                  <a:prstDash val="solid"/>
                </a:ln>
                <a:solidFill>
                  <a:srgbClr val="FFFF00"/>
                </a:solidFill>
                <a:latin typeface="Harlow Solid Italic" panose="04030604020F02020D02" pitchFamily="82" charset="0"/>
              </a:rPr>
              <a:t>, chefs d'atelier tisseurs partisans d'une République sociale. </a:t>
            </a:r>
          </a:p>
        </p:txBody>
      </p:sp>
      <p:sp>
        <p:nvSpPr>
          <p:cNvPr id="4" name="Rectangle 3"/>
          <p:cNvSpPr/>
          <p:nvPr/>
        </p:nvSpPr>
        <p:spPr>
          <a:xfrm>
            <a:off x="1090114" y="272534"/>
            <a:ext cx="5009705" cy="584775"/>
          </a:xfrm>
          <a:prstGeom prst="rect">
            <a:avLst/>
          </a:prstGeom>
        </p:spPr>
        <p:txBody>
          <a:bodyPr wrap="none">
            <a:spAutoFit/>
          </a:bodyPr>
          <a:lstStyle/>
          <a:p>
            <a:r>
              <a:rPr lang="fr-FR" sz="3200" b="1" dirty="0">
                <a:ln w="22225">
                  <a:solidFill>
                    <a:schemeClr val="accent2"/>
                  </a:solidFill>
                  <a:prstDash val="solid"/>
                </a:ln>
                <a:solidFill>
                  <a:srgbClr val="FFFF00"/>
                </a:solidFill>
                <a:latin typeface="Harlow Solid Italic" panose="04030604020F02020D02" pitchFamily="82" charset="0"/>
              </a:rPr>
              <a:t>La mairie de la Croix-Rousse </a:t>
            </a:r>
            <a:endParaRPr lang="fr-FR" sz="3200" dirty="0">
              <a:solidFill>
                <a:srgbClr val="FFFF00"/>
              </a:solidFill>
            </a:endParaRPr>
          </a:p>
        </p:txBody>
      </p:sp>
    </p:spTree>
    <p:extLst>
      <p:ext uri="{BB962C8B-B14F-4D97-AF65-F5344CB8AC3E}">
        <p14:creationId xmlns:p14="http://schemas.microsoft.com/office/powerpoint/2010/main" val="798311587"/>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815686" y="5288202"/>
            <a:ext cx="7512627"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La Fresque des Lyonnais est sans doute la plus célèbre. Peinte en 1994, elle occupe plusieurs côtés d’un immense immeuble. </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25913907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18209" y="5776436"/>
            <a:ext cx="8925791"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Elle rend hommage à tous les Lyonnais qui se sont rendus célèbres, dans des domaines bien différents. </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736341265"/>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4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1007918" y="5793662"/>
            <a:ext cx="7574973"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Y apparaissent l’Abbé Pierre, les frères Lumière, le grand Paul Bocuse et bien d’autres…</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63324742"/>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0897160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3293960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63747"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63747" y="0"/>
            <a:ext cx="4580253" cy="6858000"/>
          </a:xfrm>
          <a:prstGeom prst="rect">
            <a:avLst/>
          </a:prstGeom>
        </p:spPr>
      </p:pic>
      <p:sp>
        <p:nvSpPr>
          <p:cNvPr id="5" name="Rectangle 4"/>
          <p:cNvSpPr/>
          <p:nvPr/>
        </p:nvSpPr>
        <p:spPr>
          <a:xfrm>
            <a:off x="4883670" y="5862935"/>
            <a:ext cx="3820277" cy="523220"/>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FFFF00"/>
                </a:solidFill>
                <a:effectLst/>
                <a:latin typeface="Harlow Solid Italic" panose="04030604020F02020D02" pitchFamily="82" charset="0"/>
              </a:rPr>
              <a:t>Statue le chant des canuts</a:t>
            </a:r>
            <a:endParaRPr lang="fr-FR" sz="2800" b="1" cap="none" spc="0" dirty="0">
              <a:ln w="22225">
                <a:solidFill>
                  <a:schemeClr val="accent2"/>
                </a:solidFill>
                <a:prstDash val="solid"/>
              </a:ln>
              <a:solidFill>
                <a:srgbClr val="FFFF00"/>
              </a:solidFill>
              <a:effectLst/>
              <a:latin typeface="Harlow Solid Italic" panose="04030604020F02020D02" pitchFamily="82" charset="0"/>
            </a:endParaRPr>
          </a:p>
        </p:txBody>
      </p:sp>
    </p:spTree>
    <p:extLst>
      <p:ext uri="{BB962C8B-B14F-4D97-AF65-F5344CB8AC3E}">
        <p14:creationId xmlns:p14="http://schemas.microsoft.com/office/powerpoint/2010/main" val="65379504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4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498764" y="5814444"/>
            <a:ext cx="8645236"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le mur des Canuts, qui rend un vibrant hommage à toute l’histoire de la soierie de Lyon.</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63597396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4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4907"/>
          </a:xfrm>
          <a:prstGeom prst="rect">
            <a:avLst/>
          </a:prstGeom>
        </p:spPr>
      </p:pic>
      <p:sp>
        <p:nvSpPr>
          <p:cNvPr id="4" name="Rectangle 3"/>
          <p:cNvSpPr/>
          <p:nvPr/>
        </p:nvSpPr>
        <p:spPr>
          <a:xfrm>
            <a:off x="3580724" y="376443"/>
            <a:ext cx="2969083" cy="523220"/>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Le Mur des Canuts</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3" name="Rectangle 2"/>
          <p:cNvSpPr/>
          <p:nvPr/>
        </p:nvSpPr>
        <p:spPr>
          <a:xfrm>
            <a:off x="482600" y="5364218"/>
            <a:ext cx="8178800"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a:t>
            </a:r>
            <a:r>
              <a:rPr lang="fr-FR" sz="2800" b="1" dirty="0" smtClean="0">
                <a:ln w="22225">
                  <a:solidFill>
                    <a:schemeClr val="accent2"/>
                  </a:solidFill>
                  <a:prstDash val="solid"/>
                </a:ln>
                <a:solidFill>
                  <a:srgbClr val="FFFF00"/>
                </a:solidFill>
                <a:latin typeface="Harlow Solid Italic" panose="04030604020F02020D02" pitchFamily="82" charset="0"/>
              </a:rPr>
              <a:t>Croix-Rousse  </a:t>
            </a:r>
            <a:r>
              <a:rPr lang="fr-FR" sz="2800" b="1" dirty="0">
                <a:ln w="22225">
                  <a:solidFill>
                    <a:schemeClr val="accent2"/>
                  </a:solidFill>
                  <a:prstDash val="solid"/>
                </a:ln>
                <a:solidFill>
                  <a:srgbClr val="FFFF00"/>
                </a:solidFill>
                <a:latin typeface="Harlow Solid Italic" panose="04030604020F02020D02" pitchFamily="82" charset="0"/>
              </a:rPr>
              <a:t>collines emblématiques de la Ville de Lyon. Elle fait même partie du secteur lyonnais classé patrimoine mondial de </a:t>
            </a:r>
            <a:r>
              <a:rPr lang="fr-FR" sz="2800" b="1" dirty="0">
                <a:ln w="22225">
                  <a:solidFill>
                    <a:schemeClr val="accent2"/>
                  </a:solidFill>
                  <a:prstDash val="solid"/>
                </a:ln>
                <a:solidFill>
                  <a:srgbClr val="FFFF00"/>
                </a:solidFill>
              </a:rPr>
              <a:t>l’UNESCO.</a:t>
            </a:r>
          </a:p>
        </p:txBody>
      </p:sp>
    </p:spTree>
    <p:extLst>
      <p:ext uri="{BB962C8B-B14F-4D97-AF65-F5344CB8AC3E}">
        <p14:creationId xmlns:p14="http://schemas.microsoft.com/office/powerpoint/2010/main" val="1711002106"/>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4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5114" r="1013"/>
          <a:stretch/>
        </p:blipFill>
        <p:spPr>
          <a:xfrm>
            <a:off x="0" y="0"/>
            <a:ext cx="9154391" cy="6858000"/>
          </a:xfrm>
          <a:prstGeom prst="rect">
            <a:avLst/>
          </a:prstGeom>
        </p:spPr>
      </p:pic>
      <p:sp>
        <p:nvSpPr>
          <p:cNvPr id="3" name="Rectangle 2"/>
          <p:cNvSpPr/>
          <p:nvPr/>
        </p:nvSpPr>
        <p:spPr>
          <a:xfrm>
            <a:off x="665018" y="5738290"/>
            <a:ext cx="8406246"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les fresques sont toutes très colorées un moyen original de conter l’histoire et les symboles de la ville. </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75543014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4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9768" y="0"/>
            <a:ext cx="4574232"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567874" cy="6858000"/>
          </a:xfrm>
          <a:prstGeom prst="rect">
            <a:avLst/>
          </a:prstGeom>
        </p:spPr>
      </p:pic>
      <p:sp>
        <p:nvSpPr>
          <p:cNvPr id="4" name="Rectangle 3"/>
          <p:cNvSpPr/>
          <p:nvPr/>
        </p:nvSpPr>
        <p:spPr>
          <a:xfrm>
            <a:off x="2444595" y="5769325"/>
            <a:ext cx="4523995" cy="523220"/>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Traboule et le </a:t>
            </a:r>
            <a:r>
              <a:rPr lang="fr-FR" sz="2800" b="1" dirty="0">
                <a:ln w="22225">
                  <a:solidFill>
                    <a:schemeClr val="accent2"/>
                  </a:solidFill>
                  <a:prstDash val="solid"/>
                </a:ln>
                <a:solidFill>
                  <a:srgbClr val="FFFF00"/>
                </a:solidFill>
                <a:latin typeface="Harlow Solid Italic" panose="04030604020F02020D02" pitchFamily="82" charset="0"/>
              </a:rPr>
              <a:t>Mur des Canuts</a:t>
            </a:r>
          </a:p>
        </p:txBody>
      </p:sp>
    </p:spTree>
    <p:extLst>
      <p:ext uri="{BB962C8B-B14F-4D97-AF65-F5344CB8AC3E}">
        <p14:creationId xmlns:p14="http://schemas.microsoft.com/office/powerpoint/2010/main" val="261625633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67874"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67874" y="0"/>
            <a:ext cx="4580253" cy="6858000"/>
          </a:xfrm>
          <a:prstGeom prst="rect">
            <a:avLst/>
          </a:prstGeom>
        </p:spPr>
      </p:pic>
      <p:sp>
        <p:nvSpPr>
          <p:cNvPr id="5" name="Rectangle 4"/>
          <p:cNvSpPr/>
          <p:nvPr/>
        </p:nvSpPr>
        <p:spPr>
          <a:xfrm>
            <a:off x="0" y="5700144"/>
            <a:ext cx="9135747"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La  fresque «Bibliothèque de la Cité » fait quant à elle référence à l’imprimerie, dont Lyon a été la capitale au 15e siècle</a:t>
            </a:r>
            <a:endParaRPr lang="fr-FR" sz="2800" b="1" dirty="0">
              <a:ln w="22225">
                <a:solidFill>
                  <a:schemeClr val="accent2"/>
                </a:solidFill>
                <a:prstDash val="solid"/>
              </a:ln>
              <a:solidFill>
                <a:srgbClr val="FFFF00"/>
              </a:solidFill>
              <a:latin typeface="Harlow Solid Italic" panose="04030604020F02020D02" pitchFamily="82" charset="0"/>
            </a:endParaRPr>
          </a:p>
        </p:txBody>
      </p:sp>
      <p:cxnSp>
        <p:nvCxnSpPr>
          <p:cNvPr id="7" name="Connecteur droit avec flèche 6"/>
          <p:cNvCxnSpPr/>
          <p:nvPr/>
        </p:nvCxnSpPr>
        <p:spPr>
          <a:xfrm flipV="1">
            <a:off x="4488873" y="4114800"/>
            <a:ext cx="3117272" cy="160020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79989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9491"/>
          <a:stretch/>
        </p:blipFill>
        <p:spPr>
          <a:xfrm>
            <a:off x="0" y="0"/>
            <a:ext cx="4459275" cy="6858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r="5495" b="7070"/>
          <a:stretch/>
        </p:blipFill>
        <p:spPr>
          <a:xfrm>
            <a:off x="4459275" y="0"/>
            <a:ext cx="4663943" cy="6905556"/>
          </a:xfrm>
          <a:prstGeom prst="rect">
            <a:avLst/>
          </a:prstGeom>
        </p:spPr>
      </p:pic>
    </p:spTree>
    <p:extLst>
      <p:ext uri="{BB962C8B-B14F-4D97-AF65-F5344CB8AC3E}">
        <p14:creationId xmlns:p14="http://schemas.microsoft.com/office/powerpoint/2010/main" val="379259985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0" y="5342420"/>
            <a:ext cx="9050481" cy="193899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L’immeuble </a:t>
            </a:r>
            <a:r>
              <a:rPr lang="fr-FR" sz="2800" b="1" dirty="0" smtClean="0">
                <a:ln w="22225">
                  <a:solidFill>
                    <a:schemeClr val="accent2"/>
                  </a:solidFill>
                  <a:prstDash val="solid"/>
                </a:ln>
                <a:solidFill>
                  <a:srgbClr val="FFFF00"/>
                </a:solidFill>
                <a:latin typeface="Harlow Solid Italic" panose="04030604020F02020D02" pitchFamily="82" charset="0"/>
              </a:rPr>
              <a:t>canut à </a:t>
            </a:r>
            <a:r>
              <a:rPr lang="fr-FR" sz="2800" b="1" dirty="0">
                <a:ln w="22225">
                  <a:solidFill>
                    <a:schemeClr val="accent2"/>
                  </a:solidFill>
                  <a:prstDash val="solid"/>
                </a:ln>
                <a:solidFill>
                  <a:srgbClr val="FFFF00"/>
                </a:solidFill>
                <a:latin typeface="Harlow Solid Italic" panose="04030604020F02020D02" pitchFamily="82" charset="0"/>
              </a:rPr>
              <a:t>4 </a:t>
            </a:r>
            <a:r>
              <a:rPr lang="fr-FR" sz="2800" b="1" dirty="0" smtClean="0">
                <a:ln w="22225">
                  <a:solidFill>
                    <a:schemeClr val="accent2"/>
                  </a:solidFill>
                  <a:prstDash val="solid"/>
                </a:ln>
                <a:solidFill>
                  <a:srgbClr val="FFFF00"/>
                </a:solidFill>
                <a:latin typeface="Harlow Solid Italic" panose="04030604020F02020D02" pitchFamily="82" charset="0"/>
              </a:rPr>
              <a:t>étages , les</a:t>
            </a:r>
            <a:r>
              <a:rPr lang="fr-FR" sz="2800" b="1" dirty="0">
                <a:ln w="22225">
                  <a:solidFill>
                    <a:schemeClr val="accent2"/>
                  </a:solidFill>
                  <a:prstDash val="solid"/>
                </a:ln>
                <a:solidFill>
                  <a:srgbClr val="FFFF00"/>
                </a:solidFill>
                <a:latin typeface="Harlow Solid Italic" panose="04030604020F02020D02" pitchFamily="82" charset="0"/>
              </a:rPr>
              <a:t> fenêtres sont toutes </a:t>
            </a:r>
            <a:r>
              <a:rPr lang="fr-FR" sz="2800" b="1" dirty="0" smtClean="0">
                <a:ln w="22225">
                  <a:solidFill>
                    <a:schemeClr val="accent2"/>
                  </a:solidFill>
                  <a:prstDash val="solid"/>
                </a:ln>
                <a:solidFill>
                  <a:srgbClr val="FFFF00"/>
                </a:solidFill>
                <a:latin typeface="Harlow Solid Italic" panose="04030604020F02020D02" pitchFamily="82" charset="0"/>
              </a:rPr>
              <a:t>identiques pour la lumière du jour.</a:t>
            </a:r>
            <a:r>
              <a:rPr lang="fr-FR" sz="2800" b="1" dirty="0" smtClean="0"/>
              <a:t> </a:t>
            </a:r>
            <a:r>
              <a:rPr lang="fr-FR" sz="2800" b="1" dirty="0">
                <a:ln w="22225">
                  <a:solidFill>
                    <a:schemeClr val="accent2"/>
                  </a:solidFill>
                  <a:prstDash val="solid"/>
                </a:ln>
                <a:solidFill>
                  <a:srgbClr val="C00000"/>
                </a:solidFill>
                <a:latin typeface="Harlow Solid Italic" panose="04030604020F02020D02" pitchFamily="82" charset="0"/>
              </a:rPr>
              <a:t>Les plafonds sont </a:t>
            </a:r>
            <a:r>
              <a:rPr lang="fr-FR" sz="2800" b="1" dirty="0" smtClean="0">
                <a:ln w="22225">
                  <a:solidFill>
                    <a:schemeClr val="accent2"/>
                  </a:solidFill>
                  <a:prstDash val="solid"/>
                </a:ln>
                <a:solidFill>
                  <a:srgbClr val="C00000"/>
                </a:solidFill>
                <a:latin typeface="Harlow Solid Italic" panose="04030604020F02020D02" pitchFamily="82" charset="0"/>
              </a:rPr>
              <a:t>hauts </a:t>
            </a:r>
            <a:r>
              <a:rPr lang="fr-FR" sz="2800" b="1" dirty="0">
                <a:ln w="22225">
                  <a:solidFill>
                    <a:schemeClr val="accent2"/>
                  </a:solidFill>
                  <a:prstDash val="solid"/>
                </a:ln>
                <a:solidFill>
                  <a:srgbClr val="C00000"/>
                </a:solidFill>
                <a:latin typeface="Harlow Solid Italic" panose="04030604020F02020D02" pitchFamily="82" charset="0"/>
              </a:rPr>
              <a:t>de 4m</a:t>
            </a:r>
            <a:r>
              <a:rPr lang="fr-FR" sz="2800" b="1" dirty="0" smtClean="0">
                <a:ln w="22225">
                  <a:solidFill>
                    <a:schemeClr val="accent2"/>
                  </a:solidFill>
                  <a:prstDash val="solid"/>
                </a:ln>
                <a:solidFill>
                  <a:srgbClr val="C00000"/>
                </a:solidFill>
                <a:latin typeface="Harlow Solid Italic" panose="04030604020F02020D02" pitchFamily="82" charset="0"/>
              </a:rPr>
              <a:t>, pour </a:t>
            </a:r>
            <a:r>
              <a:rPr lang="fr-FR" sz="2800" b="1" dirty="0">
                <a:ln w="22225">
                  <a:solidFill>
                    <a:schemeClr val="accent2"/>
                  </a:solidFill>
                  <a:prstDash val="solid"/>
                </a:ln>
                <a:solidFill>
                  <a:srgbClr val="C00000"/>
                </a:solidFill>
                <a:latin typeface="Harlow Solid Italic" panose="04030604020F02020D02" pitchFamily="82" charset="0"/>
              </a:rPr>
              <a:t>loger </a:t>
            </a:r>
            <a:r>
              <a:rPr lang="fr-FR" sz="3200" b="1" dirty="0">
                <a:ln w="22225">
                  <a:solidFill>
                    <a:schemeClr val="accent2"/>
                  </a:solidFill>
                  <a:prstDash val="solid"/>
                </a:ln>
                <a:solidFill>
                  <a:srgbClr val="C00000"/>
                </a:solidFill>
                <a:latin typeface="Harlow Solid Italic" panose="04030604020F02020D02" pitchFamily="82" charset="0"/>
              </a:rPr>
              <a:t>les 3,90mètres des métiers Jacquard,.</a:t>
            </a:r>
          </a:p>
          <a:p>
            <a:endParaRPr lang="fr-FR" sz="32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413182295"/>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0263" r="6114"/>
          <a:stretch/>
        </p:blipFill>
        <p:spPr>
          <a:xfrm>
            <a:off x="-1" y="0"/>
            <a:ext cx="9144001" cy="6851591"/>
          </a:xfrm>
          <a:prstGeom prst="rect">
            <a:avLst/>
          </a:prstGeom>
        </p:spPr>
      </p:pic>
      <p:sp>
        <p:nvSpPr>
          <p:cNvPr id="3" name="Rectangle 2"/>
          <p:cNvSpPr/>
          <p:nvPr/>
        </p:nvSpPr>
        <p:spPr>
          <a:xfrm>
            <a:off x="337703" y="5239573"/>
            <a:ext cx="8468591"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Escalier de la Cour des Voraces dans le quartier de la Croix Rousse. Construit vers 1840. La scène du soulèvement des Canuts, les travailleurs de la soie lyonnaise, en 1849. </a:t>
            </a:r>
          </a:p>
        </p:txBody>
      </p:sp>
    </p:spTree>
    <p:extLst>
      <p:ext uri="{BB962C8B-B14F-4D97-AF65-F5344CB8AC3E}">
        <p14:creationId xmlns:p14="http://schemas.microsoft.com/office/powerpoint/2010/main" val="1408134691"/>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6969" r="3415"/>
          <a:stretch/>
        </p:blipFill>
        <p:spPr>
          <a:xfrm>
            <a:off x="-1" y="0"/>
            <a:ext cx="9213274" cy="6869516"/>
          </a:xfrm>
          <a:prstGeom prst="rect">
            <a:avLst/>
          </a:prstGeom>
        </p:spPr>
      </p:pic>
      <p:sp>
        <p:nvSpPr>
          <p:cNvPr id="6" name="Rectangle 5"/>
          <p:cNvSpPr/>
          <p:nvPr/>
        </p:nvSpPr>
        <p:spPr>
          <a:xfrm>
            <a:off x="384464" y="5215327"/>
            <a:ext cx="9331038" cy="1446550"/>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Les canuts s’y sont battus pour leurs conditions de vie et notamment </a:t>
            </a:r>
            <a:r>
              <a:rPr lang="fr-FR" sz="2800" b="1" dirty="0" smtClean="0">
                <a:ln w="22225">
                  <a:solidFill>
                    <a:schemeClr val="accent2"/>
                  </a:solidFill>
                  <a:prstDash val="solid"/>
                </a:ln>
                <a:solidFill>
                  <a:srgbClr val="FFFF00"/>
                </a:solidFill>
                <a:latin typeface="Harlow Solid Italic" panose="04030604020F02020D02" pitchFamily="82" charset="0"/>
              </a:rPr>
              <a:t>pour </a:t>
            </a:r>
            <a:r>
              <a:rPr lang="fr-FR" sz="2800" b="1" dirty="0">
                <a:ln w="22225">
                  <a:solidFill>
                    <a:schemeClr val="accent2"/>
                  </a:solidFill>
                  <a:prstDash val="solid"/>
                </a:ln>
                <a:solidFill>
                  <a:srgbClr val="FFFF00"/>
                </a:solidFill>
                <a:latin typeface="Harlow Solid Italic" panose="04030604020F02020D02" pitchFamily="82" charset="0"/>
              </a:rPr>
              <a:t>la rémunération des </a:t>
            </a:r>
            <a:r>
              <a:rPr lang="fr-FR" sz="2800" b="1" dirty="0" err="1" smtClean="0">
                <a:ln w="22225">
                  <a:solidFill>
                    <a:schemeClr val="accent2"/>
                  </a:solidFill>
                  <a:prstDash val="solid"/>
                </a:ln>
                <a:solidFill>
                  <a:srgbClr val="FFFF00"/>
                </a:solidFill>
                <a:latin typeface="Harlow Solid Italic" panose="04030604020F02020D02" pitchFamily="82" charset="0"/>
              </a:rPr>
              <a:t>tisserands</a:t>
            </a:r>
            <a:r>
              <a:rPr lang="fr-FR" sz="3200" b="1" dirty="0" err="1" smtClean="0">
                <a:ln w="22225">
                  <a:solidFill>
                    <a:schemeClr val="accent2"/>
                  </a:solidFill>
                  <a:prstDash val="solid"/>
                </a:ln>
                <a:solidFill>
                  <a:srgbClr val="66FF33"/>
                </a:solidFill>
                <a:latin typeface="Harlow Solid Italic" panose="04030604020F02020D02" pitchFamily="82" charset="0"/>
              </a:rPr>
              <a:t>Les</a:t>
            </a:r>
            <a:r>
              <a:rPr lang="fr-FR" sz="3200" b="1" dirty="0" smtClean="0">
                <a:ln w="22225">
                  <a:solidFill>
                    <a:schemeClr val="accent2"/>
                  </a:solidFill>
                  <a:prstDash val="solid"/>
                </a:ln>
                <a:solidFill>
                  <a:srgbClr val="66FF33"/>
                </a:solidFill>
                <a:latin typeface="Harlow Solid Italic" panose="04030604020F02020D02" pitchFamily="82" charset="0"/>
              </a:rPr>
              <a:t> </a:t>
            </a:r>
            <a:r>
              <a:rPr lang="fr-FR" sz="3200" b="1" dirty="0">
                <a:ln w="22225">
                  <a:solidFill>
                    <a:schemeClr val="accent2"/>
                  </a:solidFill>
                  <a:prstDash val="solid"/>
                </a:ln>
                <a:solidFill>
                  <a:srgbClr val="66FF33"/>
                </a:solidFill>
                <a:latin typeface="Harlow Solid Italic" panose="04030604020F02020D02" pitchFamily="82" charset="0"/>
              </a:rPr>
              <a:t> voraces</a:t>
            </a:r>
            <a:r>
              <a:rPr lang="fr-FR" sz="2800" b="1" dirty="0">
                <a:ln w="22225">
                  <a:solidFill>
                    <a:schemeClr val="accent2"/>
                  </a:solidFill>
                  <a:prstDash val="solid"/>
                </a:ln>
                <a:solidFill>
                  <a:srgbClr val="66FF33"/>
                </a:solidFill>
                <a:latin typeface="Harlow Solid Italic" panose="04030604020F02020D02" pitchFamily="82" charset="0"/>
              </a:rPr>
              <a:t> </a:t>
            </a:r>
            <a:endParaRPr lang="fr-FR" sz="2800" b="1" dirty="0" smtClean="0">
              <a:ln w="22225">
                <a:solidFill>
                  <a:schemeClr val="accent2"/>
                </a:solidFill>
                <a:prstDash val="solid"/>
              </a:ln>
              <a:solidFill>
                <a:srgbClr val="66FF33"/>
              </a:solidFill>
              <a:latin typeface="Harlow Solid Italic" panose="04030604020F02020D02" pitchFamily="82" charset="0"/>
            </a:endParaRPr>
          </a:p>
          <a:p>
            <a:r>
              <a:rPr lang="fr-FR" sz="2800" b="1" dirty="0" smtClean="0">
                <a:ln w="22225">
                  <a:solidFill>
                    <a:schemeClr val="accent2"/>
                  </a:solidFill>
                  <a:prstDash val="solid"/>
                </a:ln>
                <a:solidFill>
                  <a:srgbClr val="FFFF00"/>
                </a:solidFill>
                <a:latin typeface="Harlow Solid Italic" panose="04030604020F02020D02" pitchFamily="82" charset="0"/>
              </a:rPr>
              <a:t>font </a:t>
            </a:r>
            <a:r>
              <a:rPr lang="fr-FR" sz="2800" b="1" dirty="0">
                <a:ln w="22225">
                  <a:solidFill>
                    <a:schemeClr val="accent2"/>
                  </a:solidFill>
                  <a:prstDash val="solid"/>
                </a:ln>
                <a:solidFill>
                  <a:srgbClr val="FFFF00"/>
                </a:solidFill>
                <a:latin typeface="Harlow Solid Italic" panose="04030604020F02020D02" pitchFamily="82" charset="0"/>
              </a:rPr>
              <a:t>ainsi référence aux ouvriers canuts qui y manifestèrent.</a:t>
            </a:r>
          </a:p>
        </p:txBody>
      </p:sp>
    </p:spTree>
    <p:extLst>
      <p:ext uri="{BB962C8B-B14F-4D97-AF65-F5344CB8AC3E}">
        <p14:creationId xmlns:p14="http://schemas.microsoft.com/office/powerpoint/2010/main" val="1046460394"/>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93"/>
            <a:ext cx="9144000" cy="6854907"/>
          </a:xfrm>
          <a:prstGeom prst="rect">
            <a:avLst/>
          </a:prstGeom>
        </p:spPr>
      </p:pic>
      <p:sp>
        <p:nvSpPr>
          <p:cNvPr id="3" name="Rectangle 2"/>
          <p:cNvSpPr/>
          <p:nvPr/>
        </p:nvSpPr>
        <p:spPr>
          <a:xfrm>
            <a:off x="83628" y="5284646"/>
            <a:ext cx="9798626"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la colline des canuts lyonnais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berceau de l’industrie de la soie </a:t>
            </a:r>
            <a:r>
              <a:rPr lang="fr-FR" sz="2800" b="1" dirty="0" smtClean="0">
                <a:ln w="22225">
                  <a:solidFill>
                    <a:schemeClr val="accent2"/>
                  </a:solidFill>
                  <a:prstDash val="solid"/>
                </a:ln>
                <a:solidFill>
                  <a:srgbClr val="FFFF00"/>
                </a:solidFill>
                <a:latin typeface="Harlow Solid Italic" panose="04030604020F02020D02" pitchFamily="82" charset="0"/>
              </a:rPr>
              <a:t> </a:t>
            </a:r>
          </a:p>
          <a:p>
            <a:r>
              <a:rPr lang="fr-FR" sz="2800" b="1" dirty="0" smtClean="0">
                <a:ln w="22225">
                  <a:solidFill>
                    <a:schemeClr val="accent2"/>
                  </a:solidFill>
                  <a:prstDash val="solid"/>
                </a:ln>
                <a:solidFill>
                  <a:srgbClr val="FFFF00"/>
                </a:solidFill>
                <a:latin typeface="Harlow Solid Italic" panose="04030604020F02020D02" pitchFamily="82" charset="0"/>
              </a:rPr>
              <a:t>là </a:t>
            </a:r>
            <a:r>
              <a:rPr lang="fr-FR" sz="2800" b="1" dirty="0">
                <a:ln w="22225">
                  <a:solidFill>
                    <a:schemeClr val="accent2"/>
                  </a:solidFill>
                  <a:prstDash val="solid"/>
                </a:ln>
                <a:solidFill>
                  <a:srgbClr val="FFFF00"/>
                </a:solidFill>
                <a:latin typeface="Harlow Solid Italic" panose="04030604020F02020D02" pitchFamily="82" charset="0"/>
              </a:rPr>
              <a:t>où les canuts </a:t>
            </a:r>
            <a:r>
              <a:rPr lang="fr-FR" sz="2800" b="1" dirty="0" smtClean="0">
                <a:ln w="22225">
                  <a:solidFill>
                    <a:schemeClr val="accent2"/>
                  </a:solidFill>
                  <a:prstDash val="solid"/>
                </a:ln>
                <a:solidFill>
                  <a:srgbClr val="FFFF00"/>
                </a:solidFill>
                <a:latin typeface="Harlow Solid Italic" panose="04030604020F02020D02" pitchFamily="82" charset="0"/>
              </a:rPr>
              <a:t>travaillaient et habitaient  Croix-Rousse </a:t>
            </a:r>
            <a:r>
              <a:rPr lang="fr-FR" sz="2800" b="1" dirty="0">
                <a:ln w="22225">
                  <a:solidFill>
                    <a:schemeClr val="accent2"/>
                  </a:solidFill>
                  <a:prstDash val="solid"/>
                </a:ln>
                <a:solidFill>
                  <a:srgbClr val="FFFF00"/>
                </a:solidFill>
                <a:latin typeface="Harlow Solid Italic" panose="04030604020F02020D02" pitchFamily="82" charset="0"/>
              </a:rPr>
              <a:t>reste aujourd’hui un quartier passionnant, chargé </a:t>
            </a:r>
            <a:r>
              <a:rPr lang="fr-FR" sz="2800" b="1" dirty="0" smtClean="0">
                <a:ln w="22225">
                  <a:solidFill>
                    <a:schemeClr val="accent2"/>
                  </a:solidFill>
                  <a:prstDash val="solid"/>
                </a:ln>
                <a:solidFill>
                  <a:srgbClr val="FFFF00"/>
                </a:solidFill>
                <a:latin typeface="Harlow Solid Italic" panose="04030604020F02020D02" pitchFamily="82" charset="0"/>
              </a:rPr>
              <a:t>d’Histoire</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4" name="Rectangle 3"/>
          <p:cNvSpPr/>
          <p:nvPr/>
        </p:nvSpPr>
        <p:spPr>
          <a:xfrm>
            <a:off x="2821933" y="241723"/>
            <a:ext cx="4322017" cy="584775"/>
          </a:xfrm>
          <a:prstGeom prst="rect">
            <a:avLst/>
          </a:prstGeom>
        </p:spPr>
        <p:txBody>
          <a:bodyPr wrap="none">
            <a:spAutoFit/>
          </a:bodyPr>
          <a:lstStyle/>
          <a:p>
            <a:r>
              <a:rPr lang="fr-FR" sz="3200" b="1" dirty="0">
                <a:ln w="22225">
                  <a:solidFill>
                    <a:schemeClr val="accent2"/>
                  </a:solidFill>
                  <a:prstDash val="solid"/>
                </a:ln>
                <a:solidFill>
                  <a:srgbClr val="66FF33"/>
                </a:solidFill>
                <a:latin typeface="Harlow Solid Italic" panose="04030604020F02020D02" pitchFamily="82" charset="0"/>
              </a:rPr>
              <a:t>Maison musée des Canuts</a:t>
            </a:r>
          </a:p>
        </p:txBody>
      </p:sp>
      <p:sp>
        <p:nvSpPr>
          <p:cNvPr id="5" name="Rectangle 4"/>
          <p:cNvSpPr/>
          <p:nvPr/>
        </p:nvSpPr>
        <p:spPr>
          <a:xfrm>
            <a:off x="3470462" y="734629"/>
            <a:ext cx="2552302"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Croix-Rousse</a:t>
            </a:r>
            <a:endParaRPr lang="fr-FR" sz="2800" dirty="0"/>
          </a:p>
        </p:txBody>
      </p:sp>
    </p:spTree>
    <p:extLst>
      <p:ext uri="{BB962C8B-B14F-4D97-AF65-F5344CB8AC3E}">
        <p14:creationId xmlns:p14="http://schemas.microsoft.com/office/powerpoint/2010/main" val="74544364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4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0" y="4993701"/>
            <a:ext cx="9060873"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Musée des </a:t>
            </a:r>
            <a:r>
              <a:rPr lang="fr-FR" sz="2800" b="1" dirty="0" smtClean="0">
                <a:ln w="22225">
                  <a:solidFill>
                    <a:schemeClr val="accent2"/>
                  </a:solidFill>
                  <a:prstDash val="solid"/>
                </a:ln>
                <a:solidFill>
                  <a:srgbClr val="FFFF00"/>
                </a:solidFill>
                <a:latin typeface="Harlow Solid Italic" panose="04030604020F02020D02" pitchFamily="82" charset="0"/>
              </a:rPr>
              <a:t>Canuts </a:t>
            </a:r>
            <a:r>
              <a:rPr lang="fr-FR" sz="2800" b="1" dirty="0">
                <a:ln w="22225">
                  <a:solidFill>
                    <a:schemeClr val="accent2"/>
                  </a:solidFill>
                  <a:prstDash val="solid"/>
                </a:ln>
                <a:solidFill>
                  <a:srgbClr val="FFFF00"/>
                </a:solidFill>
                <a:latin typeface="Harlow Solid Italic" panose="04030604020F02020D02" pitchFamily="82" charset="0"/>
              </a:rPr>
              <a:t>raconte les différents processus de fabrication de la </a:t>
            </a:r>
            <a:r>
              <a:rPr lang="fr-FR" sz="2800" b="1" dirty="0" smtClean="0">
                <a:ln w="22225">
                  <a:solidFill>
                    <a:schemeClr val="accent2"/>
                  </a:solidFill>
                  <a:prstDash val="solid"/>
                </a:ln>
                <a:solidFill>
                  <a:srgbClr val="FFFF00"/>
                </a:solidFill>
                <a:latin typeface="Harlow Solid Italic" panose="04030604020F02020D02" pitchFamily="82" charset="0"/>
              </a:rPr>
              <a:t>soie</a:t>
            </a:r>
            <a:r>
              <a:rPr lang="fr-FR" sz="2800" b="1" dirty="0">
                <a:ln w="22225">
                  <a:solidFill>
                    <a:schemeClr val="accent2"/>
                  </a:solidFill>
                  <a:prstDash val="solid"/>
                </a:ln>
                <a:solidFill>
                  <a:srgbClr val="FFFF00"/>
                </a:solidFill>
                <a:latin typeface="Harlow Solid Italic" panose="04030604020F02020D02" pitchFamily="82" charset="0"/>
              </a:rPr>
              <a:t> </a:t>
            </a:r>
            <a:r>
              <a:rPr lang="fr-FR" sz="2800" b="1" dirty="0" smtClean="0">
                <a:ln w="22225">
                  <a:solidFill>
                    <a:schemeClr val="accent2"/>
                  </a:solidFill>
                  <a:prstDash val="solid"/>
                </a:ln>
                <a:solidFill>
                  <a:srgbClr val="FFFF00"/>
                </a:solidFill>
                <a:latin typeface="Harlow Solid Italic" panose="04030604020F02020D02" pitchFamily="82" charset="0"/>
              </a:rPr>
              <a:t>qui </a:t>
            </a:r>
            <a:r>
              <a:rPr lang="fr-FR" sz="2800" b="1" dirty="0">
                <a:ln w="22225">
                  <a:solidFill>
                    <a:schemeClr val="accent2"/>
                  </a:solidFill>
                  <a:prstDash val="solid"/>
                </a:ln>
                <a:solidFill>
                  <a:srgbClr val="FFFF00"/>
                </a:solidFill>
                <a:latin typeface="Harlow Solid Italic" panose="04030604020F02020D02" pitchFamily="82" charset="0"/>
              </a:rPr>
              <a:t>fait vivre la moitié de la population lyonnaise </a:t>
            </a:r>
            <a:r>
              <a:rPr lang="fr-FR" sz="2800" b="1" dirty="0" smtClean="0">
                <a:ln w="22225">
                  <a:solidFill>
                    <a:schemeClr val="accent2"/>
                  </a:solidFill>
                  <a:prstDash val="solid"/>
                </a:ln>
                <a:solidFill>
                  <a:srgbClr val="FFFF00"/>
                </a:solidFill>
                <a:latin typeface="Harlow Solid Italic" panose="04030604020F02020D02" pitchFamily="82" charset="0"/>
              </a:rPr>
              <a:t>! mais </a:t>
            </a:r>
            <a:r>
              <a:rPr lang="fr-FR" sz="2800" b="1" dirty="0">
                <a:ln w="22225">
                  <a:solidFill>
                    <a:schemeClr val="accent2"/>
                  </a:solidFill>
                  <a:prstDash val="solid"/>
                </a:ln>
                <a:solidFill>
                  <a:srgbClr val="FFFF00"/>
                </a:solidFill>
                <a:latin typeface="Harlow Solid Italic" panose="04030604020F02020D02" pitchFamily="82" charset="0"/>
              </a:rPr>
              <a:t>aussi la vie des canuts, qui ont </a:t>
            </a:r>
            <a:r>
              <a:rPr lang="fr-FR" sz="2800" b="1" dirty="0" smtClean="0">
                <a:ln w="22225">
                  <a:solidFill>
                    <a:schemeClr val="accent2"/>
                  </a:solidFill>
                  <a:prstDash val="solid"/>
                </a:ln>
                <a:solidFill>
                  <a:srgbClr val="FFFF00"/>
                </a:solidFill>
                <a:latin typeface="Harlow Solid Italic" panose="04030604020F02020D02" pitchFamily="82" charset="0"/>
              </a:rPr>
              <a:t>marqué l’histoire</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182539798"/>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4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114300" y="5319374"/>
            <a:ext cx="8863445"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Depuis </a:t>
            </a:r>
            <a:r>
              <a:rPr lang="fr-FR" sz="2800" b="1" dirty="0" smtClean="0">
                <a:ln w="22225">
                  <a:solidFill>
                    <a:schemeClr val="accent2"/>
                  </a:solidFill>
                  <a:prstDash val="solid"/>
                </a:ln>
                <a:solidFill>
                  <a:srgbClr val="FFFF00"/>
                </a:solidFill>
                <a:latin typeface="Harlow Solid Italic" panose="04030604020F02020D02" pitchFamily="82" charset="0"/>
              </a:rPr>
              <a:t>17e </a:t>
            </a:r>
            <a:r>
              <a:rPr lang="fr-FR" sz="2800" b="1" dirty="0">
                <a:ln w="22225">
                  <a:solidFill>
                    <a:schemeClr val="accent2"/>
                  </a:solidFill>
                  <a:prstDash val="solid"/>
                </a:ln>
                <a:solidFill>
                  <a:srgbClr val="FFFF00"/>
                </a:solidFill>
                <a:latin typeface="Harlow Solid Italic" panose="04030604020F02020D02" pitchFamily="82" charset="0"/>
              </a:rPr>
              <a:t>siècle, la soie n’a en effet plus jamais quitté Lyon </a:t>
            </a:r>
            <a:r>
              <a:rPr lang="fr-FR" sz="2800" b="1" dirty="0" smtClean="0">
                <a:ln w="22225">
                  <a:solidFill>
                    <a:schemeClr val="accent2"/>
                  </a:solidFill>
                  <a:prstDash val="solid"/>
                </a:ln>
                <a:solidFill>
                  <a:srgbClr val="FFFF00"/>
                </a:solidFill>
                <a:latin typeface="Harlow Solid Italic" panose="04030604020F02020D02" pitchFamily="82" charset="0"/>
              </a:rPr>
              <a:t>De </a:t>
            </a:r>
            <a:r>
              <a:rPr lang="fr-FR" sz="2800" b="1" dirty="0">
                <a:ln w="22225">
                  <a:solidFill>
                    <a:schemeClr val="accent2"/>
                  </a:solidFill>
                  <a:prstDash val="solid"/>
                </a:ln>
                <a:solidFill>
                  <a:srgbClr val="FFFF00"/>
                </a:solidFill>
                <a:latin typeface="Harlow Solid Italic" panose="04030604020F02020D02" pitchFamily="82" charset="0"/>
              </a:rPr>
              <a:t>nombreux lyonnais se </a:t>
            </a:r>
            <a:r>
              <a:rPr lang="fr-FR" sz="2800" b="1" dirty="0" smtClean="0">
                <a:ln w="22225">
                  <a:solidFill>
                    <a:schemeClr val="accent2"/>
                  </a:solidFill>
                  <a:prstDash val="solid"/>
                </a:ln>
                <a:solidFill>
                  <a:srgbClr val="FFFF00"/>
                </a:solidFill>
                <a:latin typeface="Harlow Solid Italic" panose="04030604020F02020D02" pitchFamily="82" charset="0"/>
              </a:rPr>
              <a:t>sont </a:t>
            </a:r>
            <a:r>
              <a:rPr lang="fr-FR" sz="2800" b="1" dirty="0">
                <a:ln w="22225">
                  <a:solidFill>
                    <a:schemeClr val="accent2"/>
                  </a:solidFill>
                  <a:prstDash val="solid"/>
                </a:ln>
                <a:solidFill>
                  <a:srgbClr val="FFFF00"/>
                </a:solidFill>
                <a:latin typeface="Harlow Solid Italic" panose="04030604020F02020D02" pitchFamily="82" charset="0"/>
              </a:rPr>
              <a:t>illustrés dans le </a:t>
            </a:r>
            <a:r>
              <a:rPr lang="fr-FR" sz="2800" b="1" dirty="0" smtClean="0">
                <a:ln w="22225">
                  <a:solidFill>
                    <a:schemeClr val="accent2"/>
                  </a:solidFill>
                  <a:prstDash val="solid"/>
                </a:ln>
                <a:solidFill>
                  <a:srgbClr val="FFFF00"/>
                </a:solidFill>
                <a:latin typeface="Harlow Solid Italic" panose="04030604020F02020D02" pitchFamily="82" charset="0"/>
              </a:rPr>
              <a:t>domaine </a:t>
            </a:r>
            <a:r>
              <a:rPr lang="fr-FR" sz="2800" b="1" dirty="0">
                <a:ln w="22225">
                  <a:solidFill>
                    <a:schemeClr val="accent2"/>
                  </a:solidFill>
                  <a:prstDash val="solid"/>
                </a:ln>
                <a:solidFill>
                  <a:srgbClr val="FFFF00"/>
                </a:solidFill>
                <a:latin typeface="Harlow Solid Italic" panose="04030604020F02020D02" pitchFamily="82" charset="0"/>
              </a:rPr>
              <a:t>comme </a:t>
            </a:r>
            <a:r>
              <a:rPr lang="fr-FR" sz="2800" b="1" dirty="0" smtClean="0">
                <a:ln w="22225">
                  <a:solidFill>
                    <a:schemeClr val="accent2"/>
                  </a:solidFill>
                  <a:prstDash val="solid"/>
                </a:ln>
                <a:solidFill>
                  <a:srgbClr val="66FF33"/>
                </a:solidFill>
                <a:latin typeface="Harlow Solid Italic" panose="04030604020F02020D02" pitchFamily="82" charset="0"/>
              </a:rPr>
              <a:t>Jacquard</a:t>
            </a:r>
            <a:r>
              <a:rPr lang="fr-FR" sz="2800" b="1" dirty="0">
                <a:ln w="22225">
                  <a:solidFill>
                    <a:schemeClr val="accent2"/>
                  </a:solidFill>
                  <a:prstDash val="solid"/>
                </a:ln>
                <a:solidFill>
                  <a:srgbClr val="FFFF00"/>
                </a:solidFill>
                <a:latin typeface="Harlow Solid Italic" panose="04030604020F02020D02" pitchFamily="82" charset="0"/>
              </a:rPr>
              <a:t> qui invente en 1800 un métier à tisser automatisé </a:t>
            </a:r>
          </a:p>
        </p:txBody>
      </p:sp>
    </p:spTree>
    <p:extLst>
      <p:ext uri="{BB962C8B-B14F-4D97-AF65-F5344CB8AC3E}">
        <p14:creationId xmlns:p14="http://schemas.microsoft.com/office/powerpoint/2010/main" val="3790107324"/>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4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Tree>
    <p:extLst>
      <p:ext uri="{BB962C8B-B14F-4D97-AF65-F5344CB8AC3E}">
        <p14:creationId xmlns:p14="http://schemas.microsoft.com/office/powerpoint/2010/main" val="285148849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3716"/>
          <a:stretch/>
        </p:blipFill>
        <p:spPr>
          <a:xfrm>
            <a:off x="4736536" y="0"/>
            <a:ext cx="4428246"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736536" cy="6858000"/>
          </a:xfrm>
          <a:prstGeom prst="rect">
            <a:avLst/>
          </a:prstGeom>
        </p:spPr>
      </p:pic>
      <p:sp>
        <p:nvSpPr>
          <p:cNvPr id="4" name="Rectangle 3"/>
          <p:cNvSpPr/>
          <p:nvPr/>
        </p:nvSpPr>
        <p:spPr>
          <a:xfrm>
            <a:off x="206099" y="5644773"/>
            <a:ext cx="8541327"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une</a:t>
            </a:r>
            <a:r>
              <a:rPr lang="fr-FR" sz="2800" b="1" dirty="0">
                <a:ln w="22225">
                  <a:solidFill>
                    <a:schemeClr val="accent2"/>
                  </a:solidFill>
                  <a:prstDash val="solid"/>
                </a:ln>
                <a:solidFill>
                  <a:srgbClr val="FFFF00"/>
                </a:solidFill>
                <a:latin typeface="Harlow Solid Italic" panose="04030604020F02020D02" pitchFamily="82" charset="0"/>
              </a:rPr>
              <a:t> révolution technique ,et sociale pour les canuts dont les conditions de travail sont précaires.</a:t>
            </a:r>
          </a:p>
        </p:txBody>
      </p:sp>
    </p:spTree>
    <p:extLst>
      <p:ext uri="{BB962C8B-B14F-4D97-AF65-F5344CB8AC3E}">
        <p14:creationId xmlns:p14="http://schemas.microsoft.com/office/powerpoint/2010/main" val="78421363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4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Tree>
    <p:extLst>
      <p:ext uri="{BB962C8B-B14F-4D97-AF65-F5344CB8AC3E}">
        <p14:creationId xmlns:p14="http://schemas.microsoft.com/office/powerpoint/2010/main" val="320803079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Tree>
    <p:extLst>
      <p:ext uri="{BB962C8B-B14F-4D97-AF65-F5344CB8AC3E}">
        <p14:creationId xmlns:p14="http://schemas.microsoft.com/office/powerpoint/2010/main" val="345250967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Tree>
    <p:extLst>
      <p:ext uri="{BB962C8B-B14F-4D97-AF65-F5344CB8AC3E}">
        <p14:creationId xmlns:p14="http://schemas.microsoft.com/office/powerpoint/2010/main" val="101587487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5698219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2883706" y="6115781"/>
            <a:ext cx="2919390" cy="523220"/>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FFFF00"/>
                </a:solidFill>
                <a:effectLst/>
                <a:latin typeface="Harlow Solid Italic" panose="04030604020F02020D02" pitchFamily="82" charset="0"/>
              </a:rPr>
              <a:t>Les outils du Canut</a:t>
            </a:r>
            <a:endParaRPr lang="fr-FR" sz="2800" b="1" cap="none" spc="0" dirty="0">
              <a:ln w="22225">
                <a:solidFill>
                  <a:schemeClr val="accent2"/>
                </a:solidFill>
                <a:prstDash val="solid"/>
              </a:ln>
              <a:solidFill>
                <a:srgbClr val="FFFF00"/>
              </a:solidFill>
              <a:effectLst/>
              <a:latin typeface="Harlow Solid Italic" panose="04030604020F02020D02" pitchFamily="82" charset="0"/>
            </a:endParaRPr>
          </a:p>
        </p:txBody>
      </p:sp>
    </p:spTree>
    <p:extLst>
      <p:ext uri="{BB962C8B-B14F-4D97-AF65-F5344CB8AC3E}">
        <p14:creationId xmlns:p14="http://schemas.microsoft.com/office/powerpoint/2010/main" val="110277713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4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540327" y="5433674"/>
            <a:ext cx="8423564" cy="954107"/>
          </a:xfrm>
          <a:prstGeom prst="rect">
            <a:avLst/>
          </a:prstGeom>
        </p:spPr>
        <p:txBody>
          <a:bodyPr wrap="square">
            <a:spAutoFit/>
          </a:bodyPr>
          <a:lstStyle/>
          <a:p>
            <a:pPr algn="just"/>
            <a:r>
              <a:rPr lang="fr-FR" sz="2800" b="1" dirty="0">
                <a:ln w="22225">
                  <a:solidFill>
                    <a:schemeClr val="accent2"/>
                  </a:solidFill>
                  <a:prstDash val="solid"/>
                </a:ln>
                <a:solidFill>
                  <a:srgbClr val="FFFF00"/>
                </a:solidFill>
                <a:latin typeface="Harlow Solid Italic" panose="04030604020F02020D02" pitchFamily="82" charset="0"/>
              </a:rPr>
              <a:t>l’Atelier de la soie,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Les différentes étapes de l’impression sur soie sont expliquées et démontrées par des artisans</a:t>
            </a:r>
            <a:r>
              <a:rPr lang="fr-FR" sz="2800" b="1" dirty="0" smtClean="0">
                <a:ln w="22225">
                  <a:solidFill>
                    <a:schemeClr val="accent2"/>
                  </a:solidFill>
                  <a:prstDash val="solid"/>
                </a:ln>
                <a:solidFill>
                  <a:srgbClr val="FFFF00"/>
                </a:solidFill>
                <a:latin typeface="Harlow Solid Italic" panose="04030604020F02020D02" pitchFamily="82" charset="0"/>
              </a:rPr>
              <a:t>.</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122713192"/>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4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Tree>
    <p:extLst>
      <p:ext uri="{BB962C8B-B14F-4D97-AF65-F5344CB8AC3E}">
        <p14:creationId xmlns:p14="http://schemas.microsoft.com/office/powerpoint/2010/main" val="142429479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6711984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28600" y="4754571"/>
            <a:ext cx="8406246" cy="1384995"/>
          </a:xfrm>
          <a:prstGeom prst="rect">
            <a:avLst/>
          </a:prstGeom>
        </p:spPr>
        <p:txBody>
          <a:bodyPr wrap="square">
            <a:spAutoFit/>
          </a:bodyPr>
          <a:lstStyle/>
          <a:p>
            <a:pPr algn="just"/>
            <a:r>
              <a:rPr lang="fr-FR" sz="2800" b="1" dirty="0">
                <a:ln w="22225">
                  <a:solidFill>
                    <a:schemeClr val="accent2"/>
                  </a:solidFill>
                  <a:prstDash val="solid"/>
                </a:ln>
                <a:solidFill>
                  <a:srgbClr val="FFFF00"/>
                </a:solidFill>
                <a:latin typeface="Harlow Solid Italic" panose="04030604020F02020D02" pitchFamily="82" charset="0"/>
              </a:rPr>
              <a:t>Un savoir-faire traditionnel impressionnant et coloré qui permet à partir d’une simple soie blanche de créer un foulard </a:t>
            </a:r>
            <a:r>
              <a:rPr lang="fr-FR" sz="2800" b="1" dirty="0" smtClean="0">
                <a:ln w="22225">
                  <a:solidFill>
                    <a:schemeClr val="accent2"/>
                  </a:solidFill>
                  <a:prstDash val="solid"/>
                </a:ln>
                <a:solidFill>
                  <a:srgbClr val="FFFF00"/>
                </a:solidFill>
                <a:latin typeface="Harlow Solid Italic" panose="04030604020F02020D02" pitchFamily="82" charset="0"/>
              </a:rPr>
              <a:t> ou un tableau très </a:t>
            </a:r>
            <a:r>
              <a:rPr lang="fr-FR" sz="2800" b="1" dirty="0">
                <a:ln w="22225">
                  <a:solidFill>
                    <a:schemeClr val="accent2"/>
                  </a:solidFill>
                  <a:prstDash val="solid"/>
                </a:ln>
                <a:solidFill>
                  <a:srgbClr val="FFFF00"/>
                </a:solidFill>
                <a:latin typeface="Harlow Solid Italic" panose="04030604020F02020D02" pitchFamily="82" charset="0"/>
              </a:rPr>
              <a:t>coloré. </a:t>
            </a:r>
          </a:p>
        </p:txBody>
      </p:sp>
    </p:spTree>
    <p:extLst>
      <p:ext uri="{BB962C8B-B14F-4D97-AF65-F5344CB8AC3E}">
        <p14:creationId xmlns:p14="http://schemas.microsoft.com/office/powerpoint/2010/main" val="29147765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4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9230610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2668762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139556" y="625825"/>
            <a:ext cx="3799438" cy="523220"/>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Maison musée </a:t>
            </a:r>
            <a:r>
              <a:rPr lang="fr-FR" sz="2800" b="1" dirty="0">
                <a:ln w="22225">
                  <a:solidFill>
                    <a:schemeClr val="accent2"/>
                  </a:solidFill>
                  <a:prstDash val="solid"/>
                </a:ln>
                <a:solidFill>
                  <a:srgbClr val="FFFF00"/>
                </a:solidFill>
                <a:latin typeface="Harlow Solid Italic" panose="04030604020F02020D02" pitchFamily="82" charset="0"/>
              </a:rPr>
              <a:t>des Canuts</a:t>
            </a:r>
          </a:p>
        </p:txBody>
      </p:sp>
      <p:sp>
        <p:nvSpPr>
          <p:cNvPr id="4" name="Rectangle 3"/>
          <p:cNvSpPr/>
          <p:nvPr/>
        </p:nvSpPr>
        <p:spPr>
          <a:xfrm>
            <a:off x="436417" y="5191128"/>
            <a:ext cx="8582890" cy="1569660"/>
          </a:xfrm>
          <a:prstGeom prst="rect">
            <a:avLst/>
          </a:prstGeom>
        </p:spPr>
        <p:txBody>
          <a:bodyPr wrap="square">
            <a:spAutoFit/>
          </a:bodyPr>
          <a:lstStyle/>
          <a:p>
            <a:r>
              <a:rPr lang="fr-FR" sz="2400" b="1" dirty="0" smtClean="0">
                <a:ln w="22225">
                  <a:solidFill>
                    <a:schemeClr val="accent2"/>
                  </a:solidFill>
                  <a:prstDash val="solid"/>
                </a:ln>
                <a:solidFill>
                  <a:srgbClr val="FFFF00"/>
                </a:solidFill>
                <a:latin typeface="Harlow Solid Italic" panose="04030604020F02020D02" pitchFamily="82" charset="0"/>
              </a:rPr>
              <a:t> </a:t>
            </a:r>
            <a:r>
              <a:rPr lang="fr-FR" sz="2400" b="1" dirty="0">
                <a:ln w="22225">
                  <a:solidFill>
                    <a:schemeClr val="accent2"/>
                  </a:solidFill>
                  <a:prstDash val="solid"/>
                </a:ln>
                <a:solidFill>
                  <a:srgbClr val="FFFF00"/>
                </a:solidFill>
                <a:latin typeface="Harlow Solid Italic" panose="04030604020F02020D02" pitchFamily="82" charset="0"/>
              </a:rPr>
              <a:t>la Croix-Rousse, et notamment ses célèbres pentes, </a:t>
            </a:r>
            <a:r>
              <a:rPr lang="fr-FR" sz="2400" b="1" dirty="0" smtClean="0">
                <a:ln w="22225">
                  <a:solidFill>
                    <a:schemeClr val="accent2"/>
                  </a:solidFill>
                  <a:prstDash val="solid"/>
                </a:ln>
                <a:solidFill>
                  <a:srgbClr val="FFFF00"/>
                </a:solidFill>
                <a:latin typeface="Harlow Solid Italic" panose="04030604020F02020D02" pitchFamily="82" charset="0"/>
              </a:rPr>
              <a:t>quartier </a:t>
            </a:r>
            <a:r>
              <a:rPr lang="fr-FR" sz="2400" b="1" dirty="0">
                <a:ln w="22225">
                  <a:solidFill>
                    <a:schemeClr val="accent2"/>
                  </a:solidFill>
                  <a:prstDash val="solid"/>
                </a:ln>
                <a:solidFill>
                  <a:srgbClr val="FFFF00"/>
                </a:solidFill>
                <a:latin typeface="Harlow Solid Italic" panose="04030604020F02020D02" pitchFamily="82" charset="0"/>
              </a:rPr>
              <a:t>bohème, attirant artistes, artisans et jeunes créatifs. Les cafés pittoresques, les boutiques artisanales et les galeries d'art contribuent à créer une atmosphère chaleureuse et créative</a:t>
            </a:r>
          </a:p>
        </p:txBody>
      </p:sp>
    </p:spTree>
    <p:extLst>
      <p:ext uri="{BB962C8B-B14F-4D97-AF65-F5344CB8AC3E}">
        <p14:creationId xmlns:p14="http://schemas.microsoft.com/office/powerpoint/2010/main" val="4057560012"/>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4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1701662" y="5902346"/>
            <a:ext cx="5740675" cy="954107"/>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FFFF00"/>
                </a:solidFill>
                <a:effectLst/>
                <a:latin typeface="Harlow Solid Italic" panose="04030604020F02020D02" pitchFamily="82" charset="0"/>
              </a:rPr>
              <a:t>File….le temps,…. Restent les Canuts…</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Croix Rousse éternelle…..</a:t>
            </a:r>
            <a:endParaRPr lang="fr-FR" sz="2800" b="1" cap="none" spc="0" dirty="0">
              <a:ln w="22225">
                <a:solidFill>
                  <a:schemeClr val="accent2"/>
                </a:solidFill>
                <a:prstDash val="solid"/>
              </a:ln>
              <a:solidFill>
                <a:srgbClr val="FFFF00"/>
              </a:solidFill>
              <a:effectLst/>
              <a:latin typeface="Harlow Solid Italic" panose="04030604020F02020D02" pitchFamily="82" charset="0"/>
            </a:endParaRPr>
          </a:p>
        </p:txBody>
      </p:sp>
      <p:cxnSp>
        <p:nvCxnSpPr>
          <p:cNvPr id="5" name="Connecteur droit avec flèche 4"/>
          <p:cNvCxnSpPr/>
          <p:nvPr/>
        </p:nvCxnSpPr>
        <p:spPr>
          <a:xfrm flipV="1">
            <a:off x="4260273" y="5746173"/>
            <a:ext cx="1007918" cy="25977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443806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4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6806" r="16945"/>
          <a:stretch/>
        </p:blipFill>
        <p:spPr>
          <a:xfrm>
            <a:off x="0" y="0"/>
            <a:ext cx="9144000" cy="6858000"/>
          </a:xfrm>
          <a:prstGeom prst="rect">
            <a:avLst/>
          </a:prstGeom>
        </p:spPr>
      </p:pic>
      <p:sp>
        <p:nvSpPr>
          <p:cNvPr id="4" name="Rectangle 3"/>
          <p:cNvSpPr/>
          <p:nvPr/>
        </p:nvSpPr>
        <p:spPr>
          <a:xfrm>
            <a:off x="330200" y="262235"/>
            <a:ext cx="8483600" cy="1077218"/>
          </a:xfrm>
          <a:prstGeom prst="rect">
            <a:avLst/>
          </a:prstGeom>
        </p:spPr>
        <p:txBody>
          <a:bodyPr wrap="square">
            <a:spAutoFit/>
          </a:bodyPr>
          <a:lstStyle/>
          <a:p>
            <a:r>
              <a:rPr lang="fr-FR" sz="3200" b="1" dirty="0" smtClean="0">
                <a:ln w="22225">
                  <a:solidFill>
                    <a:schemeClr val="accent2"/>
                  </a:solidFill>
                  <a:prstDash val="solid"/>
                </a:ln>
                <a:solidFill>
                  <a:srgbClr val="FFFF00"/>
                </a:solidFill>
                <a:latin typeface="Harlow Solid Italic" panose="04030604020F02020D02" pitchFamily="82" charset="0"/>
              </a:rPr>
              <a:t>funiculaire  </a:t>
            </a:r>
            <a:r>
              <a:rPr lang="fr-FR" sz="3200" b="1" dirty="0">
                <a:ln w="22225">
                  <a:solidFill>
                    <a:schemeClr val="accent2"/>
                  </a:solidFill>
                  <a:prstDash val="solid"/>
                </a:ln>
                <a:solidFill>
                  <a:srgbClr val="FFFF00"/>
                </a:solidFill>
                <a:latin typeface="Harlow Solid Italic" panose="04030604020F02020D02" pitchFamily="82" charset="0"/>
              </a:rPr>
              <a:t>de Fourvière cette ligne relie les stations vieux </a:t>
            </a:r>
            <a:r>
              <a:rPr lang="fr-FR" sz="3200" b="1" dirty="0" err="1">
                <a:ln w="22225">
                  <a:solidFill>
                    <a:schemeClr val="accent2"/>
                  </a:solidFill>
                  <a:prstDash val="solid"/>
                </a:ln>
                <a:solidFill>
                  <a:srgbClr val="FFFF00"/>
                </a:solidFill>
                <a:latin typeface="Harlow Solid Italic" panose="04030604020F02020D02" pitchFamily="82" charset="0"/>
              </a:rPr>
              <a:t>lyon</a:t>
            </a:r>
            <a:r>
              <a:rPr lang="fr-FR" sz="3200" b="1" dirty="0">
                <a:ln w="22225">
                  <a:solidFill>
                    <a:schemeClr val="accent2"/>
                  </a:solidFill>
                  <a:prstDash val="solid"/>
                </a:ln>
                <a:solidFill>
                  <a:srgbClr val="FFFF00"/>
                </a:solidFill>
                <a:latin typeface="Harlow Solid Italic" panose="04030604020F02020D02" pitchFamily="82" charset="0"/>
              </a:rPr>
              <a:t> </a:t>
            </a:r>
            <a:r>
              <a:rPr lang="fr-FR" sz="3200" b="1" dirty="0" smtClean="0">
                <a:ln w="22225">
                  <a:solidFill>
                    <a:schemeClr val="accent2"/>
                  </a:solidFill>
                  <a:prstDash val="solid"/>
                </a:ln>
                <a:solidFill>
                  <a:srgbClr val="FFFF00"/>
                </a:solidFill>
                <a:latin typeface="Harlow Solid Italic" panose="04030604020F02020D02" pitchFamily="82" charset="0"/>
              </a:rPr>
              <a:t>,cathédrale </a:t>
            </a:r>
            <a:r>
              <a:rPr lang="fr-FR" sz="3200" b="1" dirty="0">
                <a:ln w="22225">
                  <a:solidFill>
                    <a:schemeClr val="accent2"/>
                  </a:solidFill>
                  <a:prstDash val="solid"/>
                </a:ln>
                <a:solidFill>
                  <a:srgbClr val="FFFF00"/>
                </a:solidFill>
                <a:latin typeface="Harlow Solid Italic" panose="04030604020F02020D02" pitchFamily="82" charset="0"/>
              </a:rPr>
              <a:t>saint jean et </a:t>
            </a:r>
            <a:r>
              <a:rPr lang="fr-FR" sz="3200" b="1" dirty="0" err="1">
                <a:ln w="22225">
                  <a:solidFill>
                    <a:schemeClr val="accent2"/>
                  </a:solidFill>
                  <a:prstDash val="solid"/>
                </a:ln>
                <a:solidFill>
                  <a:srgbClr val="FFFF00"/>
                </a:solidFill>
                <a:latin typeface="Harlow Solid Italic" panose="04030604020F02020D02" pitchFamily="82" charset="0"/>
              </a:rPr>
              <a:t>f</a:t>
            </a:r>
            <a:r>
              <a:rPr lang="fr-FR" sz="3200" b="1" dirty="0" err="1" smtClean="0">
                <a:ln w="22225">
                  <a:solidFill>
                    <a:schemeClr val="accent2"/>
                  </a:solidFill>
                  <a:prstDash val="solid"/>
                </a:ln>
                <a:solidFill>
                  <a:srgbClr val="FFFF00"/>
                </a:solidFill>
                <a:latin typeface="Harlow Solid Italic" panose="04030604020F02020D02" pitchFamily="82" charset="0"/>
              </a:rPr>
              <a:t>ourvière</a:t>
            </a:r>
            <a:endParaRPr lang="fr-FR" sz="32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81904034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275359" y="5952944"/>
            <a:ext cx="8593282" cy="523220"/>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Une rame à la station Vieux Lyon - Cathédrale Saint-Jean.</a:t>
            </a:r>
          </a:p>
        </p:txBody>
      </p:sp>
    </p:spTree>
    <p:extLst>
      <p:ext uri="{BB962C8B-B14F-4D97-AF65-F5344CB8AC3E}">
        <p14:creationId xmlns:p14="http://schemas.microsoft.com/office/powerpoint/2010/main" val="33060198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Tree>
    <p:extLst>
      <p:ext uri="{BB962C8B-B14F-4D97-AF65-F5344CB8AC3E}">
        <p14:creationId xmlns:p14="http://schemas.microsoft.com/office/powerpoint/2010/main" val="54005687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2530607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49643" t="6223" r="2758" b="8327"/>
          <a:stretch/>
        </p:blipFill>
        <p:spPr>
          <a:xfrm>
            <a:off x="4495800" y="0"/>
            <a:ext cx="4731327" cy="68580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b="6311"/>
          <a:stretch/>
        </p:blipFill>
        <p:spPr>
          <a:xfrm>
            <a:off x="0" y="0"/>
            <a:ext cx="4546067" cy="6858000"/>
          </a:xfrm>
          <a:prstGeom prst="rect">
            <a:avLst/>
          </a:prstGeom>
        </p:spPr>
      </p:pic>
    </p:spTree>
    <p:extLst>
      <p:ext uri="{BB962C8B-B14F-4D97-AF65-F5344CB8AC3E}">
        <p14:creationId xmlns:p14="http://schemas.microsoft.com/office/powerpoint/2010/main" val="40514136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80253" cy="6858000"/>
          </a:xfrm>
          <a:prstGeom prst="rect">
            <a:avLst/>
          </a:prstGeom>
        </p:spPr>
      </p:pic>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r="7729"/>
          <a:stretch/>
        </p:blipFill>
        <p:spPr>
          <a:xfrm>
            <a:off x="4580254" y="0"/>
            <a:ext cx="4563746" cy="6858000"/>
          </a:xfrm>
          <a:prstGeom prst="rect">
            <a:avLst/>
          </a:prstGeom>
        </p:spPr>
      </p:pic>
    </p:spTree>
    <p:extLst>
      <p:ext uri="{BB962C8B-B14F-4D97-AF65-F5344CB8AC3E}">
        <p14:creationId xmlns:p14="http://schemas.microsoft.com/office/powerpoint/2010/main" val="112857669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5411"/>
          <a:stretch/>
        </p:blipFill>
        <p:spPr>
          <a:xfrm>
            <a:off x="-2415" y="0"/>
            <a:ext cx="9146415" cy="6858000"/>
          </a:xfrm>
          <a:prstGeom prst="rect">
            <a:avLst/>
          </a:prstGeom>
        </p:spPr>
      </p:pic>
      <p:sp>
        <p:nvSpPr>
          <p:cNvPr id="2" name="Rectangle 1"/>
          <p:cNvSpPr/>
          <p:nvPr/>
        </p:nvSpPr>
        <p:spPr>
          <a:xfrm>
            <a:off x="3187700" y="5379135"/>
            <a:ext cx="5715000" cy="1077218"/>
          </a:xfrm>
          <a:prstGeom prst="rect">
            <a:avLst/>
          </a:prstGeom>
        </p:spPr>
        <p:txBody>
          <a:bodyPr wrap="square">
            <a:spAutoFit/>
          </a:bodyPr>
          <a:lstStyle/>
          <a:p>
            <a:r>
              <a:rPr lang="fr-FR" sz="3200" b="1" dirty="0">
                <a:ln w="22225">
                  <a:solidFill>
                    <a:schemeClr val="accent2"/>
                  </a:solidFill>
                  <a:prstDash val="solid"/>
                </a:ln>
                <a:solidFill>
                  <a:srgbClr val="FFFF00"/>
                </a:solidFill>
                <a:latin typeface="Harlow Solid Italic" panose="04030604020F02020D02" pitchFamily="82" charset="0"/>
              </a:rPr>
              <a:t>La « </a:t>
            </a:r>
            <a:r>
              <a:rPr lang="fr-FR" sz="3200" b="1" dirty="0">
                <a:ln w="22225">
                  <a:solidFill>
                    <a:schemeClr val="accent2"/>
                  </a:solidFill>
                  <a:prstDash val="solid"/>
                </a:ln>
                <a:solidFill>
                  <a:srgbClr val="66FF33"/>
                </a:solidFill>
                <a:latin typeface="Harlow Solid Italic" panose="04030604020F02020D02" pitchFamily="82" charset="0"/>
              </a:rPr>
              <a:t>Ficelle</a:t>
            </a:r>
            <a:r>
              <a:rPr lang="fr-FR" sz="3200" b="1" dirty="0">
                <a:ln w="22225">
                  <a:solidFill>
                    <a:schemeClr val="accent2"/>
                  </a:solidFill>
                  <a:prstDash val="solid"/>
                </a:ln>
                <a:solidFill>
                  <a:srgbClr val="FFFF00"/>
                </a:solidFill>
                <a:latin typeface="Harlow Solid Italic" panose="04030604020F02020D02" pitchFamily="82" charset="0"/>
              </a:rPr>
              <a:t> » est le surnom </a:t>
            </a:r>
            <a:r>
              <a:rPr lang="fr-FR" sz="3200" b="1" dirty="0" smtClean="0">
                <a:ln w="22225">
                  <a:solidFill>
                    <a:schemeClr val="accent2"/>
                  </a:solidFill>
                  <a:prstDash val="solid"/>
                </a:ln>
                <a:solidFill>
                  <a:srgbClr val="FFFF00"/>
                </a:solidFill>
                <a:latin typeface="Harlow Solid Italic" panose="04030604020F02020D02" pitchFamily="82" charset="0"/>
              </a:rPr>
              <a:t>lyonnais donné </a:t>
            </a:r>
            <a:r>
              <a:rPr lang="fr-FR" sz="3200" b="1" dirty="0">
                <a:ln w="22225">
                  <a:solidFill>
                    <a:schemeClr val="accent2"/>
                  </a:solidFill>
                  <a:prstDash val="solid"/>
                </a:ln>
                <a:solidFill>
                  <a:srgbClr val="FFFF00"/>
                </a:solidFill>
                <a:latin typeface="Harlow Solid Italic" panose="04030604020F02020D02" pitchFamily="82" charset="0"/>
              </a:rPr>
              <a:t>aux </a:t>
            </a:r>
            <a:r>
              <a:rPr lang="fr-FR" sz="3200" b="1" dirty="0" smtClean="0">
                <a:ln w="22225">
                  <a:solidFill>
                    <a:schemeClr val="accent2"/>
                  </a:solidFill>
                  <a:prstDash val="solid"/>
                </a:ln>
                <a:solidFill>
                  <a:srgbClr val="FFFF00"/>
                </a:solidFill>
                <a:latin typeface="Harlow Solid Italic" panose="04030604020F02020D02" pitchFamily="82" charset="0"/>
              </a:rPr>
              <a:t>funiculaires,</a:t>
            </a:r>
            <a:endParaRPr lang="fr-FR" sz="32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76180540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Tree>
    <p:extLst>
      <p:ext uri="{BB962C8B-B14F-4D97-AF65-F5344CB8AC3E}">
        <p14:creationId xmlns:p14="http://schemas.microsoft.com/office/powerpoint/2010/main" val="124924249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6" y="1"/>
            <a:ext cx="9148126" cy="6858000"/>
          </a:xfrm>
          <a:prstGeom prst="rect">
            <a:avLst/>
          </a:prstGeom>
        </p:spPr>
      </p:pic>
      <p:sp>
        <p:nvSpPr>
          <p:cNvPr id="3" name="Rectangle 2"/>
          <p:cNvSpPr/>
          <p:nvPr/>
        </p:nvSpPr>
        <p:spPr>
          <a:xfrm>
            <a:off x="277337" y="5266035"/>
            <a:ext cx="8585199" cy="1384995"/>
          </a:xfrm>
          <a:prstGeom prst="rect">
            <a:avLst/>
          </a:prstGeom>
          <a:noFill/>
        </p:spPr>
        <p:txBody>
          <a:bodyPr wrap="square" lIns="91440" tIns="45720" rIns="91440" bIns="45720">
            <a:spAutoFit/>
          </a:bodyP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Les gens de la croix rousse sont appelé </a:t>
            </a:r>
            <a:r>
              <a:rPr lang="fr-FR" sz="2800" b="1" dirty="0" smtClean="0">
                <a:ln w="22225">
                  <a:solidFill>
                    <a:schemeClr val="accent2"/>
                  </a:solidFill>
                  <a:prstDash val="solid"/>
                </a:ln>
                <a:solidFill>
                  <a:srgbClr val="C00000"/>
                </a:solidFill>
                <a:latin typeface="Harlow Solid Italic" panose="04030604020F02020D02" pitchFamily="82" charset="0"/>
              </a:rPr>
              <a:t>les gros mollets </a:t>
            </a:r>
            <a:r>
              <a:rPr lang="fr-FR" sz="2800" b="1" dirty="0" smtClean="0">
                <a:ln w="22225">
                  <a:solidFill>
                    <a:schemeClr val="accent2"/>
                  </a:solidFill>
                  <a:prstDash val="solid"/>
                </a:ln>
                <a:solidFill>
                  <a:srgbClr val="FFFF00"/>
                </a:solidFill>
                <a:latin typeface="Harlow Solid Italic" panose="04030604020F02020D02" pitchFamily="82" charset="0"/>
              </a:rPr>
              <a:t>, ce qui est compréhensif   à force d’utiliser la pente est les traboules pour se rendre à </a:t>
            </a:r>
            <a:r>
              <a:rPr lang="fr-FR" sz="2800" b="1" dirty="0">
                <a:ln w="22225">
                  <a:solidFill>
                    <a:schemeClr val="accent2"/>
                  </a:solidFill>
                  <a:prstDash val="solid"/>
                </a:ln>
                <a:solidFill>
                  <a:srgbClr val="FFFF00"/>
                </a:solidFill>
                <a:latin typeface="Harlow Solid Italic" panose="04030604020F02020D02" pitchFamily="82" charset="0"/>
              </a:rPr>
              <a:t>F</a:t>
            </a:r>
            <a:r>
              <a:rPr lang="fr-FR" sz="2800" b="1" dirty="0" smtClean="0">
                <a:ln w="22225">
                  <a:solidFill>
                    <a:schemeClr val="accent2"/>
                  </a:solidFill>
                  <a:prstDash val="solid"/>
                </a:ln>
                <a:solidFill>
                  <a:srgbClr val="FFFF00"/>
                </a:solidFill>
                <a:latin typeface="Harlow Solid Italic" panose="04030604020F02020D02" pitchFamily="82" charset="0"/>
              </a:rPr>
              <a:t>ourvière    </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2253193846"/>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842164"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2164" y="-1"/>
            <a:ext cx="4301836" cy="6848325"/>
          </a:xfrm>
          <a:prstGeom prst="rect">
            <a:avLst/>
          </a:prstGeom>
        </p:spPr>
      </p:pic>
    </p:spTree>
    <p:extLst>
      <p:ext uri="{BB962C8B-B14F-4D97-AF65-F5344CB8AC3E}">
        <p14:creationId xmlns:p14="http://schemas.microsoft.com/office/powerpoint/2010/main" val="98406061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452819" y="5240635"/>
            <a:ext cx="7933582" cy="1384995"/>
          </a:xfrm>
          <a:prstGeom prst="rect">
            <a:avLst/>
          </a:prstGeom>
          <a:noFill/>
        </p:spPr>
        <p:txBody>
          <a:bodyPr wrap="none" lIns="91440" tIns="45720" rIns="91440" bIns="45720">
            <a:spAutoFit/>
          </a:bodyP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En montant à </a:t>
            </a:r>
            <a:r>
              <a:rPr lang="fr-FR" sz="2800" b="1" dirty="0">
                <a:ln w="22225">
                  <a:solidFill>
                    <a:schemeClr val="accent2"/>
                  </a:solidFill>
                  <a:prstDash val="solid"/>
                </a:ln>
                <a:solidFill>
                  <a:srgbClr val="FFFF00"/>
                </a:solidFill>
                <a:latin typeface="Harlow Solid Italic" panose="04030604020F02020D02" pitchFamily="82" charset="0"/>
              </a:rPr>
              <a:t>F</a:t>
            </a:r>
            <a:r>
              <a:rPr lang="fr-FR" sz="2800" b="1" dirty="0" smtClean="0">
                <a:ln w="22225">
                  <a:solidFill>
                    <a:schemeClr val="accent2"/>
                  </a:solidFill>
                  <a:prstDash val="solid"/>
                </a:ln>
                <a:solidFill>
                  <a:srgbClr val="FFFF00"/>
                </a:solidFill>
                <a:latin typeface="Harlow Solid Italic" panose="04030604020F02020D02" pitchFamily="82" charset="0"/>
              </a:rPr>
              <a:t>ourvière par les traboules les courageux</a:t>
            </a:r>
          </a:p>
          <a:p>
            <a:pPr algn="ctr"/>
            <a:r>
              <a:rPr lang="fr-FR" sz="2800" b="1" dirty="0">
                <a:ln w="22225">
                  <a:solidFill>
                    <a:schemeClr val="accent2"/>
                  </a:solidFill>
                  <a:prstDash val="solid"/>
                </a:ln>
                <a:solidFill>
                  <a:srgbClr val="FFFF00"/>
                </a:solidFill>
                <a:latin typeface="Harlow Solid Italic" panose="04030604020F02020D02" pitchFamily="82" charset="0"/>
              </a:rPr>
              <a:t>p</a:t>
            </a:r>
            <a:r>
              <a:rPr lang="fr-FR" sz="2800" b="1" dirty="0" smtClean="0">
                <a:ln w="22225">
                  <a:solidFill>
                    <a:schemeClr val="accent2"/>
                  </a:solidFill>
                  <a:prstDash val="solid"/>
                </a:ln>
                <a:solidFill>
                  <a:srgbClr val="FFFF00"/>
                </a:solidFill>
                <a:latin typeface="Harlow Solid Italic" panose="04030604020F02020D02" pitchFamily="82" charset="0"/>
              </a:rPr>
              <a:t>euvent Croiser le funiculaire dans son ascension</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 vers la colline de Fourvière,, basilique</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99083758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03173" y="0"/>
            <a:ext cx="4540827"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603173" cy="6858000"/>
          </a:xfrm>
          <a:prstGeom prst="rect">
            <a:avLst/>
          </a:prstGeom>
        </p:spPr>
      </p:pic>
      <p:sp>
        <p:nvSpPr>
          <p:cNvPr id="2" name="Rectangle 1"/>
          <p:cNvSpPr/>
          <p:nvPr/>
        </p:nvSpPr>
        <p:spPr>
          <a:xfrm>
            <a:off x="1265886" y="4962389"/>
            <a:ext cx="2071401" cy="523220"/>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FFFF00"/>
                </a:solidFill>
                <a:effectLst/>
                <a:latin typeface="Harlow Solid Italic" panose="04030604020F02020D02" pitchFamily="82" charset="0"/>
              </a:rPr>
              <a:t>l’escalier bleu</a:t>
            </a:r>
            <a:endParaRPr lang="fr-FR" sz="2800" b="1" cap="none" spc="0" dirty="0">
              <a:ln w="22225">
                <a:solidFill>
                  <a:schemeClr val="accent2"/>
                </a:solidFill>
                <a:prstDash val="solid"/>
              </a:ln>
              <a:solidFill>
                <a:srgbClr val="FFFF00"/>
              </a:solidFill>
              <a:effectLst/>
              <a:latin typeface="Harlow Solid Italic" panose="04030604020F02020D02" pitchFamily="82" charset="0"/>
            </a:endParaRPr>
          </a:p>
        </p:txBody>
      </p:sp>
      <p:sp>
        <p:nvSpPr>
          <p:cNvPr id="3" name="Rectangle 2"/>
          <p:cNvSpPr/>
          <p:nvPr/>
        </p:nvSpPr>
        <p:spPr>
          <a:xfrm>
            <a:off x="4603173" y="5731317"/>
            <a:ext cx="4240263" cy="954107"/>
          </a:xfrm>
          <a:prstGeom prst="rect">
            <a:avLst/>
          </a:prstGeom>
          <a:noFill/>
        </p:spPr>
        <p:txBody>
          <a:bodyPr wrap="none" lIns="91440" tIns="45720" rIns="91440" bIns="45720">
            <a:spAutoFit/>
          </a:bodyP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Des jeunes refont une beauté</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à</a:t>
            </a:r>
            <a:r>
              <a:rPr lang="fr-FR" sz="2800" b="1" cap="none" spc="0" dirty="0" smtClean="0">
                <a:ln w="22225">
                  <a:solidFill>
                    <a:schemeClr val="accent2"/>
                  </a:solidFill>
                  <a:prstDash val="solid"/>
                </a:ln>
                <a:solidFill>
                  <a:srgbClr val="FFFF00"/>
                </a:solidFill>
                <a:effectLst/>
                <a:latin typeface="Harlow Solid Italic" panose="04030604020F02020D02" pitchFamily="82" charset="0"/>
              </a:rPr>
              <a:t> cette traboule</a:t>
            </a:r>
            <a:endParaRPr lang="fr-FR" sz="2800" b="1" cap="none" spc="0" dirty="0">
              <a:ln w="22225">
                <a:solidFill>
                  <a:schemeClr val="accent2"/>
                </a:solidFill>
                <a:prstDash val="solid"/>
              </a:ln>
              <a:solidFill>
                <a:srgbClr val="FFFF00"/>
              </a:solidFill>
              <a:effectLst/>
              <a:latin typeface="Harlow Solid Italic" panose="04030604020F02020D02" pitchFamily="82" charset="0"/>
            </a:endParaRPr>
          </a:p>
        </p:txBody>
      </p:sp>
      <p:sp>
        <p:nvSpPr>
          <p:cNvPr id="6" name="Rectangle 5"/>
          <p:cNvSpPr/>
          <p:nvPr/>
        </p:nvSpPr>
        <p:spPr>
          <a:xfrm>
            <a:off x="1537855" y="532446"/>
            <a:ext cx="6359236"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mot </a:t>
            </a:r>
            <a:r>
              <a:rPr lang="fr-FR" sz="2800" b="1" i="1" dirty="0">
                <a:ln w="22225">
                  <a:solidFill>
                    <a:schemeClr val="accent2"/>
                  </a:solidFill>
                  <a:prstDash val="solid"/>
                </a:ln>
                <a:solidFill>
                  <a:srgbClr val="FFFF00"/>
                </a:solidFill>
                <a:latin typeface="Harlow Solid Italic" panose="04030604020F02020D02" pitchFamily="82" charset="0"/>
              </a:rPr>
              <a:t>traboule</a:t>
            </a:r>
            <a:r>
              <a:rPr lang="fr-FR" sz="2800" b="1" dirty="0">
                <a:ln w="22225">
                  <a:solidFill>
                    <a:schemeClr val="accent2"/>
                  </a:solidFill>
                  <a:prstDash val="solid"/>
                </a:ln>
                <a:solidFill>
                  <a:srgbClr val="FFFF00"/>
                </a:solidFill>
                <a:latin typeface="Harlow Solid Italic" panose="04030604020F02020D02" pitchFamily="82" charset="0"/>
              </a:rPr>
              <a:t>, d’origine </a:t>
            </a:r>
            <a:r>
              <a:rPr lang="fr-FR" sz="2800" b="1" dirty="0" smtClean="0">
                <a:ln w="22225">
                  <a:solidFill>
                    <a:schemeClr val="accent2"/>
                  </a:solidFill>
                  <a:prstDash val="solid"/>
                </a:ln>
                <a:solidFill>
                  <a:srgbClr val="FFFF00"/>
                </a:solidFill>
                <a:latin typeface="Harlow Solid Italic" panose="04030604020F02020D02" pitchFamily="82" charset="0"/>
              </a:rPr>
              <a:t>lyonnaise</a:t>
            </a:r>
            <a:r>
              <a:rPr lang="fr-FR" sz="2800" b="1" dirty="0">
                <a:ln w="22225">
                  <a:solidFill>
                    <a:schemeClr val="accent2"/>
                  </a:solidFill>
                  <a:prstDash val="solid"/>
                </a:ln>
                <a:solidFill>
                  <a:srgbClr val="FFFF00"/>
                </a:solidFill>
                <a:latin typeface="Harlow Solid Italic" panose="04030604020F02020D02" pitchFamily="82" charset="0"/>
              </a:rPr>
              <a:t> </a:t>
            </a:r>
            <a:r>
              <a:rPr lang="fr-FR" sz="2800" b="1" dirty="0" smtClean="0">
                <a:ln w="22225">
                  <a:solidFill>
                    <a:schemeClr val="accent2"/>
                  </a:solidFill>
                  <a:prstDash val="solid"/>
                </a:ln>
                <a:solidFill>
                  <a:srgbClr val="FFFF00"/>
                </a:solidFill>
                <a:latin typeface="Harlow Solid Italic" panose="04030604020F02020D02" pitchFamily="82" charset="0"/>
              </a:rPr>
              <a:t>,</a:t>
            </a:r>
            <a:r>
              <a:rPr lang="fr-FR" sz="2800" b="1" i="1" dirty="0" smtClean="0">
                <a:ln w="22225">
                  <a:solidFill>
                    <a:schemeClr val="accent2"/>
                  </a:solidFill>
                  <a:prstDash val="solid"/>
                </a:ln>
                <a:solidFill>
                  <a:srgbClr val="FFFF00"/>
                </a:solidFill>
                <a:latin typeface="Harlow Solid Italic" panose="04030604020F02020D02" pitchFamily="82" charset="0"/>
              </a:rPr>
              <a:t>allée </a:t>
            </a:r>
            <a:r>
              <a:rPr lang="fr-FR" sz="2800" b="1" i="1" dirty="0">
                <a:ln w="22225">
                  <a:solidFill>
                    <a:schemeClr val="accent2"/>
                  </a:solidFill>
                  <a:prstDash val="solid"/>
                </a:ln>
                <a:solidFill>
                  <a:srgbClr val="FFFF00"/>
                </a:solidFill>
                <a:latin typeface="Harlow Solid Italic" panose="04030604020F02020D02" pitchFamily="82" charset="0"/>
              </a:rPr>
              <a:t>qui </a:t>
            </a:r>
            <a:r>
              <a:rPr lang="fr-FR" sz="2800" b="1" i="1" dirty="0" smtClean="0">
                <a:ln w="22225">
                  <a:solidFill>
                    <a:schemeClr val="accent2"/>
                  </a:solidFill>
                  <a:prstDash val="solid"/>
                </a:ln>
                <a:solidFill>
                  <a:srgbClr val="FFFF00"/>
                </a:solidFill>
                <a:latin typeface="Harlow Solid Italic" panose="04030604020F02020D02" pitchFamily="82" charset="0"/>
              </a:rPr>
              <a:t>traboule</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variante de « </a:t>
            </a:r>
            <a:r>
              <a:rPr lang="fr-FR" sz="2800" b="1" i="1" dirty="0">
                <a:ln w="22225">
                  <a:solidFill>
                    <a:schemeClr val="accent2"/>
                  </a:solidFill>
                  <a:prstDash val="solid"/>
                </a:ln>
                <a:solidFill>
                  <a:srgbClr val="FFFF00"/>
                </a:solidFill>
                <a:latin typeface="Harlow Solid Italic" panose="04030604020F02020D02" pitchFamily="82" charset="0"/>
              </a:rPr>
              <a:t>allée qui </a:t>
            </a:r>
            <a:r>
              <a:rPr lang="fr-FR" sz="2800" b="1" i="1" dirty="0" smtClean="0">
                <a:ln w="22225">
                  <a:solidFill>
                    <a:schemeClr val="accent2"/>
                  </a:solidFill>
                  <a:prstDash val="solid"/>
                </a:ln>
                <a:solidFill>
                  <a:srgbClr val="FFFF00"/>
                </a:solidFill>
                <a:latin typeface="Harlow Solid Italic" panose="04030604020F02020D02" pitchFamily="82" charset="0"/>
              </a:rPr>
              <a:t>traverse,</a:t>
            </a:r>
            <a:r>
              <a:rPr lang="fr-FR" sz="2800" b="1" dirty="0">
                <a:ln w="22225">
                  <a:solidFill>
                    <a:schemeClr val="accent2"/>
                  </a:solidFill>
                  <a:prstDash val="solid"/>
                </a:ln>
                <a:solidFill>
                  <a:srgbClr val="FFFF00"/>
                </a:solidFill>
                <a:latin typeface="Harlow Solid Italic" panose="04030604020F02020D02" pitchFamily="82" charset="0"/>
              </a:rPr>
              <a:t> </a:t>
            </a:r>
          </a:p>
        </p:txBody>
      </p:sp>
    </p:spTree>
    <p:extLst>
      <p:ext uri="{BB962C8B-B14F-4D97-AF65-F5344CB8AC3E}">
        <p14:creationId xmlns:p14="http://schemas.microsoft.com/office/powerpoint/2010/main" val="1756159197"/>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Tree>
    <p:extLst>
      <p:ext uri="{BB962C8B-B14F-4D97-AF65-F5344CB8AC3E}">
        <p14:creationId xmlns:p14="http://schemas.microsoft.com/office/powerpoint/2010/main" val="212594367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747" y="0"/>
            <a:ext cx="4580253" cy="6858000"/>
          </a:xfrm>
          <a:prstGeom prst="rect">
            <a:avLst/>
          </a:prstGeom>
        </p:spPr>
      </p:pic>
      <p:sp>
        <p:nvSpPr>
          <p:cNvPr id="2" name="Rectangle 1"/>
          <p:cNvSpPr/>
          <p:nvPr/>
        </p:nvSpPr>
        <p:spPr>
          <a:xfrm>
            <a:off x="301336" y="5374609"/>
            <a:ext cx="4114800" cy="954107"/>
          </a:xfrm>
          <a:prstGeom prst="rect">
            <a:avLst/>
          </a:prstGeom>
        </p:spPr>
        <p:txBody>
          <a:bodyPr wrap="square">
            <a:spAutoFit/>
          </a:bodyPr>
          <a:lstStyle/>
          <a:p>
            <a:r>
              <a:rPr lang="fr-FR" sz="2800" b="1" i="1" dirty="0" smtClean="0">
                <a:ln w="22225">
                  <a:solidFill>
                    <a:schemeClr val="accent2"/>
                  </a:solidFill>
                  <a:prstDash val="solid"/>
                </a:ln>
                <a:solidFill>
                  <a:srgbClr val="FFFF00"/>
                </a:solidFill>
                <a:latin typeface="Harlow Solid Italic" panose="04030604020F02020D02" pitchFamily="82" charset="0"/>
              </a:rPr>
              <a:t>qui traboule</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variante de « </a:t>
            </a:r>
            <a:r>
              <a:rPr lang="fr-FR" sz="2800" b="1" i="1" dirty="0">
                <a:ln w="22225">
                  <a:solidFill>
                    <a:schemeClr val="accent2"/>
                  </a:solidFill>
                  <a:prstDash val="solid"/>
                </a:ln>
                <a:solidFill>
                  <a:srgbClr val="FFFF00"/>
                </a:solidFill>
                <a:latin typeface="Harlow Solid Italic" panose="04030604020F02020D02" pitchFamily="82" charset="0"/>
              </a:rPr>
              <a:t>allée qui </a:t>
            </a:r>
            <a:r>
              <a:rPr lang="fr-FR" sz="2800" b="1" i="1" dirty="0" smtClean="0">
                <a:ln w="22225">
                  <a:solidFill>
                    <a:schemeClr val="accent2"/>
                  </a:solidFill>
                  <a:prstDash val="solid"/>
                </a:ln>
                <a:solidFill>
                  <a:srgbClr val="FFFF00"/>
                </a:solidFill>
                <a:latin typeface="Harlow Solid Italic" panose="04030604020F02020D02" pitchFamily="82" charset="0"/>
              </a:rPr>
              <a:t>traverse,</a:t>
            </a:r>
            <a:r>
              <a:rPr lang="fr-FR" sz="2800" b="1" dirty="0">
                <a:ln w="22225">
                  <a:solidFill>
                    <a:schemeClr val="accent2"/>
                  </a:solidFill>
                  <a:prstDash val="solid"/>
                </a:ln>
                <a:solidFill>
                  <a:srgbClr val="FFFF00"/>
                </a:solidFill>
                <a:latin typeface="Harlow Solid Italic" panose="04030604020F02020D02" pitchFamily="82" charset="0"/>
              </a:rPr>
              <a:t> </a:t>
            </a:r>
          </a:p>
        </p:txBody>
      </p:sp>
      <p:sp>
        <p:nvSpPr>
          <p:cNvPr id="5" name="Rectangle 4"/>
          <p:cNvSpPr/>
          <p:nvPr/>
        </p:nvSpPr>
        <p:spPr>
          <a:xfrm>
            <a:off x="5884023" y="5666996"/>
            <a:ext cx="2557110"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Tour </a:t>
            </a:r>
            <a:r>
              <a:rPr lang="fr-FR" sz="2800" b="1" dirty="0" smtClean="0">
                <a:ln w="22225">
                  <a:solidFill>
                    <a:schemeClr val="accent2"/>
                  </a:solidFill>
                  <a:prstDash val="solid"/>
                </a:ln>
                <a:solidFill>
                  <a:srgbClr val="FFFF00"/>
                </a:solidFill>
                <a:latin typeface="Harlow Solid Italic" panose="04030604020F02020D02" pitchFamily="82" charset="0"/>
              </a:rPr>
              <a:t>Rose  </a:t>
            </a:r>
            <a:endParaRPr lang="fr-FR" sz="2800" b="1" dirty="0">
              <a:ln w="22225">
                <a:solidFill>
                  <a:schemeClr val="accent2"/>
                </a:solidFill>
                <a:prstDash val="solid"/>
              </a:ln>
              <a:solidFill>
                <a:srgbClr val="FFFF00"/>
              </a:solidFill>
              <a:latin typeface="Harlow Solid Italic" panose="04030604020F02020D02" pitchFamily="82" charset="0"/>
            </a:endParaRPr>
          </a:p>
        </p:txBody>
      </p:sp>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l="2092" r="7906"/>
          <a:stretch/>
        </p:blipFill>
        <p:spPr>
          <a:xfrm>
            <a:off x="-25400" y="0"/>
            <a:ext cx="4623334" cy="6858000"/>
          </a:xfrm>
          <a:prstGeom prst="rect">
            <a:avLst/>
          </a:prstGeom>
        </p:spPr>
      </p:pic>
    </p:spTree>
    <p:extLst>
      <p:ext uri="{BB962C8B-B14F-4D97-AF65-F5344CB8AC3E}">
        <p14:creationId xmlns:p14="http://schemas.microsoft.com/office/powerpoint/2010/main" val="10828113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r="24773"/>
          <a:stretch/>
        </p:blipFill>
        <p:spPr>
          <a:xfrm>
            <a:off x="-1" y="0"/>
            <a:ext cx="9260561" cy="6858000"/>
          </a:xfrm>
          <a:prstGeom prst="rect">
            <a:avLst/>
          </a:prstGeom>
        </p:spPr>
      </p:pic>
      <p:sp>
        <p:nvSpPr>
          <p:cNvPr id="2" name="Rectangle 1"/>
          <p:cNvSpPr/>
          <p:nvPr/>
        </p:nvSpPr>
        <p:spPr>
          <a:xfrm>
            <a:off x="261479" y="5612705"/>
            <a:ext cx="8737600" cy="1015663"/>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Les </a:t>
            </a:r>
            <a:r>
              <a:rPr lang="fr-FR" sz="3200" b="1" dirty="0">
                <a:ln w="22225">
                  <a:solidFill>
                    <a:schemeClr val="accent2"/>
                  </a:solidFill>
                  <a:prstDash val="solid"/>
                </a:ln>
                <a:solidFill>
                  <a:srgbClr val="66FF33"/>
                </a:solidFill>
                <a:latin typeface="Harlow Solid Italic" panose="04030604020F02020D02" pitchFamily="82" charset="0"/>
              </a:rPr>
              <a:t>traboules</a:t>
            </a:r>
            <a:r>
              <a:rPr lang="fr-FR" sz="2800" b="1" dirty="0">
                <a:ln w="22225">
                  <a:solidFill>
                    <a:schemeClr val="accent2"/>
                  </a:solidFill>
                  <a:prstDash val="solid"/>
                </a:ln>
                <a:solidFill>
                  <a:srgbClr val="FFFF00"/>
                </a:solidFill>
                <a:latin typeface="Harlow Solid Italic" panose="04030604020F02020D02" pitchFamily="82" charset="0"/>
              </a:rPr>
              <a:t> sont des passages piétons à travers des cours </a:t>
            </a:r>
            <a:r>
              <a:rPr lang="fr-FR" sz="2800" b="1" dirty="0" smtClean="0">
                <a:ln w="22225">
                  <a:solidFill>
                    <a:schemeClr val="accent2"/>
                  </a:solidFill>
                  <a:prstDash val="solid"/>
                </a:ln>
                <a:solidFill>
                  <a:srgbClr val="FFFF00"/>
                </a:solidFill>
                <a:latin typeface="Harlow Solid Italic" panose="04030604020F02020D02" pitchFamily="82" charset="0"/>
              </a:rPr>
              <a:t>d'immeuble qui </a:t>
            </a:r>
            <a:r>
              <a:rPr lang="fr-FR" sz="2800" b="1" dirty="0">
                <a:ln w="22225">
                  <a:solidFill>
                    <a:schemeClr val="accent2"/>
                  </a:solidFill>
                  <a:prstDash val="solid"/>
                </a:ln>
                <a:solidFill>
                  <a:srgbClr val="FFFF00"/>
                </a:solidFill>
                <a:latin typeface="Harlow Solid Italic" panose="04030604020F02020D02" pitchFamily="82" charset="0"/>
              </a:rPr>
              <a:t>permettent de se rendre d'une rue à une autre </a:t>
            </a:r>
          </a:p>
        </p:txBody>
      </p:sp>
    </p:spTree>
    <p:extLst>
      <p:ext uri="{BB962C8B-B14F-4D97-AF65-F5344CB8AC3E}">
        <p14:creationId xmlns:p14="http://schemas.microsoft.com/office/powerpoint/2010/main" val="223384254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3642936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3" name="Rectangle 2"/>
          <p:cNvSpPr/>
          <p:nvPr/>
        </p:nvSpPr>
        <p:spPr>
          <a:xfrm>
            <a:off x="350158" y="5565062"/>
            <a:ext cx="8447809"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Installée à l'occasion de l'inauguration en 1891, elle prend le nom de Gros Caillou et devient le symbole du quartier.</a:t>
            </a:r>
          </a:p>
        </p:txBody>
      </p:sp>
    </p:spTree>
    <p:extLst>
      <p:ext uri="{BB962C8B-B14F-4D97-AF65-F5344CB8AC3E}">
        <p14:creationId xmlns:p14="http://schemas.microsoft.com/office/powerpoint/2010/main" val="1107220629"/>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0" y="5596373"/>
            <a:ext cx="9434946"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gros caillou </a:t>
            </a:r>
            <a:r>
              <a:rPr lang="fr-FR" sz="2800" b="1" dirty="0" smtClean="0">
                <a:ln w="22225">
                  <a:solidFill>
                    <a:schemeClr val="accent2"/>
                  </a:solidFill>
                  <a:prstDash val="solid"/>
                </a:ln>
                <a:solidFill>
                  <a:srgbClr val="FFFF00"/>
                </a:solidFill>
                <a:latin typeface="Harlow Solid Italic" panose="04030604020F02020D02" pitchFamily="82" charset="0"/>
              </a:rPr>
              <a:t>(moraine glaciaire) venant </a:t>
            </a:r>
            <a:r>
              <a:rPr lang="fr-FR" sz="2800" b="1" dirty="0">
                <a:ln w="22225">
                  <a:solidFill>
                    <a:schemeClr val="accent2"/>
                  </a:solidFill>
                  <a:prstDash val="solid"/>
                </a:ln>
                <a:solidFill>
                  <a:srgbClr val="FFFF00"/>
                </a:solidFill>
                <a:latin typeface="Harlow Solid Italic" panose="04030604020F02020D02" pitchFamily="82" charset="0"/>
              </a:rPr>
              <a:t>des Alpes, découverte lors du percement du tunnel du funiculaire Croix-</a:t>
            </a:r>
            <a:r>
              <a:rPr lang="fr-FR" sz="2800" b="1" dirty="0" err="1">
                <a:ln w="22225">
                  <a:solidFill>
                    <a:schemeClr val="accent2"/>
                  </a:solidFill>
                  <a:prstDash val="solid"/>
                </a:ln>
                <a:solidFill>
                  <a:srgbClr val="FFFF00"/>
                </a:solidFill>
                <a:latin typeface="Harlow Solid Italic" panose="04030604020F02020D02" pitchFamily="82" charset="0"/>
              </a:rPr>
              <a:t>Pâquet</a:t>
            </a:r>
            <a:r>
              <a:rPr lang="fr-FR" sz="2800" b="1" dirty="0">
                <a:ln w="22225">
                  <a:solidFill>
                    <a:schemeClr val="accent2"/>
                  </a:solidFill>
                  <a:prstDash val="solid"/>
                </a:ln>
                <a:solidFill>
                  <a:srgbClr val="FFFF00"/>
                </a:solidFill>
                <a:latin typeface="Harlow Solid Italic" panose="04030604020F02020D02" pitchFamily="82" charset="0"/>
              </a:rPr>
              <a:t>. </a:t>
            </a:r>
          </a:p>
        </p:txBody>
      </p:sp>
    </p:spTree>
    <p:extLst>
      <p:ext uri="{BB962C8B-B14F-4D97-AF65-F5344CB8AC3E}">
        <p14:creationId xmlns:p14="http://schemas.microsoft.com/office/powerpoint/2010/main" val="2580244316"/>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5" name="Rectangle 4"/>
          <p:cNvSpPr/>
          <p:nvPr/>
        </p:nvSpPr>
        <p:spPr>
          <a:xfrm>
            <a:off x="342899" y="5132063"/>
            <a:ext cx="5683827"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En bas la </a:t>
            </a:r>
            <a:r>
              <a:rPr lang="fr-FR" sz="2800" b="1" dirty="0">
                <a:ln w="22225">
                  <a:solidFill>
                    <a:schemeClr val="accent2"/>
                  </a:solidFill>
                  <a:prstDash val="solid"/>
                </a:ln>
                <a:solidFill>
                  <a:srgbClr val="FFFF00"/>
                </a:solidFill>
                <a:latin typeface="Harlow Solid Italic" panose="04030604020F02020D02" pitchFamily="82" charset="0"/>
              </a:rPr>
              <a:t>colline de la Croix-Rousse vue </a:t>
            </a:r>
            <a:r>
              <a:rPr lang="fr-FR" sz="2800" b="1" dirty="0" smtClean="0">
                <a:ln w="22225">
                  <a:solidFill>
                    <a:schemeClr val="accent2"/>
                  </a:solidFill>
                  <a:prstDash val="solid"/>
                </a:ln>
                <a:solidFill>
                  <a:srgbClr val="FFFF00"/>
                </a:solidFill>
                <a:latin typeface="Harlow Solid Italic" panose="04030604020F02020D02" pitchFamily="82" charset="0"/>
              </a:rPr>
              <a:t>du haut de </a:t>
            </a:r>
            <a:r>
              <a:rPr lang="fr-FR" sz="2800" b="1" dirty="0">
                <a:ln w="22225">
                  <a:solidFill>
                    <a:schemeClr val="accent2"/>
                  </a:solidFill>
                  <a:prstDash val="solid"/>
                </a:ln>
                <a:solidFill>
                  <a:srgbClr val="FFFF00"/>
                </a:solidFill>
                <a:latin typeface="Harlow Solid Italic" panose="04030604020F02020D02" pitchFamily="82" charset="0"/>
              </a:rPr>
              <a:t>la colline de Fourvière</a:t>
            </a:r>
          </a:p>
        </p:txBody>
      </p:sp>
    </p:spTree>
    <p:extLst>
      <p:ext uri="{BB962C8B-B14F-4D97-AF65-F5344CB8AC3E}">
        <p14:creationId xmlns:p14="http://schemas.microsoft.com/office/powerpoint/2010/main" val="42882085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ectangle 6"/>
          <p:cNvSpPr/>
          <p:nvPr/>
        </p:nvSpPr>
        <p:spPr>
          <a:xfrm>
            <a:off x="498764" y="3429000"/>
            <a:ext cx="7949045" cy="1692771"/>
          </a:xfrm>
          <a:prstGeom prst="rect">
            <a:avLst/>
          </a:prstGeom>
        </p:spPr>
        <p:txBody>
          <a:bodyPr wrap="square">
            <a:spAutoFit/>
          </a:bodyPr>
          <a:lstStyle/>
          <a:p>
            <a:r>
              <a:rPr lang="fr-FR" sz="3200" b="1" i="1" dirty="0">
                <a:ln w="22225">
                  <a:solidFill>
                    <a:schemeClr val="accent2"/>
                  </a:solidFill>
                  <a:prstDash val="solid"/>
                </a:ln>
                <a:solidFill>
                  <a:srgbClr val="FFFF00"/>
                </a:solidFill>
                <a:latin typeface="Harlow Solid Italic" panose="04030604020F02020D02" pitchFamily="82" charset="0"/>
              </a:rPr>
              <a:t>La </a:t>
            </a:r>
            <a:r>
              <a:rPr lang="fr-FR" sz="3200" b="1" i="1" dirty="0" smtClean="0">
                <a:ln w="22225">
                  <a:solidFill>
                    <a:schemeClr val="accent2"/>
                  </a:solidFill>
                  <a:prstDash val="solid"/>
                </a:ln>
                <a:solidFill>
                  <a:srgbClr val="FFFF00"/>
                </a:solidFill>
                <a:latin typeface="Harlow Solid Italic" panose="04030604020F02020D02" pitchFamily="82" charset="0"/>
              </a:rPr>
              <a:t>basilique</a:t>
            </a:r>
            <a:r>
              <a:rPr lang="fr-FR" sz="3200" b="1" dirty="0">
                <a:ln w="22225">
                  <a:solidFill>
                    <a:schemeClr val="accent2"/>
                  </a:solidFill>
                  <a:prstDash val="solid"/>
                </a:ln>
                <a:solidFill>
                  <a:srgbClr val="FFFF00"/>
                </a:solidFill>
                <a:latin typeface="Harlow Solid Italic" panose="04030604020F02020D02" pitchFamily="82" charset="0"/>
              </a:rPr>
              <a:t> Notre-Dame de Fourvière</a:t>
            </a:r>
            <a:r>
              <a:rPr lang="fr-FR" sz="3200" b="1" i="1" dirty="0" smtClean="0">
                <a:ln w="22225">
                  <a:solidFill>
                    <a:schemeClr val="accent2"/>
                  </a:solidFill>
                  <a:prstDash val="solid"/>
                </a:ln>
                <a:solidFill>
                  <a:srgbClr val="FFFF00"/>
                </a:solidFill>
                <a:latin typeface="Harlow Solid Italic" panose="04030604020F02020D02" pitchFamily="82" charset="0"/>
              </a:rPr>
              <a:t> </a:t>
            </a:r>
            <a:r>
              <a:rPr lang="fr-FR" sz="3200" b="1" i="1" dirty="0">
                <a:ln w="22225">
                  <a:solidFill>
                    <a:schemeClr val="accent2"/>
                  </a:solidFill>
                  <a:prstDash val="solid"/>
                </a:ln>
                <a:solidFill>
                  <a:srgbClr val="FFFF00"/>
                </a:solidFill>
                <a:latin typeface="Harlow Solid Italic" panose="04030604020F02020D02" pitchFamily="82" charset="0"/>
              </a:rPr>
              <a:t>est, comme disent les enfants et ceux qui gardent leur cœur d’enfant, </a:t>
            </a:r>
            <a:r>
              <a:rPr lang="fr-FR" sz="4000" b="1" i="1" dirty="0">
                <a:ln w="22225">
                  <a:solidFill>
                    <a:schemeClr val="accent2"/>
                  </a:solidFill>
                  <a:prstDash val="solid"/>
                </a:ln>
                <a:solidFill>
                  <a:srgbClr val="66FF33"/>
                </a:solidFill>
                <a:latin typeface="Harlow Solid Italic" panose="04030604020F02020D02" pitchFamily="82" charset="0"/>
              </a:rPr>
              <a:t>la Maison de Marie</a:t>
            </a:r>
            <a:endParaRPr lang="fr-FR" sz="4000" b="1" dirty="0">
              <a:ln w="22225">
                <a:solidFill>
                  <a:schemeClr val="accent2"/>
                </a:solidFill>
                <a:prstDash val="solid"/>
              </a:ln>
              <a:solidFill>
                <a:srgbClr val="66FF33"/>
              </a:solidFill>
              <a:latin typeface="Harlow Solid Italic" panose="04030604020F02020D02" pitchFamily="82" charset="0"/>
            </a:endParaRPr>
          </a:p>
        </p:txBody>
      </p:sp>
      <p:sp>
        <p:nvSpPr>
          <p:cNvPr id="9" name="Rectangle 8"/>
          <p:cNvSpPr/>
          <p:nvPr/>
        </p:nvSpPr>
        <p:spPr>
          <a:xfrm>
            <a:off x="368300" y="537170"/>
            <a:ext cx="8382000" cy="2800767"/>
          </a:xfrm>
          <a:prstGeom prst="rect">
            <a:avLst/>
          </a:prstGeom>
        </p:spPr>
        <p:txBody>
          <a:bodyPr wrap="square">
            <a:spAutoFit/>
          </a:bodyPr>
          <a:lstStyle/>
          <a:p>
            <a:r>
              <a:rPr lang="fr-FR" sz="2800" b="1" dirty="0" smtClean="0">
                <a:ln w="22225">
                  <a:solidFill>
                    <a:schemeClr val="accent2"/>
                  </a:solidFill>
                  <a:prstDash val="solid"/>
                </a:ln>
                <a:solidFill>
                  <a:srgbClr val="FFFF00"/>
                </a:solidFill>
              </a:rPr>
              <a:t>                   </a:t>
            </a:r>
            <a:r>
              <a:rPr lang="fr-FR" sz="3600" b="1" dirty="0" smtClean="0">
                <a:ln w="22225">
                  <a:solidFill>
                    <a:schemeClr val="accent2"/>
                  </a:solidFill>
                  <a:prstDash val="solid"/>
                </a:ln>
                <a:solidFill>
                  <a:srgbClr val="FF0000"/>
                </a:solidFill>
              </a:rPr>
              <a:t>La basilique de </a:t>
            </a:r>
            <a:r>
              <a:rPr lang="fr-FR" sz="3600" b="1" dirty="0">
                <a:ln w="22225">
                  <a:solidFill>
                    <a:schemeClr val="accent2"/>
                  </a:solidFill>
                  <a:prstDash val="solid"/>
                </a:ln>
                <a:solidFill>
                  <a:srgbClr val="FF0000"/>
                </a:solidFill>
              </a:rPr>
              <a:t>F</a:t>
            </a:r>
            <a:r>
              <a:rPr lang="fr-FR" sz="3600" b="1" dirty="0" smtClean="0">
                <a:ln w="22225">
                  <a:solidFill>
                    <a:schemeClr val="accent2"/>
                  </a:solidFill>
                  <a:prstDash val="solid"/>
                </a:ln>
                <a:solidFill>
                  <a:srgbClr val="FF0000"/>
                </a:solidFill>
              </a:rPr>
              <a:t>ourvière</a:t>
            </a:r>
          </a:p>
          <a:p>
            <a:r>
              <a:rPr lang="fr-FR" sz="3600" b="1" dirty="0">
                <a:ln w="22225">
                  <a:solidFill>
                    <a:schemeClr val="accent2"/>
                  </a:solidFill>
                  <a:prstDash val="solid"/>
                </a:ln>
                <a:solidFill>
                  <a:srgbClr val="66FF33"/>
                </a:solidFill>
              </a:rPr>
              <a:t> </a:t>
            </a:r>
            <a:r>
              <a:rPr lang="fr-FR" sz="3600" b="1" dirty="0" smtClean="0">
                <a:ln w="22225">
                  <a:solidFill>
                    <a:schemeClr val="accent2"/>
                  </a:solidFill>
                  <a:prstDash val="solid"/>
                </a:ln>
                <a:solidFill>
                  <a:srgbClr val="66FF33"/>
                </a:solidFill>
              </a:rPr>
              <a:t>       </a:t>
            </a:r>
            <a:r>
              <a:rPr lang="fr-FR" sz="3600" dirty="0" smtClean="0"/>
              <a:t> </a:t>
            </a:r>
            <a:r>
              <a:rPr lang="fr-FR" sz="3600" b="1" dirty="0">
                <a:ln w="22225">
                  <a:solidFill>
                    <a:schemeClr val="accent2"/>
                  </a:solidFill>
                  <a:prstDash val="solid"/>
                </a:ln>
                <a:solidFill>
                  <a:schemeClr val="bg1"/>
                </a:solidFill>
                <a:latin typeface="Harlow Solid Italic" panose="04030604020F02020D02" pitchFamily="82" charset="0"/>
              </a:rPr>
              <a:t>Du haut de “</a:t>
            </a:r>
            <a:r>
              <a:rPr lang="fr-FR" sz="4000" b="1" dirty="0">
                <a:ln w="22225">
                  <a:solidFill>
                    <a:schemeClr val="accent2"/>
                  </a:solidFill>
                  <a:prstDash val="solid"/>
                </a:ln>
                <a:solidFill>
                  <a:srgbClr val="66FF33"/>
                </a:solidFill>
                <a:latin typeface="Harlow Solid Italic" panose="04030604020F02020D02" pitchFamily="82" charset="0"/>
              </a:rPr>
              <a:t>la colline qui prie</a:t>
            </a:r>
            <a:r>
              <a:rPr lang="fr-FR" sz="4000" b="1" dirty="0" smtClean="0">
                <a:ln w="22225">
                  <a:solidFill>
                    <a:schemeClr val="accent2"/>
                  </a:solidFill>
                  <a:prstDash val="solid"/>
                </a:ln>
                <a:solidFill>
                  <a:srgbClr val="66FF33"/>
                </a:solidFill>
                <a:latin typeface="Harlow Solid Italic" panose="04030604020F02020D02" pitchFamily="82" charset="0"/>
              </a:rPr>
              <a:t> </a:t>
            </a:r>
          </a:p>
          <a:p>
            <a:endParaRPr lang="fr-FR" sz="3600" b="1" dirty="0">
              <a:ln w="22225">
                <a:solidFill>
                  <a:schemeClr val="accent2"/>
                </a:solidFill>
                <a:prstDash val="solid"/>
              </a:ln>
              <a:solidFill>
                <a:schemeClr val="bg1"/>
              </a:solidFill>
              <a:latin typeface="Harlow Solid Italic" panose="04030604020F02020D02" pitchFamily="82" charset="0"/>
            </a:endParaRPr>
          </a:p>
          <a:p>
            <a:r>
              <a:rPr lang="fr-FR" sz="3200" b="1" dirty="0">
                <a:ln w="22225">
                  <a:solidFill>
                    <a:schemeClr val="accent2"/>
                  </a:solidFill>
                  <a:prstDash val="solid"/>
                </a:ln>
                <a:solidFill>
                  <a:srgbClr val="FFFF00"/>
                </a:solidFill>
                <a:latin typeface="Harlow Solid Italic" panose="04030604020F02020D02" pitchFamily="82" charset="0"/>
              </a:rPr>
              <a:t>Un trésor d’humanité et le symbole fort de l’attachement de toute une ville à la Vierge Marie</a:t>
            </a:r>
            <a:r>
              <a:rPr lang="fr-FR" sz="2800" b="1" dirty="0">
                <a:ln w="22225">
                  <a:solidFill>
                    <a:schemeClr val="accent2"/>
                  </a:solidFill>
                  <a:prstDash val="solid"/>
                </a:ln>
                <a:solidFill>
                  <a:srgbClr val="FFFF00"/>
                </a:solidFill>
              </a:rPr>
              <a:t>.﻿ </a:t>
            </a:r>
          </a:p>
        </p:txBody>
      </p:sp>
    </p:spTree>
    <p:extLst>
      <p:ext uri="{BB962C8B-B14F-4D97-AF65-F5344CB8AC3E}">
        <p14:creationId xmlns:p14="http://schemas.microsoft.com/office/powerpoint/2010/main" val="1728084440"/>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4907"/>
          </a:xfrm>
          <a:prstGeom prst="rect">
            <a:avLst/>
          </a:prstGeom>
        </p:spPr>
      </p:pic>
      <p:sp>
        <p:nvSpPr>
          <p:cNvPr id="3" name="Rectangle 2"/>
          <p:cNvSpPr/>
          <p:nvPr/>
        </p:nvSpPr>
        <p:spPr>
          <a:xfrm>
            <a:off x="363681" y="269117"/>
            <a:ext cx="8021783" cy="523220"/>
          </a:xfrm>
          <a:prstGeom prst="rect">
            <a:avLst/>
          </a:prstGeom>
        </p:spPr>
        <p:txBody>
          <a:bodyPr wrap="square">
            <a:spAutoFit/>
          </a:bodyPr>
          <a:lstStyle/>
          <a:p>
            <a:r>
              <a:rPr lang="fr-FR" sz="2800" b="1" dirty="0">
                <a:ln w="22225">
                  <a:solidFill>
                    <a:schemeClr val="accent2"/>
                  </a:solidFill>
                  <a:prstDash val="solid"/>
                </a:ln>
                <a:solidFill>
                  <a:srgbClr val="FFFF00"/>
                </a:solidFill>
                <a:latin typeface="Courgette" panose="02000603070400060004" pitchFamily="2" charset="0"/>
              </a:rPr>
              <a:t>La </a:t>
            </a:r>
            <a:r>
              <a:rPr lang="fr-FR" sz="2800" b="1" dirty="0" smtClean="0">
                <a:ln w="22225">
                  <a:solidFill>
                    <a:schemeClr val="accent2"/>
                  </a:solidFill>
                  <a:prstDash val="solid"/>
                </a:ln>
                <a:solidFill>
                  <a:srgbClr val="FFFF00"/>
                </a:solidFill>
                <a:latin typeface="Courgette" panose="02000603070400060004" pitchFamily="2" charset="0"/>
              </a:rPr>
              <a:t>basilique notre dame          de Fourvière</a:t>
            </a:r>
            <a:endParaRPr lang="fr-FR" sz="2800" b="1" dirty="0">
              <a:ln w="22225">
                <a:solidFill>
                  <a:schemeClr val="accent2"/>
                </a:solidFill>
                <a:prstDash val="solid"/>
              </a:ln>
              <a:solidFill>
                <a:srgbClr val="FFFF00"/>
              </a:solidFill>
              <a:latin typeface="Courgette" panose="02000603070400060004" pitchFamily="2" charset="0"/>
            </a:endParaRPr>
          </a:p>
        </p:txBody>
      </p:sp>
      <p:sp>
        <p:nvSpPr>
          <p:cNvPr id="4" name="Rectangle 3"/>
          <p:cNvSpPr/>
          <p:nvPr/>
        </p:nvSpPr>
        <p:spPr>
          <a:xfrm>
            <a:off x="477982" y="5741708"/>
            <a:ext cx="7803573" cy="1077218"/>
          </a:xfrm>
          <a:prstGeom prst="rect">
            <a:avLst/>
          </a:prstGeom>
        </p:spPr>
        <p:txBody>
          <a:bodyPr wrap="square">
            <a:spAutoFit/>
          </a:bodyPr>
          <a:lstStyle/>
          <a:p>
            <a:r>
              <a:rPr lang="fr-FR" sz="3200" b="1" dirty="0" smtClean="0">
                <a:ln w="22225">
                  <a:solidFill>
                    <a:schemeClr val="accent2"/>
                  </a:solidFill>
                  <a:prstDash val="solid"/>
                </a:ln>
                <a:solidFill>
                  <a:srgbClr val="FFFF00"/>
                </a:solidFill>
                <a:latin typeface="Harlow Solid Italic" panose="04030604020F02020D02" pitchFamily="82" charset="0"/>
              </a:rPr>
              <a:t>façade </a:t>
            </a:r>
            <a:r>
              <a:rPr lang="fr-FR" sz="3200" b="1" dirty="0">
                <a:ln w="22225">
                  <a:solidFill>
                    <a:schemeClr val="accent2"/>
                  </a:solidFill>
                  <a:prstDash val="solid"/>
                </a:ln>
                <a:solidFill>
                  <a:srgbClr val="FFFF00"/>
                </a:solidFill>
                <a:latin typeface="Harlow Solid Italic" panose="04030604020F02020D02" pitchFamily="82" charset="0"/>
              </a:rPr>
              <a:t>occidentale. Sur la droite, la chapelle Saint-Thomas, surmontée par la Vierge dorée.</a:t>
            </a:r>
          </a:p>
        </p:txBody>
      </p:sp>
      <p:cxnSp>
        <p:nvCxnSpPr>
          <p:cNvPr id="6" name="Connecteur droit avec flèche 5"/>
          <p:cNvCxnSpPr/>
          <p:nvPr/>
        </p:nvCxnSpPr>
        <p:spPr>
          <a:xfrm flipV="1">
            <a:off x="6795655" y="4987636"/>
            <a:ext cx="1039090" cy="104948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325523"/>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5176"/>
          <a:stretch/>
        </p:blipFill>
        <p:spPr>
          <a:xfrm>
            <a:off x="0" y="0"/>
            <a:ext cx="9767456" cy="6858000"/>
          </a:xfrm>
          <a:prstGeom prst="rect">
            <a:avLst/>
          </a:prstGeom>
        </p:spPr>
      </p:pic>
      <p:sp>
        <p:nvSpPr>
          <p:cNvPr id="4" name="Rectangle 3"/>
          <p:cNvSpPr/>
          <p:nvPr/>
        </p:nvSpPr>
        <p:spPr>
          <a:xfrm>
            <a:off x="4528492" y="501134"/>
            <a:ext cx="3402855"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Parvis de la basilique.</a:t>
            </a:r>
          </a:p>
        </p:txBody>
      </p:sp>
      <p:sp>
        <p:nvSpPr>
          <p:cNvPr id="7" name="Rectangle 6"/>
          <p:cNvSpPr/>
          <p:nvPr/>
        </p:nvSpPr>
        <p:spPr>
          <a:xfrm>
            <a:off x="166256" y="5336492"/>
            <a:ext cx="9071264"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L’intérieur de la basilique de Notre-Dame de Fourvière se compose de deux églises superposées, aux volumes extraordinaires, accessibles par le parvis</a:t>
            </a:r>
          </a:p>
        </p:txBody>
      </p:sp>
    </p:spTree>
    <p:extLst>
      <p:ext uri="{BB962C8B-B14F-4D97-AF65-F5344CB8AC3E}">
        <p14:creationId xmlns:p14="http://schemas.microsoft.com/office/powerpoint/2010/main" val="213275270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93"/>
            <a:ext cx="9144000" cy="6854907"/>
          </a:xfrm>
          <a:prstGeom prst="rect">
            <a:avLst/>
          </a:prstGeom>
        </p:spPr>
      </p:pic>
      <p:sp>
        <p:nvSpPr>
          <p:cNvPr id="7" name="Rectangle 6"/>
          <p:cNvSpPr/>
          <p:nvPr/>
        </p:nvSpPr>
        <p:spPr>
          <a:xfrm>
            <a:off x="0" y="314375"/>
            <a:ext cx="9518073"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basilique Notre-Dame de Fourvière mesure 86 </a:t>
            </a:r>
            <a:r>
              <a:rPr lang="fr-FR" sz="2800" b="1" dirty="0" smtClean="0">
                <a:ln w="22225">
                  <a:solidFill>
                    <a:schemeClr val="accent2"/>
                  </a:solidFill>
                  <a:prstDash val="solid"/>
                </a:ln>
                <a:solidFill>
                  <a:srgbClr val="FFFF00"/>
                </a:solidFill>
                <a:latin typeface="Harlow Solid Italic" panose="04030604020F02020D02" pitchFamily="82" charset="0"/>
              </a:rPr>
              <a:t>m </a:t>
            </a:r>
            <a:r>
              <a:rPr lang="fr-FR" sz="2800" b="1" dirty="0">
                <a:ln w="22225">
                  <a:solidFill>
                    <a:schemeClr val="accent2"/>
                  </a:solidFill>
                  <a:prstDash val="solid"/>
                </a:ln>
                <a:solidFill>
                  <a:srgbClr val="FFFF00"/>
                </a:solidFill>
                <a:latin typeface="Harlow Solid Italic" panose="04030604020F02020D02" pitchFamily="82" charset="0"/>
              </a:rPr>
              <a:t>de long et </a:t>
            </a:r>
            <a:endParaRPr lang="fr-FR" sz="2800" b="1" dirty="0" smtClean="0">
              <a:ln w="22225">
                <a:solidFill>
                  <a:schemeClr val="accent2"/>
                </a:solidFill>
                <a:prstDash val="solid"/>
              </a:ln>
              <a:solidFill>
                <a:srgbClr val="FFFF00"/>
              </a:solidFill>
              <a:latin typeface="Harlow Solid Italic" panose="04030604020F02020D02" pitchFamily="82" charset="0"/>
            </a:endParaRPr>
          </a:p>
          <a:p>
            <a:r>
              <a:rPr lang="fr-FR" sz="2800" b="1" dirty="0" smtClean="0">
                <a:ln w="22225">
                  <a:solidFill>
                    <a:schemeClr val="accent2"/>
                  </a:solidFill>
                  <a:prstDash val="solid"/>
                </a:ln>
                <a:solidFill>
                  <a:srgbClr val="FFFF00"/>
                </a:solidFill>
                <a:latin typeface="Harlow Solid Italic" panose="04030604020F02020D02" pitchFamily="82" charset="0"/>
              </a:rPr>
              <a:t>35 m </a:t>
            </a:r>
            <a:r>
              <a:rPr lang="fr-FR" sz="2800" b="1" dirty="0">
                <a:ln w="22225">
                  <a:solidFill>
                    <a:schemeClr val="accent2"/>
                  </a:solidFill>
                  <a:prstDash val="solid"/>
                </a:ln>
                <a:solidFill>
                  <a:srgbClr val="FFFF00"/>
                </a:solidFill>
                <a:latin typeface="Harlow Solid Italic" panose="04030604020F02020D02" pitchFamily="82" charset="0"/>
              </a:rPr>
              <a:t>de large. A</a:t>
            </a:r>
            <a:r>
              <a:rPr lang="fr-FR" sz="2800" b="1" dirty="0" smtClean="0">
                <a:ln w="22225">
                  <a:solidFill>
                    <a:schemeClr val="accent2"/>
                  </a:solidFill>
                  <a:prstDash val="solid"/>
                </a:ln>
                <a:solidFill>
                  <a:srgbClr val="FFFF00"/>
                </a:solidFill>
                <a:latin typeface="Harlow Solid Italic" panose="04030604020F02020D02" pitchFamily="82" charset="0"/>
              </a:rPr>
              <a:t>rchitecture  </a:t>
            </a:r>
            <a:r>
              <a:rPr lang="fr-FR" sz="2800" b="1" dirty="0">
                <a:ln w="22225">
                  <a:solidFill>
                    <a:schemeClr val="accent2"/>
                  </a:solidFill>
                  <a:prstDash val="solid"/>
                </a:ln>
                <a:solidFill>
                  <a:srgbClr val="FFFF00"/>
                </a:solidFill>
                <a:latin typeface="Harlow Solid Italic" panose="04030604020F02020D02" pitchFamily="82" charset="0"/>
              </a:rPr>
              <a:t>byzantine, gothique et </a:t>
            </a:r>
            <a:r>
              <a:rPr lang="fr-FR" sz="2800" b="1" dirty="0" smtClean="0">
                <a:ln w="22225">
                  <a:solidFill>
                    <a:schemeClr val="accent2"/>
                  </a:solidFill>
                  <a:prstDash val="solid"/>
                </a:ln>
                <a:solidFill>
                  <a:srgbClr val="FFFF00"/>
                </a:solidFill>
                <a:latin typeface="Harlow Solid Italic" panose="04030604020F02020D02" pitchFamily="82" charset="0"/>
              </a:rPr>
              <a:t>romane </a:t>
            </a:r>
            <a:r>
              <a:rPr lang="fr-FR" sz="2800" b="1" dirty="0">
                <a:ln w="22225">
                  <a:solidFill>
                    <a:schemeClr val="accent2"/>
                  </a:solidFill>
                  <a:prstDash val="solid"/>
                </a:ln>
                <a:solidFill>
                  <a:srgbClr val="FFFF00"/>
                </a:solidFill>
                <a:latin typeface="Harlow Solid Italic" panose="04030604020F02020D02" pitchFamily="82" charset="0"/>
              </a:rPr>
              <a:t>est dotée de quatre tours, hautes de quarante-huit mètres, </a:t>
            </a:r>
          </a:p>
        </p:txBody>
      </p:sp>
      <p:cxnSp>
        <p:nvCxnSpPr>
          <p:cNvPr id="11" name="Connecteur droit avec flèche 10"/>
          <p:cNvCxnSpPr/>
          <p:nvPr/>
        </p:nvCxnSpPr>
        <p:spPr>
          <a:xfrm>
            <a:off x="3709555" y="5039591"/>
            <a:ext cx="623454" cy="15586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p:nvPr/>
        </p:nvCxnSpPr>
        <p:spPr>
          <a:xfrm flipH="1">
            <a:off x="3906982" y="6276109"/>
            <a:ext cx="852054" cy="31172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2294872" y="4826123"/>
            <a:ext cx="1414683" cy="369332"/>
          </a:xfrm>
          <a:prstGeom prst="rect">
            <a:avLst/>
          </a:prstGeom>
          <a:noFill/>
        </p:spPr>
        <p:txBody>
          <a:bodyPr wrap="none" lIns="91440" tIns="45720" rIns="91440" bIns="45720">
            <a:spAutoFit/>
          </a:bodyPr>
          <a:lstStyle/>
          <a:p>
            <a:pPr algn="ctr"/>
            <a:r>
              <a:rPr lang="fr-FR" b="1" cap="none" spc="0" dirty="0" smtClean="0">
                <a:ln w="10160">
                  <a:solidFill>
                    <a:schemeClr val="accent5"/>
                  </a:solidFill>
                  <a:prstDash val="solid"/>
                </a:ln>
                <a:solidFill>
                  <a:srgbClr val="66FF33"/>
                </a:solidFill>
                <a:effectLst>
                  <a:outerShdw blurRad="38100" dist="22860" dir="5400000" algn="tl" rotWithShape="0">
                    <a:srgbClr val="000000">
                      <a:alpha val="30000"/>
                    </a:srgbClr>
                  </a:outerShdw>
                </a:effectLst>
              </a:rPr>
              <a:t>Entrée haute</a:t>
            </a:r>
            <a:endParaRPr lang="fr-FR" b="1" cap="none" spc="0" dirty="0">
              <a:ln w="10160">
                <a:solidFill>
                  <a:schemeClr val="accent5"/>
                </a:solidFill>
                <a:prstDash val="solid"/>
              </a:ln>
              <a:solidFill>
                <a:srgbClr val="66FF33"/>
              </a:solidFill>
              <a:effectLst>
                <a:outerShdw blurRad="38100" dist="22860" dir="5400000" algn="tl" rotWithShape="0">
                  <a:srgbClr val="000000">
                    <a:alpha val="30000"/>
                  </a:srgbClr>
                </a:outerShdw>
              </a:effectLst>
            </a:endParaRPr>
          </a:p>
        </p:txBody>
      </p:sp>
      <p:sp>
        <p:nvSpPr>
          <p:cNvPr id="5" name="Rectangle 4"/>
          <p:cNvSpPr/>
          <p:nvPr/>
        </p:nvSpPr>
        <p:spPr>
          <a:xfrm>
            <a:off x="4759036" y="6093418"/>
            <a:ext cx="1264065" cy="338554"/>
          </a:xfrm>
          <a:prstGeom prst="rect">
            <a:avLst/>
          </a:prstGeom>
          <a:noFill/>
        </p:spPr>
        <p:txBody>
          <a:bodyPr wrap="none" lIns="91440" tIns="45720" rIns="91440" bIns="45720">
            <a:spAutoFit/>
          </a:bodyPr>
          <a:lstStyle/>
          <a:p>
            <a:pPr algn="ctr"/>
            <a:r>
              <a:rPr lang="fr-FR" sz="1600" b="1" cap="none" spc="0" dirty="0" smtClean="0">
                <a:ln w="10160">
                  <a:solidFill>
                    <a:schemeClr val="accent5"/>
                  </a:solidFill>
                  <a:prstDash val="solid"/>
                </a:ln>
                <a:solidFill>
                  <a:srgbClr val="66FF33"/>
                </a:solidFill>
                <a:effectLst>
                  <a:outerShdw blurRad="38100" dist="22860" dir="5400000" algn="tl" rotWithShape="0">
                    <a:srgbClr val="000000">
                      <a:alpha val="30000"/>
                    </a:srgbClr>
                  </a:outerShdw>
                </a:effectLst>
              </a:rPr>
              <a:t>Entrée basse</a:t>
            </a:r>
            <a:endParaRPr lang="fr-FR" sz="1600" b="1" cap="none" spc="0" dirty="0">
              <a:ln w="10160">
                <a:solidFill>
                  <a:schemeClr val="accent5"/>
                </a:solidFill>
                <a:prstDash val="solid"/>
              </a:ln>
              <a:solidFill>
                <a:srgbClr val="66FF33"/>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1098563095"/>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1807461" y="3722315"/>
            <a:ext cx="5529078"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Détail de la façade, avec les </a:t>
            </a:r>
            <a:r>
              <a:rPr lang="fr-FR" sz="2800" b="1" dirty="0" smtClean="0">
                <a:ln w="22225">
                  <a:solidFill>
                    <a:schemeClr val="accent2"/>
                  </a:solidFill>
                  <a:prstDash val="solid"/>
                </a:ln>
                <a:solidFill>
                  <a:srgbClr val="FFFF00"/>
                </a:solidFill>
                <a:latin typeface="Harlow Solid Italic" panose="04030604020F02020D02" pitchFamily="82" charset="0"/>
              </a:rPr>
              <a:t>cariatides</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4" name="Rectangle 3"/>
          <p:cNvSpPr/>
          <p:nvPr/>
        </p:nvSpPr>
        <p:spPr>
          <a:xfrm>
            <a:off x="1631131" y="6241534"/>
            <a:ext cx="5881738"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deux des symboles des évangélistes en bas.</a:t>
            </a:r>
          </a:p>
        </p:txBody>
      </p:sp>
      <p:cxnSp>
        <p:nvCxnSpPr>
          <p:cNvPr id="6" name="Connecteur droit avec flèche 5"/>
          <p:cNvCxnSpPr/>
          <p:nvPr/>
        </p:nvCxnSpPr>
        <p:spPr>
          <a:xfrm flipH="1" flipV="1">
            <a:off x="2431473" y="5424055"/>
            <a:ext cx="1776845" cy="820881"/>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p:nvPr/>
        </p:nvCxnSpPr>
        <p:spPr>
          <a:xfrm flipV="1">
            <a:off x="5424055" y="5579918"/>
            <a:ext cx="1288472" cy="66161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p:nvPr/>
        </p:nvCxnSpPr>
        <p:spPr>
          <a:xfrm flipH="1" flipV="1">
            <a:off x="4379647" y="2753591"/>
            <a:ext cx="2000371" cy="123033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72951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762000" y="5937935"/>
            <a:ext cx="8026400" cy="523220"/>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L’or est abondamment utilisé dans la décoration.</a:t>
            </a:r>
          </a:p>
        </p:txBody>
      </p:sp>
    </p:spTree>
    <p:extLst>
      <p:ext uri="{BB962C8B-B14F-4D97-AF65-F5344CB8AC3E}">
        <p14:creationId xmlns:p14="http://schemas.microsoft.com/office/powerpoint/2010/main" val="80310269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l="4773" r="5227" b="4649"/>
          <a:stretch/>
        </p:blipFill>
        <p:spPr>
          <a:xfrm>
            <a:off x="-46903" y="917758"/>
            <a:ext cx="9190903" cy="5122718"/>
          </a:xfrm>
          <a:prstGeom prst="rect">
            <a:avLst/>
          </a:prstGeom>
        </p:spPr>
      </p:pic>
      <p:sp>
        <p:nvSpPr>
          <p:cNvPr id="4" name="Rectangle 3"/>
          <p:cNvSpPr/>
          <p:nvPr/>
        </p:nvSpPr>
        <p:spPr>
          <a:xfrm>
            <a:off x="353291" y="237944"/>
            <a:ext cx="8790709" cy="523220"/>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fronton de la façade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montre une Vierge à l’enfant au centre.</a:t>
            </a:r>
          </a:p>
        </p:txBody>
      </p:sp>
      <p:sp>
        <p:nvSpPr>
          <p:cNvPr id="5" name="Rectangle 4"/>
          <p:cNvSpPr/>
          <p:nvPr/>
        </p:nvSpPr>
        <p:spPr>
          <a:xfrm>
            <a:off x="80530" y="6187628"/>
            <a:ext cx="4118435" cy="523220"/>
          </a:xfrm>
          <a:prstGeom prst="rect">
            <a:avLst/>
          </a:prstGeom>
        </p:spPr>
        <p:txBody>
          <a:bodyPr wrap="none">
            <a:spAutoFit/>
          </a:bodyPr>
          <a:lstStyle/>
          <a:p>
            <a:r>
              <a:rPr lang="fr-FR" sz="2800" b="1" dirty="0" err="1" smtClean="0">
                <a:ln w="22225">
                  <a:solidFill>
                    <a:schemeClr val="accent2"/>
                  </a:solidFill>
                  <a:prstDash val="solid"/>
                </a:ln>
                <a:solidFill>
                  <a:srgbClr val="FFFF00"/>
                </a:solidFill>
                <a:latin typeface="Harlow Solid Italic" panose="04030604020F02020D02" pitchFamily="82" charset="0"/>
              </a:rPr>
              <a:t>Voeux</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des Echevins de 1643</a:t>
            </a:r>
          </a:p>
        </p:txBody>
      </p:sp>
      <p:sp>
        <p:nvSpPr>
          <p:cNvPr id="6" name="Rectangle 5"/>
          <p:cNvSpPr/>
          <p:nvPr/>
        </p:nvSpPr>
        <p:spPr>
          <a:xfrm>
            <a:off x="4300420" y="6146746"/>
            <a:ext cx="4890483" cy="523220"/>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err="1" smtClean="0">
                <a:ln w="22225">
                  <a:solidFill>
                    <a:schemeClr val="accent2"/>
                  </a:solidFill>
                  <a:prstDash val="solid"/>
                </a:ln>
                <a:solidFill>
                  <a:srgbClr val="FFFF00"/>
                </a:solidFill>
                <a:latin typeface="Harlow Solid Italic" panose="04030604020F02020D02" pitchFamily="82" charset="0"/>
              </a:rPr>
              <a:t>Voeux</a:t>
            </a:r>
            <a:r>
              <a:rPr lang="fr-FR" sz="2800" b="1" dirty="0" smtClean="0">
                <a:ln w="22225">
                  <a:solidFill>
                    <a:schemeClr val="accent2"/>
                  </a:solidFill>
                  <a:prstDash val="solid"/>
                </a:ln>
                <a:solidFill>
                  <a:srgbClr val="FFFF00"/>
                </a:solidFill>
                <a:latin typeface="Harlow Solid Italic" panose="04030604020F02020D02" pitchFamily="82" charset="0"/>
              </a:rPr>
              <a:t> des l’archevêques en </a:t>
            </a:r>
            <a:r>
              <a:rPr lang="fr-FR" sz="2800" b="1" dirty="0">
                <a:ln w="22225">
                  <a:solidFill>
                    <a:schemeClr val="accent2"/>
                  </a:solidFill>
                  <a:prstDash val="solid"/>
                </a:ln>
                <a:solidFill>
                  <a:srgbClr val="FFFF00"/>
                </a:solidFill>
                <a:latin typeface="Harlow Solid Italic" panose="04030604020F02020D02" pitchFamily="82" charset="0"/>
              </a:rPr>
              <a:t>1870, </a:t>
            </a:r>
            <a:r>
              <a:rPr lang="fr-FR" sz="2800" b="1" dirty="0" smtClean="0">
                <a:ln w="22225">
                  <a:solidFill>
                    <a:schemeClr val="accent2"/>
                  </a:solidFill>
                  <a:prstDash val="solid"/>
                </a:ln>
                <a:solidFill>
                  <a:srgbClr val="FFFF00"/>
                </a:solidFill>
                <a:latin typeface="Harlow Solid Italic" panose="04030604020F02020D02" pitchFamily="82" charset="0"/>
              </a:rPr>
              <a:t> </a:t>
            </a:r>
            <a:endParaRPr lang="fr-FR" sz="2800" b="1" dirty="0">
              <a:ln w="22225">
                <a:solidFill>
                  <a:schemeClr val="accent2"/>
                </a:solidFill>
                <a:prstDash val="solid"/>
              </a:ln>
              <a:solidFill>
                <a:srgbClr val="FFFF00"/>
              </a:solidFill>
              <a:latin typeface="Harlow Solid Italic" panose="04030604020F02020D02" pitchFamily="82" charset="0"/>
            </a:endParaRPr>
          </a:p>
        </p:txBody>
      </p:sp>
      <p:cxnSp>
        <p:nvCxnSpPr>
          <p:cNvPr id="11" name="Connecteur droit avec flèche 10"/>
          <p:cNvCxnSpPr/>
          <p:nvPr/>
        </p:nvCxnSpPr>
        <p:spPr>
          <a:xfrm flipH="1">
            <a:off x="4748645" y="761164"/>
            <a:ext cx="1433946" cy="213790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p:nvPr/>
        </p:nvCxnSpPr>
        <p:spPr>
          <a:xfrm flipV="1">
            <a:off x="2015836" y="4966855"/>
            <a:ext cx="1018309" cy="102266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necteur droit avec flèche 14"/>
          <p:cNvCxnSpPr/>
          <p:nvPr/>
        </p:nvCxnSpPr>
        <p:spPr>
          <a:xfrm flipH="1" flipV="1">
            <a:off x="5465618" y="4894118"/>
            <a:ext cx="966355" cy="130295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1070569"/>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2273" b="3183"/>
          <a:stretch/>
        </p:blipFill>
        <p:spPr>
          <a:xfrm>
            <a:off x="-1" y="0"/>
            <a:ext cx="9234161" cy="6858000"/>
          </a:xfrm>
          <a:prstGeom prst="rect">
            <a:avLst/>
          </a:prstGeom>
        </p:spPr>
      </p:pic>
      <p:sp>
        <p:nvSpPr>
          <p:cNvPr id="4" name="Rectangle 3"/>
          <p:cNvSpPr/>
          <p:nvPr/>
        </p:nvSpPr>
        <p:spPr>
          <a:xfrm>
            <a:off x="255575" y="2192543"/>
            <a:ext cx="3350071"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Lion ailé </a:t>
            </a:r>
            <a:r>
              <a:rPr lang="fr-FR" sz="2800" b="1" dirty="0">
                <a:ln w="22225">
                  <a:solidFill>
                    <a:schemeClr val="accent2"/>
                  </a:solidFill>
                  <a:prstDash val="solid"/>
                </a:ln>
                <a:solidFill>
                  <a:srgbClr val="FFFF00"/>
                </a:solidFill>
                <a:latin typeface="Harlow Solid Italic" panose="04030604020F02020D02" pitchFamily="82" charset="0"/>
              </a:rPr>
              <a:t>gardant </a:t>
            </a:r>
            <a:r>
              <a:rPr lang="fr-FR" sz="2800" b="1" dirty="0" smtClean="0">
                <a:ln w="22225">
                  <a:solidFill>
                    <a:schemeClr val="accent2"/>
                  </a:solidFill>
                  <a:prstDash val="solid"/>
                </a:ln>
                <a:solidFill>
                  <a:srgbClr val="FFFF00"/>
                </a:solidFill>
                <a:latin typeface="Harlow Solid Italic" panose="04030604020F02020D02" pitchFamily="82" charset="0"/>
              </a:rPr>
              <a:t>l'entrée </a:t>
            </a:r>
            <a:r>
              <a:rPr lang="fr-FR" sz="2800" b="1" dirty="0">
                <a:ln w="22225">
                  <a:solidFill>
                    <a:schemeClr val="accent2"/>
                  </a:solidFill>
                  <a:prstDash val="solid"/>
                </a:ln>
                <a:solidFill>
                  <a:srgbClr val="FFFF00"/>
                </a:solidFill>
                <a:latin typeface="Harlow Solid Italic" panose="04030604020F02020D02" pitchFamily="82" charset="0"/>
              </a:rPr>
              <a:t>de la basilique</a:t>
            </a:r>
          </a:p>
        </p:txBody>
      </p:sp>
      <p:cxnSp>
        <p:nvCxnSpPr>
          <p:cNvPr id="6" name="Connecteur droit avec flèche 5"/>
          <p:cNvCxnSpPr/>
          <p:nvPr/>
        </p:nvCxnSpPr>
        <p:spPr>
          <a:xfrm>
            <a:off x="3366655" y="2639291"/>
            <a:ext cx="1101436" cy="62345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156561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3382" b="3273"/>
          <a:stretch/>
        </p:blipFill>
        <p:spPr>
          <a:xfrm>
            <a:off x="1" y="0"/>
            <a:ext cx="9144000" cy="6858000"/>
          </a:xfrm>
          <a:prstGeom prst="rect">
            <a:avLst/>
          </a:prstGeom>
        </p:spPr>
      </p:pic>
      <p:sp>
        <p:nvSpPr>
          <p:cNvPr id="2" name="Rectangle 1"/>
          <p:cNvSpPr/>
          <p:nvPr/>
        </p:nvSpPr>
        <p:spPr>
          <a:xfrm>
            <a:off x="1045284" y="259834"/>
            <a:ext cx="5535490" cy="523220"/>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l'entrée </a:t>
            </a:r>
            <a:r>
              <a:rPr lang="fr-FR" sz="2800" b="1" dirty="0">
                <a:ln w="22225">
                  <a:solidFill>
                    <a:schemeClr val="accent2"/>
                  </a:solidFill>
                  <a:prstDash val="solid"/>
                </a:ln>
                <a:solidFill>
                  <a:srgbClr val="FFFF00"/>
                </a:solidFill>
                <a:latin typeface="Harlow Solid Italic" panose="04030604020F02020D02" pitchFamily="82" charset="0"/>
              </a:rPr>
              <a:t>de la </a:t>
            </a:r>
            <a:r>
              <a:rPr lang="fr-FR" sz="2800" b="1" dirty="0" smtClean="0">
                <a:ln w="22225">
                  <a:solidFill>
                    <a:schemeClr val="accent2"/>
                  </a:solidFill>
                  <a:prstDash val="solid"/>
                </a:ln>
                <a:solidFill>
                  <a:srgbClr val="FFFF00"/>
                </a:solidFill>
                <a:latin typeface="Harlow Solid Italic" panose="04030604020F02020D02" pitchFamily="82" charset="0"/>
              </a:rPr>
              <a:t>basilique est bien gardée</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297692296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3643" r="3349"/>
          <a:stretch/>
        </p:blipFill>
        <p:spPr>
          <a:xfrm>
            <a:off x="0" y="0"/>
            <a:ext cx="9155775" cy="6858000"/>
          </a:xfrm>
          <a:prstGeom prst="rect">
            <a:avLst/>
          </a:prstGeom>
        </p:spPr>
      </p:pic>
      <p:sp>
        <p:nvSpPr>
          <p:cNvPr id="3" name="Rectangle 2"/>
          <p:cNvSpPr/>
          <p:nvPr/>
        </p:nvSpPr>
        <p:spPr>
          <a:xfrm>
            <a:off x="5474078" y="5936734"/>
            <a:ext cx="2589876"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vierge Dorée.</a:t>
            </a:r>
          </a:p>
        </p:txBody>
      </p:sp>
      <p:sp>
        <p:nvSpPr>
          <p:cNvPr id="4" name="Rectangle 3"/>
          <p:cNvSpPr/>
          <p:nvPr/>
        </p:nvSpPr>
        <p:spPr>
          <a:xfrm>
            <a:off x="392377" y="5721290"/>
            <a:ext cx="3042821" cy="954107"/>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statue </a:t>
            </a:r>
            <a:r>
              <a:rPr lang="fr-FR" sz="2800" b="1" dirty="0">
                <a:ln w="22225">
                  <a:solidFill>
                    <a:schemeClr val="accent2"/>
                  </a:solidFill>
                  <a:prstDash val="solid"/>
                </a:ln>
                <a:solidFill>
                  <a:srgbClr val="FFFF00"/>
                </a:solidFill>
                <a:latin typeface="Harlow Solid Italic" panose="04030604020F02020D02" pitchFamily="82" charset="0"/>
              </a:rPr>
              <a:t>de l’archange </a:t>
            </a:r>
            <a:endParaRPr lang="fr-FR" sz="2800" b="1" dirty="0" smtClean="0">
              <a:ln w="22225">
                <a:solidFill>
                  <a:schemeClr val="accent2"/>
                </a:solidFill>
                <a:prstDash val="solid"/>
              </a:ln>
              <a:solidFill>
                <a:srgbClr val="FFFF00"/>
              </a:solidFill>
              <a:latin typeface="Harlow Solid Italic" panose="04030604020F02020D02" pitchFamily="82" charset="0"/>
            </a:endParaRPr>
          </a:p>
          <a:p>
            <a:r>
              <a:rPr lang="fr-FR" sz="2800" b="1" dirty="0" smtClean="0">
                <a:ln w="22225">
                  <a:solidFill>
                    <a:schemeClr val="accent2"/>
                  </a:solidFill>
                  <a:prstDash val="solid"/>
                </a:ln>
                <a:solidFill>
                  <a:srgbClr val="FFFF00"/>
                </a:solidFill>
                <a:latin typeface="Harlow Solid Italic" panose="04030604020F02020D02" pitchFamily="82" charset="0"/>
              </a:rPr>
              <a:t>Saint-Michel</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857134378"/>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425" r="2529"/>
          <a:stretch/>
        </p:blipFill>
        <p:spPr>
          <a:xfrm>
            <a:off x="-1" y="0"/>
            <a:ext cx="9154391" cy="6858135"/>
          </a:xfrm>
          <a:prstGeom prst="rect">
            <a:avLst/>
          </a:prstGeom>
        </p:spPr>
      </p:pic>
      <p:sp>
        <p:nvSpPr>
          <p:cNvPr id="3" name="Rectangle 2"/>
          <p:cNvSpPr/>
          <p:nvPr/>
        </p:nvSpPr>
        <p:spPr>
          <a:xfrm>
            <a:off x="379052" y="5633878"/>
            <a:ext cx="3884397" cy="954107"/>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a:t>
            </a:r>
          </a:p>
          <a:p>
            <a:r>
              <a:rPr lang="fr-FR" sz="2800" b="1" dirty="0" smtClean="0">
                <a:ln w="22225">
                  <a:solidFill>
                    <a:schemeClr val="accent2"/>
                  </a:solidFill>
                  <a:prstDash val="solid"/>
                </a:ln>
                <a:solidFill>
                  <a:srgbClr val="FFFF00"/>
                </a:solidFill>
                <a:latin typeface="Harlow Solid Italic" panose="04030604020F02020D02" pitchFamily="82" charset="0"/>
              </a:rPr>
              <a:t>le </a:t>
            </a:r>
            <a:r>
              <a:rPr lang="fr-FR" sz="2800" b="1" dirty="0">
                <a:ln w="22225">
                  <a:solidFill>
                    <a:schemeClr val="accent2"/>
                  </a:solidFill>
                  <a:prstDash val="solid"/>
                </a:ln>
                <a:solidFill>
                  <a:srgbClr val="FFFF00"/>
                </a:solidFill>
                <a:latin typeface="Harlow Solid Italic" panose="04030604020F02020D02" pitchFamily="82" charset="0"/>
              </a:rPr>
              <a:t>théâtre antique romain </a:t>
            </a:r>
            <a:r>
              <a:rPr lang="fr-FR" sz="2800" b="1" dirty="0" smtClean="0">
                <a:ln w="22225">
                  <a:solidFill>
                    <a:schemeClr val="accent2"/>
                  </a:solidFill>
                  <a:prstDash val="solid"/>
                </a:ln>
                <a:solidFill>
                  <a:srgbClr val="FFFF00"/>
                </a:solidFill>
                <a:latin typeface="Harlow Solid Italic" panose="04030604020F02020D02" pitchFamily="82" charset="0"/>
              </a:rPr>
              <a:t>.</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4" name="Rectangle 3"/>
          <p:cNvSpPr/>
          <p:nvPr/>
        </p:nvSpPr>
        <p:spPr>
          <a:xfrm>
            <a:off x="4577194" y="5849322"/>
            <a:ext cx="4544834"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vue sur une tour de la basilique </a:t>
            </a:r>
          </a:p>
        </p:txBody>
      </p:sp>
      <p:cxnSp>
        <p:nvCxnSpPr>
          <p:cNvPr id="6" name="Connecteur droit avec flèche 5"/>
          <p:cNvCxnSpPr/>
          <p:nvPr/>
        </p:nvCxnSpPr>
        <p:spPr>
          <a:xfrm flipH="1" flipV="1">
            <a:off x="529936" y="5559136"/>
            <a:ext cx="31173" cy="55179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802145" y="127061"/>
            <a:ext cx="2842445"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statue de la Vierge</a:t>
            </a:r>
          </a:p>
        </p:txBody>
      </p:sp>
    </p:spTree>
    <p:extLst>
      <p:ext uri="{BB962C8B-B14F-4D97-AF65-F5344CB8AC3E}">
        <p14:creationId xmlns:p14="http://schemas.microsoft.com/office/powerpoint/2010/main" val="1304231675"/>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4" name="Rectangle 3"/>
          <p:cNvSpPr/>
          <p:nvPr/>
        </p:nvSpPr>
        <p:spPr>
          <a:xfrm>
            <a:off x="215900" y="5582335"/>
            <a:ext cx="5067300"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L’archange Saint-Michel surveille la Primatiale et toute la ville.</a:t>
            </a:r>
          </a:p>
        </p:txBody>
      </p:sp>
    </p:spTree>
    <p:extLst>
      <p:ext uri="{BB962C8B-B14F-4D97-AF65-F5344CB8AC3E}">
        <p14:creationId xmlns:p14="http://schemas.microsoft.com/office/powerpoint/2010/main" val="346327926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854907"/>
          </a:xfrm>
          <a:prstGeom prst="rect">
            <a:avLst/>
          </a:prstGeom>
        </p:spPr>
      </p:pic>
      <p:sp>
        <p:nvSpPr>
          <p:cNvPr id="3" name="Rectangle 2"/>
          <p:cNvSpPr/>
          <p:nvPr/>
        </p:nvSpPr>
        <p:spPr>
          <a:xfrm>
            <a:off x="285729" y="5225717"/>
            <a:ext cx="8582891" cy="1446550"/>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lieu de culte principal de la basilique</a:t>
            </a:r>
            <a:r>
              <a:rPr lang="fr-FR" sz="2800" b="1" dirty="0" smtClean="0">
                <a:ln w="22225">
                  <a:solidFill>
                    <a:schemeClr val="accent2"/>
                  </a:solidFill>
                  <a:prstDash val="solid"/>
                </a:ln>
                <a:solidFill>
                  <a:srgbClr val="FFFF00"/>
                </a:solidFill>
                <a:latin typeface="Harlow Solid Italic" panose="04030604020F02020D02" pitchFamily="82" charset="0"/>
              </a:rPr>
              <a:t>, composé </a:t>
            </a:r>
            <a:r>
              <a:rPr lang="fr-FR" sz="2800" b="1" dirty="0">
                <a:ln w="22225">
                  <a:solidFill>
                    <a:schemeClr val="accent2"/>
                  </a:solidFill>
                  <a:prstDash val="solid"/>
                </a:ln>
                <a:solidFill>
                  <a:srgbClr val="FFFF00"/>
                </a:solidFill>
                <a:latin typeface="Harlow Solid Italic" panose="04030604020F02020D02" pitchFamily="82" charset="0"/>
              </a:rPr>
              <a:t>de trois nefs et de huit chapelles </a:t>
            </a:r>
            <a:r>
              <a:rPr lang="fr-FR" sz="2800" b="1" dirty="0" smtClean="0">
                <a:ln w="22225">
                  <a:solidFill>
                    <a:schemeClr val="accent2"/>
                  </a:solidFill>
                  <a:prstDash val="solid"/>
                </a:ln>
                <a:solidFill>
                  <a:srgbClr val="FFFF00"/>
                </a:solidFill>
                <a:latin typeface="Harlow Solid Italic" panose="04030604020F02020D02" pitchFamily="82" charset="0"/>
              </a:rPr>
              <a:t>latérales</a:t>
            </a:r>
            <a:r>
              <a:rPr lang="fr-FR" sz="2800" b="1" dirty="0">
                <a:ln w="22225">
                  <a:solidFill>
                    <a:schemeClr val="accent2"/>
                  </a:solidFill>
                  <a:prstDash val="solid"/>
                </a:ln>
                <a:solidFill>
                  <a:srgbClr val="FFFF00"/>
                </a:solidFill>
                <a:latin typeface="Harlow Solid Italic" panose="04030604020F02020D02" pitchFamily="82" charset="0"/>
              </a:rPr>
              <a:t>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comprend une statue en marbre blanc de « </a:t>
            </a:r>
            <a:r>
              <a:rPr lang="fr-FR" sz="3200" b="1" dirty="0">
                <a:ln w="22225">
                  <a:solidFill>
                    <a:schemeClr val="accent2"/>
                  </a:solidFill>
                  <a:prstDash val="solid"/>
                </a:ln>
                <a:solidFill>
                  <a:srgbClr val="66FF33"/>
                </a:solidFill>
                <a:latin typeface="Harlow Solid Italic" panose="04030604020F02020D02" pitchFamily="82" charset="0"/>
              </a:rPr>
              <a:t>La Vierge portant l’enfant Jésus</a:t>
            </a:r>
            <a:r>
              <a:rPr lang="fr-FR" sz="2800" b="1" dirty="0">
                <a:ln w="22225">
                  <a:solidFill>
                    <a:schemeClr val="accent2"/>
                  </a:solidFill>
                  <a:prstDash val="solid"/>
                </a:ln>
                <a:solidFill>
                  <a:srgbClr val="FFFF00"/>
                </a:solidFill>
                <a:latin typeface="Harlow Solid Italic" panose="04030604020F02020D02" pitchFamily="82" charset="0"/>
              </a:rPr>
              <a:t> »</a:t>
            </a:r>
          </a:p>
        </p:txBody>
      </p:sp>
      <p:sp>
        <p:nvSpPr>
          <p:cNvPr id="4" name="Rectangle 3"/>
          <p:cNvSpPr/>
          <p:nvPr/>
        </p:nvSpPr>
        <p:spPr>
          <a:xfrm>
            <a:off x="3357930" y="418007"/>
            <a:ext cx="2720617" cy="646331"/>
          </a:xfrm>
          <a:prstGeom prst="rect">
            <a:avLst/>
          </a:prstGeom>
        </p:spPr>
        <p:txBody>
          <a:bodyPr wrap="none">
            <a:spAutoFit/>
          </a:bodyPr>
          <a:lstStyle/>
          <a:p>
            <a:r>
              <a:rPr lang="fr-FR" sz="3600" b="1" dirty="0">
                <a:ln w="22225">
                  <a:solidFill>
                    <a:schemeClr val="accent2"/>
                  </a:solidFill>
                  <a:prstDash val="solid"/>
                </a:ln>
                <a:solidFill>
                  <a:srgbClr val="FFFF00"/>
                </a:solidFill>
                <a:latin typeface="Harlow Solid Italic" panose="04030604020F02020D02" pitchFamily="82" charset="0"/>
              </a:rPr>
              <a:t>L’église haute</a:t>
            </a:r>
            <a:endParaRPr lang="fr-FR" sz="3600" dirty="0"/>
          </a:p>
        </p:txBody>
      </p:sp>
    </p:spTree>
    <p:extLst>
      <p:ext uri="{BB962C8B-B14F-4D97-AF65-F5344CB8AC3E}">
        <p14:creationId xmlns:p14="http://schemas.microsoft.com/office/powerpoint/2010/main" val="174443545"/>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2505" r="3141"/>
          <a:stretch/>
        </p:blipFill>
        <p:spPr>
          <a:xfrm>
            <a:off x="-27053" y="0"/>
            <a:ext cx="9171053" cy="6858000"/>
          </a:xfrm>
          <a:prstGeom prst="rect">
            <a:avLst/>
          </a:prstGeom>
        </p:spPr>
      </p:pic>
      <p:sp>
        <p:nvSpPr>
          <p:cNvPr id="5" name="Rectangle 4"/>
          <p:cNvSpPr/>
          <p:nvPr/>
        </p:nvSpPr>
        <p:spPr>
          <a:xfrm>
            <a:off x="1123123" y="5468035"/>
            <a:ext cx="6870700"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décoration néo-byzantine de la basilique </a:t>
            </a:r>
            <a:endParaRPr lang="fr-FR" sz="2800" b="1" dirty="0" smtClean="0">
              <a:ln w="22225">
                <a:solidFill>
                  <a:schemeClr val="accent2"/>
                </a:solidFill>
                <a:prstDash val="solid"/>
              </a:ln>
              <a:solidFill>
                <a:srgbClr val="FFFF00"/>
              </a:solidFill>
              <a:latin typeface="Harlow Solid Italic" panose="04030604020F02020D02" pitchFamily="82" charset="0"/>
            </a:endParaRPr>
          </a:p>
          <a:p>
            <a:r>
              <a:rPr lang="fr-FR" sz="2800" b="1" dirty="0">
                <a:ln w="22225">
                  <a:solidFill>
                    <a:schemeClr val="accent2"/>
                  </a:solidFill>
                  <a:prstDash val="solid"/>
                </a:ln>
                <a:solidFill>
                  <a:srgbClr val="FFFF00"/>
                </a:solidFill>
                <a:latin typeface="Harlow Solid Italic" panose="04030604020F02020D02" pitchFamily="82" charset="0"/>
              </a:rPr>
              <a:t> </a:t>
            </a:r>
            <a:r>
              <a:rPr lang="fr-FR" sz="2800" b="1" dirty="0" smtClean="0">
                <a:ln w="22225">
                  <a:solidFill>
                    <a:schemeClr val="accent2"/>
                  </a:solidFill>
                  <a:prstDash val="solid"/>
                </a:ln>
                <a:solidFill>
                  <a:srgbClr val="FFFF00"/>
                </a:solidFill>
                <a:latin typeface="Harlow Solid Italic" panose="04030604020F02020D02" pitchFamily="82" charset="0"/>
              </a:rPr>
              <a:t>           resplendit </a:t>
            </a:r>
            <a:r>
              <a:rPr lang="fr-FR" sz="2800" b="1" dirty="0">
                <a:ln w="22225">
                  <a:solidFill>
                    <a:schemeClr val="accent2"/>
                  </a:solidFill>
                  <a:prstDash val="solid"/>
                </a:ln>
                <a:solidFill>
                  <a:srgbClr val="FFFF00"/>
                </a:solidFill>
                <a:latin typeface="Harlow Solid Italic" panose="04030604020F02020D02" pitchFamily="82" charset="0"/>
              </a:rPr>
              <a:t>de mille feux</a:t>
            </a:r>
          </a:p>
        </p:txBody>
      </p:sp>
    </p:spTree>
    <p:extLst>
      <p:ext uri="{BB962C8B-B14F-4D97-AF65-F5344CB8AC3E}">
        <p14:creationId xmlns:p14="http://schemas.microsoft.com/office/powerpoint/2010/main" val="263566229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3" name="Rectangle 2"/>
          <p:cNvSpPr/>
          <p:nvPr/>
        </p:nvSpPr>
        <p:spPr>
          <a:xfrm>
            <a:off x="1028700" y="5531535"/>
            <a:ext cx="7848600" cy="523220"/>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Coupole richement décorée au dessus de la nef</a:t>
            </a:r>
          </a:p>
        </p:txBody>
      </p:sp>
    </p:spTree>
    <p:extLst>
      <p:ext uri="{BB962C8B-B14F-4D97-AF65-F5344CB8AC3E}">
        <p14:creationId xmlns:p14="http://schemas.microsoft.com/office/powerpoint/2010/main" val="414861000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93"/>
            <a:ext cx="9144000" cy="6854907"/>
          </a:xfrm>
          <a:prstGeom prst="rect">
            <a:avLst/>
          </a:prstGeom>
        </p:spPr>
      </p:pic>
      <p:sp>
        <p:nvSpPr>
          <p:cNvPr id="3" name="Rectangle 2"/>
          <p:cNvSpPr/>
          <p:nvPr/>
        </p:nvSpPr>
        <p:spPr>
          <a:xfrm>
            <a:off x="3538220" y="6101834"/>
            <a:ext cx="4190571"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Autel </a:t>
            </a:r>
            <a:r>
              <a:rPr lang="fr-FR" sz="2800" b="1" dirty="0" smtClean="0">
                <a:ln w="22225">
                  <a:solidFill>
                    <a:schemeClr val="accent2"/>
                  </a:solidFill>
                  <a:prstDash val="solid"/>
                </a:ln>
                <a:solidFill>
                  <a:srgbClr val="FFFF00"/>
                </a:solidFill>
                <a:latin typeface="Harlow Solid Italic" panose="04030604020F02020D02" pitchFamily="82" charset="0"/>
              </a:rPr>
              <a:t> de la vierge et </a:t>
            </a:r>
            <a:r>
              <a:rPr lang="fr-FR" sz="2800" b="1" dirty="0">
                <a:ln w="22225">
                  <a:solidFill>
                    <a:schemeClr val="accent2"/>
                  </a:solidFill>
                  <a:prstDash val="solid"/>
                </a:ln>
                <a:solidFill>
                  <a:srgbClr val="FFFF00"/>
                </a:solidFill>
                <a:latin typeface="Harlow Solid Italic" panose="04030604020F02020D02" pitchFamily="82" charset="0"/>
              </a:rPr>
              <a:t>vitraux</a:t>
            </a:r>
          </a:p>
        </p:txBody>
      </p:sp>
    </p:spTree>
    <p:extLst>
      <p:ext uri="{BB962C8B-B14F-4D97-AF65-F5344CB8AC3E}">
        <p14:creationId xmlns:p14="http://schemas.microsoft.com/office/powerpoint/2010/main" val="133622003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4205"/>
          <a:stretch/>
        </p:blipFill>
        <p:spPr>
          <a:xfrm>
            <a:off x="0" y="0"/>
            <a:ext cx="9170045" cy="6858000"/>
          </a:xfrm>
          <a:prstGeom prst="rect">
            <a:avLst/>
          </a:prstGeom>
        </p:spPr>
      </p:pic>
      <p:sp>
        <p:nvSpPr>
          <p:cNvPr id="3" name="Rectangle 2"/>
          <p:cNvSpPr/>
          <p:nvPr/>
        </p:nvSpPr>
        <p:spPr>
          <a:xfrm>
            <a:off x="2877207" y="6060271"/>
            <a:ext cx="3661580"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vierge tenant  l’enfant </a:t>
            </a:r>
            <a:endParaRPr lang="fr-FR" sz="2800" dirty="0">
              <a:solidFill>
                <a:srgbClr val="FFFF00"/>
              </a:solidFill>
            </a:endParaRPr>
          </a:p>
        </p:txBody>
      </p:sp>
    </p:spTree>
    <p:extLst>
      <p:ext uri="{BB962C8B-B14F-4D97-AF65-F5344CB8AC3E}">
        <p14:creationId xmlns:p14="http://schemas.microsoft.com/office/powerpoint/2010/main" val="116551644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317500" y="5494635"/>
            <a:ext cx="8001000"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Les mosaïques représentent essentiellement les saints lyonnais, Jeanne d’Arc et la Vierge Marie. </a:t>
            </a:r>
          </a:p>
        </p:txBody>
      </p:sp>
    </p:spTree>
    <p:extLst>
      <p:ext uri="{BB962C8B-B14F-4D97-AF65-F5344CB8AC3E}">
        <p14:creationId xmlns:p14="http://schemas.microsoft.com/office/powerpoint/2010/main" val="66311986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Tree>
    <p:extLst>
      <p:ext uri="{BB962C8B-B14F-4D97-AF65-F5344CB8AC3E}">
        <p14:creationId xmlns:p14="http://schemas.microsoft.com/office/powerpoint/2010/main" val="321429108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2" name="Rectangle 1"/>
          <p:cNvSpPr/>
          <p:nvPr/>
        </p:nvSpPr>
        <p:spPr>
          <a:xfrm>
            <a:off x="1914816" y="407616"/>
            <a:ext cx="6567824" cy="523220"/>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Autre voute </a:t>
            </a:r>
            <a:r>
              <a:rPr lang="fr-FR" sz="2800" b="1" dirty="0">
                <a:ln w="22225">
                  <a:solidFill>
                    <a:schemeClr val="accent2"/>
                  </a:solidFill>
                  <a:prstDash val="solid"/>
                </a:ln>
                <a:solidFill>
                  <a:srgbClr val="FFFF00"/>
                </a:solidFill>
                <a:latin typeface="Harlow Solid Italic" panose="04030604020F02020D02" pitchFamily="82" charset="0"/>
              </a:rPr>
              <a:t>richement </a:t>
            </a:r>
            <a:r>
              <a:rPr lang="fr-FR" sz="2800" b="1" dirty="0" smtClean="0">
                <a:ln w="22225">
                  <a:solidFill>
                    <a:schemeClr val="accent2"/>
                  </a:solidFill>
                  <a:prstDash val="solid"/>
                </a:ln>
                <a:solidFill>
                  <a:srgbClr val="FFFF00"/>
                </a:solidFill>
                <a:latin typeface="Harlow Solid Italic" panose="04030604020F02020D02" pitchFamily="82" charset="0"/>
              </a:rPr>
              <a:t>décorée </a:t>
            </a:r>
            <a:r>
              <a:rPr lang="fr-FR" sz="2800" b="1" dirty="0">
                <a:ln w="22225">
                  <a:solidFill>
                    <a:schemeClr val="accent2"/>
                  </a:solidFill>
                  <a:prstDash val="solid"/>
                </a:ln>
                <a:solidFill>
                  <a:srgbClr val="FFFF00"/>
                </a:solidFill>
                <a:latin typeface="Harlow Solid Italic" panose="04030604020F02020D02" pitchFamily="82" charset="0"/>
              </a:rPr>
              <a:t>de la basilique</a:t>
            </a:r>
          </a:p>
        </p:txBody>
      </p:sp>
    </p:spTree>
    <p:extLst>
      <p:ext uri="{BB962C8B-B14F-4D97-AF65-F5344CB8AC3E}">
        <p14:creationId xmlns:p14="http://schemas.microsoft.com/office/powerpoint/2010/main" val="335653428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r="3544"/>
          <a:stretch/>
        </p:blipFill>
        <p:spPr>
          <a:xfrm>
            <a:off x="4618591" y="0"/>
            <a:ext cx="4525409"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831" y="0"/>
            <a:ext cx="4716422" cy="6858000"/>
          </a:xfrm>
          <a:prstGeom prst="rect">
            <a:avLst/>
          </a:prstGeom>
        </p:spPr>
      </p:pic>
      <p:sp>
        <p:nvSpPr>
          <p:cNvPr id="2" name="Rectangle 1"/>
          <p:cNvSpPr/>
          <p:nvPr/>
        </p:nvSpPr>
        <p:spPr>
          <a:xfrm>
            <a:off x="2486313" y="196334"/>
            <a:ext cx="4759636"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Nef de la basilique de </a:t>
            </a:r>
            <a:r>
              <a:rPr lang="fr-FR" sz="2800" b="1" dirty="0" smtClean="0">
                <a:ln w="22225">
                  <a:solidFill>
                    <a:schemeClr val="accent2"/>
                  </a:solidFill>
                  <a:prstDash val="solid"/>
                </a:ln>
                <a:solidFill>
                  <a:srgbClr val="FFFF00"/>
                </a:solidFill>
                <a:latin typeface="Harlow Solid Italic" panose="04030604020F02020D02" pitchFamily="82" charset="0"/>
              </a:rPr>
              <a:t>Fourvière</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252290448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2" name="Rectangle 1"/>
          <p:cNvSpPr/>
          <p:nvPr/>
        </p:nvSpPr>
        <p:spPr>
          <a:xfrm>
            <a:off x="577850" y="5533890"/>
            <a:ext cx="7988300" cy="1077218"/>
          </a:xfrm>
          <a:prstGeom prst="rect">
            <a:avLst/>
          </a:prstGeom>
        </p:spPr>
        <p:txBody>
          <a:bodyPr wrap="square">
            <a:spAutoFit/>
          </a:bodyPr>
          <a:lstStyle/>
          <a:p>
            <a:r>
              <a:rPr lang="fr-FR" sz="3200" b="1" dirty="0" smtClean="0">
                <a:ln w="22225">
                  <a:solidFill>
                    <a:schemeClr val="accent2"/>
                  </a:solidFill>
                  <a:prstDash val="solid"/>
                </a:ln>
                <a:solidFill>
                  <a:srgbClr val="FFFF00"/>
                </a:solidFill>
                <a:latin typeface="Harlow Solid Italic" panose="04030604020F02020D02" pitchFamily="82" charset="0"/>
              </a:rPr>
              <a:t>Réalisation </a:t>
            </a:r>
            <a:r>
              <a:rPr lang="fr-FR" sz="3200" b="1" dirty="0">
                <a:ln w="22225">
                  <a:solidFill>
                    <a:schemeClr val="accent2"/>
                  </a:solidFill>
                  <a:prstDash val="solid"/>
                </a:ln>
                <a:solidFill>
                  <a:srgbClr val="FFFF00"/>
                </a:solidFill>
                <a:latin typeface="Harlow Solid Italic" panose="04030604020F02020D02" pitchFamily="82" charset="0"/>
              </a:rPr>
              <a:t>du </a:t>
            </a:r>
            <a:r>
              <a:rPr lang="fr-FR" sz="3200" b="1" dirty="0" err="1">
                <a:ln w="22225">
                  <a:solidFill>
                    <a:schemeClr val="accent2"/>
                  </a:solidFill>
                  <a:prstDash val="solid"/>
                </a:ln>
                <a:solidFill>
                  <a:srgbClr val="FFFF00"/>
                </a:solidFill>
                <a:latin typeface="Harlow Solid Italic" panose="04030604020F02020D02" pitchFamily="82" charset="0"/>
              </a:rPr>
              <a:t>voeux</a:t>
            </a:r>
            <a:r>
              <a:rPr lang="fr-FR" sz="3200" b="1" dirty="0">
                <a:ln w="22225">
                  <a:solidFill>
                    <a:schemeClr val="accent2"/>
                  </a:solidFill>
                  <a:prstDash val="solid"/>
                </a:ln>
                <a:solidFill>
                  <a:srgbClr val="FFFF00"/>
                </a:solidFill>
                <a:latin typeface="Harlow Solid Italic" panose="04030604020F02020D02" pitchFamily="82" charset="0"/>
              </a:rPr>
              <a:t> de Louis </a:t>
            </a:r>
            <a:r>
              <a:rPr lang="fr-FR" sz="3200" b="1" dirty="0">
                <a:ln w="22225">
                  <a:solidFill>
                    <a:schemeClr val="accent2"/>
                  </a:solidFill>
                  <a:prstDash val="solid"/>
                </a:ln>
                <a:solidFill>
                  <a:srgbClr val="FFFF00"/>
                </a:solidFill>
              </a:rPr>
              <a:t>XIII</a:t>
            </a:r>
            <a:r>
              <a:rPr lang="fr-FR" sz="3200" b="1" dirty="0">
                <a:ln w="22225">
                  <a:solidFill>
                    <a:schemeClr val="accent2"/>
                  </a:solidFill>
                  <a:prstDash val="solid"/>
                </a:ln>
                <a:solidFill>
                  <a:srgbClr val="FFFF00"/>
                </a:solidFill>
                <a:latin typeface="Harlow Solid Italic" panose="04030604020F02020D02" pitchFamily="82" charset="0"/>
              </a:rPr>
              <a:t> consacrant la </a:t>
            </a:r>
            <a:r>
              <a:rPr lang="fr-FR" sz="3200" b="1" dirty="0" smtClean="0">
                <a:ln w="22225">
                  <a:solidFill>
                    <a:schemeClr val="accent2"/>
                  </a:solidFill>
                  <a:prstDash val="solid"/>
                </a:ln>
                <a:solidFill>
                  <a:srgbClr val="FFFF00"/>
                </a:solidFill>
                <a:latin typeface="Harlow Solid Italic" panose="04030604020F02020D02" pitchFamily="82" charset="0"/>
              </a:rPr>
              <a:t>France à</a:t>
            </a:r>
            <a:r>
              <a:rPr lang="fr-FR" sz="3200" b="1" dirty="0">
                <a:ln w="22225">
                  <a:solidFill>
                    <a:schemeClr val="accent2"/>
                  </a:solidFill>
                  <a:prstDash val="solid"/>
                </a:ln>
                <a:solidFill>
                  <a:srgbClr val="FFFF00"/>
                </a:solidFill>
                <a:latin typeface="Harlow Solid Italic" panose="04030604020F02020D02" pitchFamily="82" charset="0"/>
              </a:rPr>
              <a:t>  la Vierge Marie en 1638</a:t>
            </a:r>
          </a:p>
        </p:txBody>
      </p:sp>
    </p:spTree>
    <p:extLst>
      <p:ext uri="{BB962C8B-B14F-4D97-AF65-F5344CB8AC3E}">
        <p14:creationId xmlns:p14="http://schemas.microsoft.com/office/powerpoint/2010/main" val="465934274"/>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292100" y="5177135"/>
            <a:ext cx="8559800" cy="954107"/>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Mosaïque </a:t>
            </a:r>
            <a:r>
              <a:rPr lang="fr-FR" sz="2800" b="1" dirty="0">
                <a:ln w="22225">
                  <a:solidFill>
                    <a:schemeClr val="accent2"/>
                  </a:solidFill>
                  <a:prstDash val="solid"/>
                </a:ln>
                <a:solidFill>
                  <a:srgbClr val="FFFF00"/>
                </a:solidFill>
                <a:latin typeface="Harlow Solid Italic" panose="04030604020F02020D02" pitchFamily="82" charset="0"/>
              </a:rPr>
              <a:t>le la bataille de </a:t>
            </a:r>
            <a:r>
              <a:rPr lang="fr-FR" sz="2800" b="1" dirty="0" smtClean="0">
                <a:ln w="22225">
                  <a:solidFill>
                    <a:schemeClr val="accent2"/>
                  </a:solidFill>
                  <a:prstDash val="solid"/>
                </a:ln>
                <a:solidFill>
                  <a:srgbClr val="FFFF00"/>
                </a:solidFill>
                <a:latin typeface="Harlow Solid Italic" panose="04030604020F02020D02" pitchFamily="82" charset="0"/>
              </a:rPr>
              <a:t>Lépante </a:t>
            </a:r>
            <a:r>
              <a:rPr lang="fr-FR" sz="2800" b="1" dirty="0">
                <a:ln w="22225">
                  <a:solidFill>
                    <a:schemeClr val="accent2"/>
                  </a:solidFill>
                  <a:prstDash val="solid"/>
                </a:ln>
                <a:solidFill>
                  <a:srgbClr val="FFFF00"/>
                </a:solidFill>
                <a:latin typeface="Harlow Solid Italic" panose="04030604020F02020D02" pitchFamily="82" charset="0"/>
              </a:rPr>
              <a:t>en 1571 dont le pape a la vision de la victoire </a:t>
            </a:r>
            <a:r>
              <a:rPr lang="fr-FR" sz="2800" b="1" dirty="0" smtClean="0">
                <a:ln w="22225">
                  <a:solidFill>
                    <a:schemeClr val="accent2"/>
                  </a:solidFill>
                  <a:prstDash val="solid"/>
                </a:ln>
                <a:solidFill>
                  <a:srgbClr val="FFFF00"/>
                </a:solidFill>
                <a:latin typeface="Harlow Solid Italic" panose="04030604020F02020D02" pitchFamily="82" charset="0"/>
              </a:rPr>
              <a:t>grasse </a:t>
            </a:r>
            <a:r>
              <a:rPr lang="fr-FR" sz="2800" b="1" dirty="0">
                <a:ln w="22225">
                  <a:solidFill>
                    <a:schemeClr val="accent2"/>
                  </a:solidFill>
                  <a:prstDash val="solid"/>
                </a:ln>
                <a:solidFill>
                  <a:srgbClr val="FFFF00"/>
                </a:solidFill>
                <a:latin typeface="Harlow Solid Italic" panose="04030604020F02020D02" pitchFamily="82" charset="0"/>
              </a:rPr>
              <a:t>aux </a:t>
            </a:r>
            <a:r>
              <a:rPr lang="fr-FR" sz="2800" b="1" dirty="0" smtClean="0">
                <a:ln w="22225">
                  <a:solidFill>
                    <a:schemeClr val="accent2"/>
                  </a:solidFill>
                  <a:prstDash val="solid"/>
                </a:ln>
                <a:solidFill>
                  <a:srgbClr val="FFFF00"/>
                </a:solidFill>
                <a:latin typeface="Harlow Solid Italic" panose="04030604020F02020D02" pitchFamily="82" charset="0"/>
              </a:rPr>
              <a:t>prières </a:t>
            </a:r>
            <a:r>
              <a:rPr lang="fr-FR" sz="2800" b="1" dirty="0">
                <a:ln w="22225">
                  <a:solidFill>
                    <a:schemeClr val="accent2"/>
                  </a:solidFill>
                  <a:prstDash val="solid"/>
                </a:ln>
                <a:solidFill>
                  <a:srgbClr val="FFFF00"/>
                </a:solidFill>
                <a:latin typeface="Harlow Solid Italic" panose="04030604020F02020D02" pitchFamily="82" charset="0"/>
              </a:rPr>
              <a:t>du Saint Rosaire</a:t>
            </a:r>
          </a:p>
        </p:txBody>
      </p:sp>
    </p:spTree>
    <p:extLst>
      <p:ext uri="{BB962C8B-B14F-4D97-AF65-F5344CB8AC3E}">
        <p14:creationId xmlns:p14="http://schemas.microsoft.com/office/powerpoint/2010/main" val="3653393892"/>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1763095" y="5974834"/>
            <a:ext cx="5177123"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l’image de Notre Dame de Fatima</a:t>
            </a:r>
          </a:p>
        </p:txBody>
      </p:sp>
    </p:spTree>
    <p:extLst>
      <p:ext uri="{BB962C8B-B14F-4D97-AF65-F5344CB8AC3E}">
        <p14:creationId xmlns:p14="http://schemas.microsoft.com/office/powerpoint/2010/main" val="394654631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Tree>
    <p:extLst>
      <p:ext uri="{BB962C8B-B14F-4D97-AF65-F5344CB8AC3E}">
        <p14:creationId xmlns:p14="http://schemas.microsoft.com/office/powerpoint/2010/main" val="268362558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330200" y="299135"/>
            <a:ext cx="5029200" cy="954107"/>
          </a:xfrm>
          <a:prstGeom prst="rect">
            <a:avLst/>
          </a:prstGeom>
        </p:spPr>
        <p:txBody>
          <a:bodyPr wrap="square">
            <a:spAutoFit/>
          </a:bodyPr>
          <a:lstStyle/>
          <a:p>
            <a:r>
              <a:rPr lang="fr-FR" sz="2800" b="1" dirty="0">
                <a:ln w="22225">
                  <a:solidFill>
                    <a:schemeClr val="accent2"/>
                  </a:solidFill>
                  <a:prstDash val="solid"/>
                </a:ln>
                <a:solidFill>
                  <a:srgbClr val="66FF33"/>
                </a:solidFill>
                <a:latin typeface="Harlow Solid Italic" panose="04030604020F02020D02" pitchFamily="82" charset="0"/>
              </a:rPr>
              <a:t>Basilique Notre Dame de Fourvière, vue </a:t>
            </a:r>
            <a:r>
              <a:rPr lang="fr-FR" sz="2800" b="1" dirty="0" smtClean="0">
                <a:ln w="22225">
                  <a:solidFill>
                    <a:schemeClr val="accent2"/>
                  </a:solidFill>
                  <a:prstDash val="solid"/>
                </a:ln>
                <a:solidFill>
                  <a:srgbClr val="66FF33"/>
                </a:solidFill>
                <a:latin typeface="Harlow Solid Italic" panose="04030604020F02020D02" pitchFamily="82" charset="0"/>
              </a:rPr>
              <a:t>du bord </a:t>
            </a:r>
            <a:r>
              <a:rPr lang="fr-FR" sz="2800" b="1" dirty="0">
                <a:ln w="22225">
                  <a:solidFill>
                    <a:schemeClr val="accent2"/>
                  </a:solidFill>
                  <a:prstDash val="solid"/>
                </a:ln>
                <a:solidFill>
                  <a:srgbClr val="66FF33"/>
                </a:solidFill>
                <a:latin typeface="Harlow Solid Italic" panose="04030604020F02020D02" pitchFamily="82" charset="0"/>
              </a:rPr>
              <a:t> </a:t>
            </a:r>
            <a:r>
              <a:rPr lang="fr-FR" sz="2800" b="1" dirty="0" smtClean="0">
                <a:ln w="22225">
                  <a:solidFill>
                    <a:schemeClr val="accent2"/>
                  </a:solidFill>
                  <a:prstDash val="solid"/>
                </a:ln>
                <a:solidFill>
                  <a:srgbClr val="66FF33"/>
                </a:solidFill>
                <a:latin typeface="Harlow Solid Italic" panose="04030604020F02020D02" pitchFamily="82" charset="0"/>
              </a:rPr>
              <a:t>de Saône</a:t>
            </a:r>
            <a:r>
              <a:rPr lang="fr-FR" sz="2800" b="1" dirty="0">
                <a:ln w="22225">
                  <a:solidFill>
                    <a:schemeClr val="accent2"/>
                  </a:solidFill>
                  <a:prstDash val="solid"/>
                </a:ln>
                <a:solidFill>
                  <a:srgbClr val="66FF33"/>
                </a:solidFill>
                <a:latin typeface="Courgette" panose="02000603070400060004" pitchFamily="2" charset="0"/>
              </a:rPr>
              <a:t>.</a:t>
            </a:r>
          </a:p>
        </p:txBody>
      </p:sp>
    </p:spTree>
    <p:extLst>
      <p:ext uri="{BB962C8B-B14F-4D97-AF65-F5344CB8AC3E}">
        <p14:creationId xmlns:p14="http://schemas.microsoft.com/office/powerpoint/2010/main" val="392568992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394853" y="4048127"/>
            <a:ext cx="8136082" cy="2246769"/>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croix rousse c'est le Montmartre Lyonnais, le village au-dessus de la ville, les maisons de canuts, l'atelier de tissage, le marché et les traboules qui de la place Colbert à travers les immeubles vont conduiront au pied de la colline qui </a:t>
            </a:r>
            <a:r>
              <a:rPr lang="fr-FR" sz="2800" b="1" dirty="0" smtClean="0">
                <a:ln w="22225">
                  <a:solidFill>
                    <a:schemeClr val="accent2"/>
                  </a:solidFill>
                  <a:prstDash val="solid"/>
                </a:ln>
                <a:solidFill>
                  <a:srgbClr val="FFFF00"/>
                </a:solidFill>
                <a:latin typeface="Harlow Solid Italic" panose="04030604020F02020D02" pitchFamily="82" charset="0"/>
              </a:rPr>
              <a:t>travaille,,,,,, visite incontournable,</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3" name="Rectangle 2"/>
          <p:cNvSpPr/>
          <p:nvPr/>
        </p:nvSpPr>
        <p:spPr>
          <a:xfrm>
            <a:off x="5206492" y="6294896"/>
            <a:ext cx="3490059" cy="400110"/>
          </a:xfrm>
          <a:prstGeom prst="rect">
            <a:avLst/>
          </a:prstGeom>
          <a:noFill/>
        </p:spPr>
        <p:txBody>
          <a:bodyPr wrap="none" lIns="91440" tIns="45720" rIns="91440" bIns="45720">
            <a:spAutoFit/>
          </a:bodyPr>
          <a:lstStyle/>
          <a:p>
            <a:pPr algn="ctr"/>
            <a:r>
              <a:rPr lang="fr-FR" sz="20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Harlow Solid Italic" panose="04030604020F02020D02" pitchFamily="82" charset="0"/>
              </a:rPr>
              <a:t>Création </a:t>
            </a:r>
            <a:r>
              <a:rPr lang="fr-FR" sz="2000" b="1" dirty="0" err="1"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Harlow Solid Italic" panose="04030604020F02020D02" pitchFamily="82" charset="0"/>
              </a:rPr>
              <a:t>PapyRi</a:t>
            </a:r>
            <a:r>
              <a:rPr lang="fr-FR" sz="20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Harlow Solid Italic" panose="04030604020F02020D02" pitchFamily="82" charset="0"/>
              </a:rPr>
              <a:t> :Janvier 2025</a:t>
            </a:r>
            <a:r>
              <a:rPr lang="fr-FR" sz="20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 </a:t>
            </a:r>
            <a:endParaRPr lang="fr-FR" sz="2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2464191002"/>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938</TotalTime>
  <Words>1245</Words>
  <Application>Microsoft Office PowerPoint</Application>
  <PresentationFormat>Affichage à l'écran (4:3)</PresentationFormat>
  <Paragraphs>105</Paragraphs>
  <Slides>87</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87</vt:i4>
      </vt:variant>
    </vt:vector>
  </HeadingPairs>
  <TitlesOfParts>
    <vt:vector size="93" baseType="lpstr">
      <vt:lpstr>Arial</vt:lpstr>
      <vt:lpstr>Calibri</vt:lpstr>
      <vt:lpstr>Calibri Light</vt:lpstr>
      <vt:lpstr>Courgette</vt:lpstr>
      <vt:lpstr>Harlow Solid Italic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jatocha.richard@sfr.fr</dc:creator>
  <cp:lastModifiedBy>jatocha.richard@sfr.fr</cp:lastModifiedBy>
  <cp:revision>114</cp:revision>
  <dcterms:created xsi:type="dcterms:W3CDTF">2024-12-21T14:24:15Z</dcterms:created>
  <dcterms:modified xsi:type="dcterms:W3CDTF">2025-01-12T19:47:21Z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