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57"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8" r:id="rId18"/>
    <p:sldId id="259"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81" autoAdjust="0"/>
    <p:restoredTop sz="94660"/>
  </p:normalViewPr>
  <p:slideViewPr>
    <p:cSldViewPr snapToGrid="0">
      <p:cViewPr varScale="1">
        <p:scale>
          <a:sx n="89" d="100"/>
          <a:sy n="89" d="100"/>
        </p:scale>
        <p:origin x="18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29/12/2024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29/12/2024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arbre, plante&#10;&#10;Description générée automatiquement">
            <a:extLst>
              <a:ext uri="{FF2B5EF4-FFF2-40B4-BE49-F238E27FC236}">
                <a16:creationId xmlns:a16="http://schemas.microsoft.com/office/drawing/2014/main" id="{DE2846F0-DC41-D08C-6B55-E75A5C86C0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12844" y="189000"/>
            <a:ext cx="4861218"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39073E5-2A73-6783-56AA-89B11D6B0625}"/>
              </a:ext>
            </a:extLst>
          </p:cNvPr>
          <p:cNvSpPr txBox="1"/>
          <p:nvPr/>
        </p:nvSpPr>
        <p:spPr>
          <a:xfrm>
            <a:off x="8627633" y="2022438"/>
            <a:ext cx="3356386" cy="830997"/>
          </a:xfrm>
          <a:prstGeom prst="rect">
            <a:avLst/>
          </a:prstGeom>
          <a:noFill/>
        </p:spPr>
        <p:txBody>
          <a:bodyPr wrap="square" rtlCol="0">
            <a:spAutoFit/>
          </a:bodyPr>
          <a:lstStyle/>
          <a:p>
            <a:r>
              <a:rPr lang="fr-FR" sz="2400" b="1" dirty="0">
                <a:solidFill>
                  <a:srgbClr val="FFFF00"/>
                </a:solidFill>
              </a:rPr>
              <a:t>Les Jardins De Suzhou Chine</a:t>
            </a:r>
          </a:p>
        </p:txBody>
      </p:sp>
    </p:spTree>
    <p:extLst>
      <p:ext uri="{BB962C8B-B14F-4D97-AF65-F5344CB8AC3E}">
        <p14:creationId xmlns:p14="http://schemas.microsoft.com/office/powerpoint/2010/main" val="1210376806"/>
      </p:ext>
    </p:extLst>
  </p:cSld>
  <p:clrMapOvr>
    <a:masterClrMapping/>
  </p:clrMapOvr>
  <mc:AlternateContent xmlns:mc="http://schemas.openxmlformats.org/markup-compatibility/2006">
    <mc:Choice xmlns:p14="http://schemas.microsoft.com/office/powerpoint/2010/main" Requires="p14">
      <p:transition spd="slow" p14:dur="5000">
        <p:wheel spokes="1"/>
        <p:sndAc>
          <p:stSnd loop="1">
            <p:snd r:embed="rId2" name="ERNESTO CORTAZAR - Truly in love (romantic piano music).wav"/>
          </p:stSnd>
        </p:sndAc>
      </p:transition>
    </mc:Choice>
    <mc:Fallback>
      <p:transition spd="slow">
        <p:wheel spokes="1"/>
        <p:sndAc>
          <p:stSnd loop="1">
            <p:snd r:embed="rId2" name="ERNESTO CORTAZAR - Truly in love (romantic piano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CF53085-FAFE-E944-CCF0-FE982E17C34C}"/>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rPr>
              <a:t>Le jardin chinois est tout à la fois un lieu de vie et de divertissement dans lequel on se plaît à flâner et un lieu « magique », un cosmos miniature dans lequel on cherche à recréer l'image d'une nature idéale. Il se présente donc comme un compromis constant entre les dimensions esthétiques et symboliques. L'art du jardin appartient au même titre que la calligraphie ou la poésie aux arts sacrés chinois.</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arbre, ciel, Architecture japonaise&#10;&#10;Description générée automatiquement">
            <a:extLst>
              <a:ext uri="{FF2B5EF4-FFF2-40B4-BE49-F238E27FC236}">
                <a16:creationId xmlns:a16="http://schemas.microsoft.com/office/drawing/2014/main" id="{F8BB857A-F345-7F76-0DA8-4D6951A435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8871"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51BB1D5E-53E7-22EC-C9C5-E90AEE66D40E}"/>
              </a:ext>
            </a:extLst>
          </p:cNvPr>
          <p:cNvSpPr txBox="1"/>
          <p:nvPr/>
        </p:nvSpPr>
        <p:spPr>
          <a:xfrm>
            <a:off x="8940536" y="3063240"/>
            <a:ext cx="3133129" cy="1384995"/>
          </a:xfrm>
          <a:prstGeom prst="rect">
            <a:avLst/>
          </a:prstGeom>
          <a:noFill/>
        </p:spPr>
        <p:txBody>
          <a:bodyPr wrap="square" rtlCol="0">
            <a:spAutoFit/>
          </a:bodyPr>
          <a:lstStyle/>
          <a:p>
            <a:endParaRPr lang="fr-FR" dirty="0"/>
          </a:p>
          <a:p>
            <a:endParaRPr lang="fr-FR" dirty="0"/>
          </a:p>
          <a:p>
            <a:r>
              <a:rPr lang="fr-FR" sz="2400" b="1" dirty="0"/>
              <a:t>Pavillon des Vagues azurées</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5" name="Image 4" descr="Une image contenant plein air, ciel, arbre, rocher&#10;&#10;Description générée automatiquement">
            <a:extLst>
              <a:ext uri="{FF2B5EF4-FFF2-40B4-BE49-F238E27FC236}">
                <a16:creationId xmlns:a16="http://schemas.microsoft.com/office/drawing/2014/main" id="{5249B5A9-6E7E-9D06-09EB-E2A75F6138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2941"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D7618782-27BF-70A4-818D-D3E37D7FA8C1}"/>
              </a:ext>
            </a:extLst>
          </p:cNvPr>
          <p:cNvSpPr txBox="1"/>
          <p:nvPr/>
        </p:nvSpPr>
        <p:spPr>
          <a:xfrm>
            <a:off x="4482353" y="5378671"/>
            <a:ext cx="7709647" cy="1200329"/>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r>
              <a:rPr lang="fr-FR" sz="2400" b="1" dirty="0">
                <a:solidFill>
                  <a:srgbClr val="FFFF00"/>
                </a:solidFill>
              </a:rPr>
              <a:t>Jardin de la Forêt du lion.</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E96403CB-E03F-59EF-DD7E-D45204FB09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317500"/>
          </a:effectLst>
        </p:spPr>
      </p:pic>
      <p:sp>
        <p:nvSpPr>
          <p:cNvPr id="4" name="ZoneTexte 3">
            <a:extLst>
              <a:ext uri="{FF2B5EF4-FFF2-40B4-BE49-F238E27FC236}">
                <a16:creationId xmlns:a16="http://schemas.microsoft.com/office/drawing/2014/main" id="{B5F77C59-9493-A271-CA3C-10E0A0EFD84F}"/>
              </a:ext>
            </a:extLst>
          </p:cNvPr>
          <p:cNvSpPr txBox="1"/>
          <p:nvPr/>
        </p:nvSpPr>
        <p:spPr>
          <a:xfrm>
            <a:off x="4841601" y="5698349"/>
            <a:ext cx="8659906"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Jardin Attardez-vous.</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E23DBD28-0672-799F-DFBD-68D232C6E8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4764" y="279000"/>
            <a:ext cx="9475894" cy="6300000"/>
          </a:xfrm>
          <a:prstGeom prst="rect">
            <a:avLst/>
          </a:prstGeom>
          <a:effectLst>
            <a:softEdge rad="635000"/>
          </a:effectLst>
        </p:spPr>
      </p:pic>
      <p:sp>
        <p:nvSpPr>
          <p:cNvPr id="4" name="ZoneTexte 3">
            <a:extLst>
              <a:ext uri="{FF2B5EF4-FFF2-40B4-BE49-F238E27FC236}">
                <a16:creationId xmlns:a16="http://schemas.microsoft.com/office/drawing/2014/main" id="{1AD398AC-69BD-F1A8-64E3-337EB076CE42}"/>
              </a:ext>
            </a:extLst>
          </p:cNvPr>
          <p:cNvSpPr txBox="1"/>
          <p:nvPr/>
        </p:nvSpPr>
        <p:spPr>
          <a:xfrm>
            <a:off x="4087905" y="5647219"/>
            <a:ext cx="7906871"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Lion Grove Garden in Suzhou</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lein air, lac, bâtiment, ciel&#10;&#10;Description générée automatiquement">
            <a:extLst>
              <a:ext uri="{FF2B5EF4-FFF2-40B4-BE49-F238E27FC236}">
                <a16:creationId xmlns:a16="http://schemas.microsoft.com/office/drawing/2014/main" id="{3445BBE3-C426-A3C2-4465-816246766B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355018"/>
            <a:ext cx="9453710" cy="6300000"/>
          </a:xfrm>
          <a:prstGeom prst="rect">
            <a:avLst/>
          </a:prstGeom>
          <a:effectLst>
            <a:softEdge rad="317500"/>
          </a:effectLst>
        </p:spPr>
      </p:pic>
    </p:spTree>
    <p:extLst>
      <p:ext uri="{BB962C8B-B14F-4D97-AF65-F5344CB8AC3E}">
        <p14:creationId xmlns:p14="http://schemas.microsoft.com/office/powerpoint/2010/main" val="133177552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93816EB0-4763-B9ED-2DD1-EB7E0DF05E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9594" y="189000"/>
            <a:ext cx="4312812"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7EDB2DA-CAFC-92D8-69D3-F837523BDB08}"/>
              </a:ext>
            </a:extLst>
          </p:cNvPr>
          <p:cNvSpPr txBox="1"/>
          <p:nvPr/>
        </p:nvSpPr>
        <p:spPr>
          <a:xfrm>
            <a:off x="882127" y="4625788"/>
            <a:ext cx="3057467" cy="830997"/>
          </a:xfrm>
          <a:prstGeom prst="rect">
            <a:avLst/>
          </a:prstGeom>
          <a:noFill/>
        </p:spPr>
        <p:txBody>
          <a:bodyPr wrap="square" rtlCol="0">
            <a:spAutoFit/>
          </a:bodyPr>
          <a:lstStyle/>
          <a:p>
            <a:r>
              <a:rPr lang="fr-FR" sz="2400" b="1" dirty="0">
                <a:solidFill>
                  <a:srgbClr val="FFFF00"/>
                </a:solidFill>
              </a:rPr>
              <a:t>Jardin du Modeste administrateur.</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arbre, ciel, feuille&#10;&#10;Description générée automatiquement">
            <a:extLst>
              <a:ext uri="{FF2B5EF4-FFF2-40B4-BE49-F238E27FC236}">
                <a16:creationId xmlns:a16="http://schemas.microsoft.com/office/drawing/2014/main" id="{9DBCFB51-9EAA-434B-33DD-0A075FD7AA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40E33A0-9DBD-B43F-8360-AF5A9830E70B}"/>
              </a:ext>
            </a:extLst>
          </p:cNvPr>
          <p:cNvSpPr txBox="1"/>
          <p:nvPr/>
        </p:nvSpPr>
        <p:spPr>
          <a:xfrm>
            <a:off x="3948056" y="5486400"/>
            <a:ext cx="5766099" cy="1200329"/>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r>
              <a:rPr lang="fr-FR" sz="2400" b="1" dirty="0">
                <a:solidFill>
                  <a:srgbClr val="FFFF00"/>
                </a:solidFill>
              </a:rPr>
              <a:t>Vue actuelle du même pavillon.</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5" name="Image 4" descr="Une image contenant plein air, lac, ciel, bassin&#10;&#10;Description générée automatiquement">
            <a:extLst>
              <a:ext uri="{FF2B5EF4-FFF2-40B4-BE49-F238E27FC236}">
                <a16:creationId xmlns:a16="http://schemas.microsoft.com/office/drawing/2014/main" id="{92B136CB-AB90-A34C-3CC6-53EE94EC46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317500"/>
          </a:effectLst>
        </p:spPr>
      </p:pic>
      <p:sp>
        <p:nvSpPr>
          <p:cNvPr id="6" name="ZoneTexte 5">
            <a:extLst>
              <a:ext uri="{FF2B5EF4-FFF2-40B4-BE49-F238E27FC236}">
                <a16:creationId xmlns:a16="http://schemas.microsoft.com/office/drawing/2014/main" id="{E1DFAE97-C0EC-7588-CF3C-F84ED47E099A}"/>
              </a:ext>
            </a:extLst>
          </p:cNvPr>
          <p:cNvSpPr txBox="1"/>
          <p:nvPr/>
        </p:nvSpPr>
        <p:spPr>
          <a:xfrm>
            <a:off x="4238514" y="5647765"/>
            <a:ext cx="6852621"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jardin </a:t>
            </a:r>
            <a:r>
              <a:rPr lang="fr-FR" sz="2400" b="1" dirty="0" err="1">
                <a:solidFill>
                  <a:srgbClr val="FFFF00"/>
                </a:solidFill>
              </a:rPr>
              <a:t>Yuyuan</a:t>
            </a:r>
            <a:r>
              <a:rPr lang="fr-FR" sz="2400" b="1" dirty="0">
                <a:solidFill>
                  <a:srgbClr val="FFFF00"/>
                </a:solidFill>
              </a:rPr>
              <a:t> à Shanghai.</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ciel, végétation, Aménagement paysager&#10;&#10;Description générée automatiquement">
            <a:extLst>
              <a:ext uri="{FF2B5EF4-FFF2-40B4-BE49-F238E27FC236}">
                <a16:creationId xmlns:a16="http://schemas.microsoft.com/office/drawing/2014/main" id="{55A3FF0A-6148-8C16-F076-C36F10FD6B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369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E69FB74D-044E-2BC1-38FF-8B09A7B08C88}"/>
              </a:ext>
            </a:extLst>
          </p:cNvPr>
          <p:cNvSpPr txBox="1"/>
          <p:nvPr/>
        </p:nvSpPr>
        <p:spPr>
          <a:xfrm>
            <a:off x="2891943" y="5486400"/>
            <a:ext cx="7670203"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jardin de la politique des simples, Suzhou.</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lein air, plante, arbre, ciel&#10;&#10;Description générée automatiquement">
            <a:extLst>
              <a:ext uri="{FF2B5EF4-FFF2-40B4-BE49-F238E27FC236}">
                <a16:creationId xmlns:a16="http://schemas.microsoft.com/office/drawing/2014/main" id="{0509025B-9149-EBFD-0E40-FA07EC3BA6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127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7ED0047-DA4D-9D20-A2D7-EA0F67AEA605}"/>
              </a:ext>
            </a:extLst>
          </p:cNvPr>
          <p:cNvSpPr txBox="1"/>
          <p:nvPr/>
        </p:nvSpPr>
        <p:spPr>
          <a:xfrm>
            <a:off x="9531275" y="2124635"/>
            <a:ext cx="2660725"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jardin de la lune régénérée à Berlin-</a:t>
            </a:r>
            <a:r>
              <a:rPr lang="fr-FR" sz="2400" b="1" dirty="0" err="1">
                <a:solidFill>
                  <a:srgbClr val="FFFF00"/>
                </a:solidFill>
              </a:rPr>
              <a:t>Marzahn</a:t>
            </a:r>
            <a:r>
              <a:rPr lang="fr-FR" sz="2400" b="1" dirty="0">
                <a:solidFill>
                  <a:srgbClr val="FFFF00"/>
                </a:solidFill>
              </a:rPr>
              <a:t> en Allemagne, le plus grand jardin chinois d'Europe.</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plein air, plante, eau, fleur&#10;&#10;Description générée automatiquement">
            <a:extLst>
              <a:ext uri="{FF2B5EF4-FFF2-40B4-BE49-F238E27FC236}">
                <a16:creationId xmlns:a16="http://schemas.microsoft.com/office/drawing/2014/main" id="{7D915137-C505-CDE2-7F25-8024597F51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2375" y="189000"/>
            <a:ext cx="4747250" cy="6480000"/>
          </a:xfrm>
          <a:prstGeom prst="ellipse">
            <a:avLst/>
          </a:prstGeom>
          <a:ln w="63500" cap="rnd">
            <a:solidFill>
              <a:srgbClr val="0070C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A6FB6DF8-181E-294A-DA89-F48E4FE5E204}"/>
              </a:ext>
            </a:extLst>
          </p:cNvPr>
          <p:cNvSpPr txBox="1"/>
          <p:nvPr/>
        </p:nvSpPr>
        <p:spPr>
          <a:xfrm>
            <a:off x="1108266" y="3429000"/>
            <a:ext cx="3238052" cy="1754326"/>
          </a:xfrm>
          <a:prstGeom prst="rect">
            <a:avLst/>
          </a:prstGeom>
          <a:noFill/>
        </p:spPr>
        <p:txBody>
          <a:bodyPr wrap="square" rtlCol="0">
            <a:spAutoFit/>
          </a:bodyPr>
          <a:lstStyle/>
          <a:p>
            <a:endParaRPr lang="fr-FR" dirty="0"/>
          </a:p>
          <a:p>
            <a:endParaRPr lang="fr-FR" dirty="0"/>
          </a:p>
          <a:p>
            <a:r>
              <a:rPr lang="fr-FR" sz="2400" b="1" dirty="0"/>
              <a:t>Jardin chinois au </a:t>
            </a:r>
            <a:r>
              <a:rPr lang="fr-FR" sz="2400" b="1" dirty="0" err="1"/>
              <a:t>Hortus</a:t>
            </a:r>
            <a:r>
              <a:rPr lang="fr-FR" sz="2400" b="1" dirty="0"/>
              <a:t> </a:t>
            </a:r>
            <a:r>
              <a:rPr lang="fr-FR" sz="2400" b="1" dirty="0" err="1"/>
              <a:t>Haren</a:t>
            </a:r>
            <a:r>
              <a:rPr lang="fr-FR" sz="2400" b="1" dirty="0"/>
              <a:t> (Groningue).</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tamarin, légume, sol, plein air&#10;&#10;Description générée automatiquement">
            <a:extLst>
              <a:ext uri="{FF2B5EF4-FFF2-40B4-BE49-F238E27FC236}">
                <a16:creationId xmlns:a16="http://schemas.microsoft.com/office/drawing/2014/main" id="{79A3E923-4A8A-5F64-DA65-57EE5FBB13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4166" y="279000"/>
            <a:ext cx="9453709" cy="6300000"/>
          </a:xfrm>
          <a:prstGeom prst="rect">
            <a:avLst/>
          </a:prstGeom>
          <a:effectLst>
            <a:softEdge rad="317500"/>
          </a:effectLst>
        </p:spPr>
      </p:pic>
      <p:sp>
        <p:nvSpPr>
          <p:cNvPr id="4" name="ZoneTexte 3">
            <a:extLst>
              <a:ext uri="{FF2B5EF4-FFF2-40B4-BE49-F238E27FC236}">
                <a16:creationId xmlns:a16="http://schemas.microsoft.com/office/drawing/2014/main" id="{5CC8FE42-17B0-B1E3-818A-51C32846261D}"/>
              </a:ext>
            </a:extLst>
          </p:cNvPr>
          <p:cNvSpPr txBox="1"/>
          <p:nvPr/>
        </p:nvSpPr>
        <p:spPr>
          <a:xfrm>
            <a:off x="10207875" y="1753495"/>
            <a:ext cx="1984125" cy="3785652"/>
          </a:xfrm>
          <a:prstGeom prst="rect">
            <a:avLst/>
          </a:prstGeom>
          <a:noFill/>
        </p:spPr>
        <p:txBody>
          <a:bodyPr wrap="square" rtlCol="0">
            <a:spAutoFit/>
          </a:bodyPr>
          <a:lstStyle/>
          <a:p>
            <a:endParaRPr lang="fr-FR" sz="2400" dirty="0"/>
          </a:p>
          <a:p>
            <a:endParaRPr lang="fr-FR" sz="2400" dirty="0"/>
          </a:p>
          <a:p>
            <a:r>
              <a:rPr lang="fr-FR" sz="2400" b="1" dirty="0"/>
              <a:t>Un pavage dans un jardin chinois de </a:t>
            </a:r>
            <a:r>
              <a:rPr lang="fr-FR" sz="2400" b="1" dirty="0" err="1"/>
              <a:t>Hortus</a:t>
            </a:r>
            <a:r>
              <a:rPr lang="fr-FR" sz="2400" b="1" dirty="0"/>
              <a:t> à </a:t>
            </a:r>
            <a:r>
              <a:rPr lang="fr-FR" sz="2400" b="1" dirty="0" err="1"/>
              <a:t>Haren</a:t>
            </a:r>
            <a:r>
              <a:rPr lang="fr-FR" sz="2400" b="1" dirty="0"/>
              <a:t> (Groningue). Mai 2017.</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lein air, bâtiment, ciel, statue&#10;&#10;Description générée automatiquement">
            <a:extLst>
              <a:ext uri="{FF2B5EF4-FFF2-40B4-BE49-F238E27FC236}">
                <a16:creationId xmlns:a16="http://schemas.microsoft.com/office/drawing/2014/main" id="{5C4737B9-0995-7DFC-D130-2AA006F361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8156" y="279000"/>
            <a:ext cx="4723521" cy="6300000"/>
          </a:xfrm>
          <a:prstGeom prst="rect">
            <a:avLst/>
          </a:prstGeom>
          <a:effectLst>
            <a:softEdge rad="317500"/>
          </a:effectLst>
        </p:spPr>
      </p:pic>
      <p:sp>
        <p:nvSpPr>
          <p:cNvPr id="4" name="ZoneTexte 3">
            <a:extLst>
              <a:ext uri="{FF2B5EF4-FFF2-40B4-BE49-F238E27FC236}">
                <a16:creationId xmlns:a16="http://schemas.microsoft.com/office/drawing/2014/main" id="{663931D3-82A4-543C-7140-A7524F3F7D20}"/>
              </a:ext>
            </a:extLst>
          </p:cNvPr>
          <p:cNvSpPr txBox="1"/>
          <p:nvPr/>
        </p:nvSpPr>
        <p:spPr>
          <a:xfrm>
            <a:off x="430306" y="3429000"/>
            <a:ext cx="3338457" cy="2123658"/>
          </a:xfrm>
          <a:prstGeom prst="rect">
            <a:avLst/>
          </a:prstGeom>
          <a:noFill/>
        </p:spPr>
        <p:txBody>
          <a:bodyPr wrap="square" rtlCol="0">
            <a:spAutoFit/>
          </a:bodyPr>
          <a:lstStyle/>
          <a:p>
            <a:endParaRPr lang="fr-FR" dirty="0"/>
          </a:p>
          <a:p>
            <a:endParaRPr lang="fr-FR" dirty="0"/>
          </a:p>
          <a:p>
            <a:r>
              <a:rPr lang="fr-FR" sz="2400" b="1" dirty="0"/>
              <a:t>Pierre du lac Tai en forme du Dieu de la Longévité. Palais d'été, Beijing.</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2301872D-8B3A-57B0-F401-7C16C45EDA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4566" y="279000"/>
            <a:ext cx="8391255" cy="6300000"/>
          </a:xfrm>
          <a:prstGeom prst="rect">
            <a:avLst/>
          </a:prstGeom>
          <a:effectLst>
            <a:softEdge rad="317500"/>
          </a:effectLst>
        </p:spPr>
      </p:pic>
      <p:sp>
        <p:nvSpPr>
          <p:cNvPr id="4" name="ZoneTexte 3">
            <a:extLst>
              <a:ext uri="{FF2B5EF4-FFF2-40B4-BE49-F238E27FC236}">
                <a16:creationId xmlns:a16="http://schemas.microsoft.com/office/drawing/2014/main" id="{774745C8-EC60-F4F5-2340-29ED69834D27}"/>
              </a:ext>
            </a:extLst>
          </p:cNvPr>
          <p:cNvSpPr txBox="1"/>
          <p:nvPr/>
        </p:nvSpPr>
        <p:spPr>
          <a:xfrm>
            <a:off x="9595821" y="2138083"/>
            <a:ext cx="2596179" cy="3231654"/>
          </a:xfrm>
          <a:prstGeom prst="rect">
            <a:avLst/>
          </a:prstGeom>
          <a:noFill/>
        </p:spPr>
        <p:txBody>
          <a:bodyPr wrap="square" rtlCol="0">
            <a:spAutoFit/>
          </a:bodyPr>
          <a:lstStyle/>
          <a:p>
            <a:endParaRPr lang="fr-FR" dirty="0"/>
          </a:p>
          <a:p>
            <a:endParaRPr lang="fr-FR" dirty="0"/>
          </a:p>
          <a:p>
            <a:r>
              <a:rPr lang="fr-FR" sz="2400" b="1" dirty="0"/>
              <a:t>Jardin de Suzhou. Rochers étranges et succession de portes-lunes. Jardin des Arts (</a:t>
            </a:r>
            <a:r>
              <a:rPr lang="fr-FR" sz="2400" b="1" dirty="0" err="1"/>
              <a:t>Yipu</a:t>
            </a:r>
            <a:r>
              <a:rPr lang="fr-FR" sz="2400" b="1" dirty="0"/>
              <a:t>). (2018-11)</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arbre, plein air, bâtiment, ciel&#10;&#10;Description générée automatiquement">
            <a:extLst>
              <a:ext uri="{FF2B5EF4-FFF2-40B4-BE49-F238E27FC236}">
                <a16:creationId xmlns:a16="http://schemas.microsoft.com/office/drawing/2014/main" id="{35AA0491-94E3-F8F7-91C5-8438FE6B2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7322" y="279000"/>
            <a:ext cx="9431135" cy="6300000"/>
          </a:xfrm>
          <a:prstGeom prst="rect">
            <a:avLst/>
          </a:prstGeom>
          <a:effectLst>
            <a:softEdge rad="317500"/>
          </a:effectLst>
        </p:spPr>
      </p:pic>
      <p:sp>
        <p:nvSpPr>
          <p:cNvPr id="4" name="ZoneTexte 3">
            <a:extLst>
              <a:ext uri="{FF2B5EF4-FFF2-40B4-BE49-F238E27FC236}">
                <a16:creationId xmlns:a16="http://schemas.microsoft.com/office/drawing/2014/main" id="{F980BC33-76C3-09BF-C824-3FD0AF9F9094}"/>
              </a:ext>
            </a:extLst>
          </p:cNvPr>
          <p:cNvSpPr txBox="1"/>
          <p:nvPr/>
        </p:nvSpPr>
        <p:spPr>
          <a:xfrm>
            <a:off x="161279" y="2148840"/>
            <a:ext cx="2259106" cy="4154984"/>
          </a:xfrm>
          <a:prstGeom prst="rect">
            <a:avLst/>
          </a:prstGeom>
          <a:noFill/>
        </p:spPr>
        <p:txBody>
          <a:bodyPr wrap="square" rtlCol="0">
            <a:spAutoFit/>
          </a:bodyPr>
          <a:lstStyle/>
          <a:p>
            <a:r>
              <a:rPr lang="fr-FR" sz="2400" b="1" dirty="0"/>
              <a:t>Le jardin de l'humble administrateur, Suzhou, Chine. </a:t>
            </a:r>
            <a:r>
              <a:rPr lang="fr-FR" sz="2400" b="1" dirty="0" err="1"/>
              <a:t>Zhuozhengyuan</a:t>
            </a:r>
            <a:r>
              <a:rPr lang="fr-FR" sz="2400" b="1" dirty="0"/>
              <a:t> </a:t>
            </a:r>
            <a:r>
              <a:rPr lang="ja-JP" altLang="fr-FR" sz="2400" b="1" dirty="0"/>
              <a:t>拙政园</a:t>
            </a:r>
            <a:r>
              <a:rPr lang="fr-FR" altLang="ja-JP" sz="2400" b="1" dirty="0"/>
              <a:t>. </a:t>
            </a:r>
            <a:r>
              <a:rPr lang="fr-FR" sz="2400" b="1" dirty="0"/>
              <a:t>Jardin de l'humble administrateur.</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ciel, nuage, plein air, arbre&#10;&#10;Description générée automatiquement">
            <a:extLst>
              <a:ext uri="{FF2B5EF4-FFF2-40B4-BE49-F238E27FC236}">
                <a16:creationId xmlns:a16="http://schemas.microsoft.com/office/drawing/2014/main" id="{DDEEF1DE-384D-E7B9-596D-A27C9BAA5C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799" y="355069"/>
            <a:ext cx="4536000" cy="2969379"/>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lein air, ciel, eau, arbre&#10;&#10;Description générée automatiquement">
            <a:extLst>
              <a:ext uri="{FF2B5EF4-FFF2-40B4-BE49-F238E27FC236}">
                <a16:creationId xmlns:a16="http://schemas.microsoft.com/office/drawing/2014/main" id="{B3B5C79D-16A0-9DB5-21AB-68F7E00F42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9741" y="3711388"/>
            <a:ext cx="5220000" cy="293625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C3BEBF9E-7F57-98D9-C070-FC3D9B96CB09}"/>
              </a:ext>
            </a:extLst>
          </p:cNvPr>
          <p:cNvSpPr txBox="1"/>
          <p:nvPr/>
        </p:nvSpPr>
        <p:spPr>
          <a:xfrm>
            <a:off x="6497620" y="355069"/>
            <a:ext cx="5192358" cy="2677656"/>
          </a:xfrm>
          <a:prstGeom prst="rect">
            <a:avLst/>
          </a:prstGeom>
          <a:noFill/>
        </p:spPr>
        <p:txBody>
          <a:bodyPr wrap="square" rtlCol="0">
            <a:spAutoFit/>
          </a:bodyPr>
          <a:lstStyle/>
          <a:p>
            <a:r>
              <a:rPr lang="fr-FR" sz="2400" b="1" dirty="0">
                <a:solidFill>
                  <a:srgbClr val="FFFF00"/>
                </a:solidFill>
              </a:rPr>
              <a:t>Jardin </a:t>
            </a:r>
            <a:r>
              <a:rPr lang="fr-FR" sz="2400" b="1" dirty="0" err="1">
                <a:solidFill>
                  <a:srgbClr val="FFFF00"/>
                </a:solidFill>
              </a:rPr>
              <a:t>Lingering</a:t>
            </a:r>
            <a:r>
              <a:rPr lang="fr-FR" sz="2400" b="1" dirty="0">
                <a:solidFill>
                  <a:srgbClr val="FFFF00"/>
                </a:solidFill>
              </a:rPr>
              <a:t> de Suzhou</a:t>
            </a:r>
          </a:p>
          <a:p>
            <a:r>
              <a:rPr lang="fr-FR" sz="2400" b="1" dirty="0">
                <a:solidFill>
                  <a:srgbClr val="FFFF00"/>
                </a:solidFill>
              </a:rPr>
              <a:t>Le jardin </a:t>
            </a:r>
            <a:r>
              <a:rPr lang="fr-FR" sz="2400" b="1" dirty="0" err="1">
                <a:solidFill>
                  <a:srgbClr val="FFFF00"/>
                </a:solidFill>
              </a:rPr>
              <a:t>Lingering</a:t>
            </a:r>
            <a:r>
              <a:rPr lang="fr-FR" sz="2400" b="1" dirty="0">
                <a:solidFill>
                  <a:srgbClr val="FFFF00"/>
                </a:solidFill>
              </a:rPr>
              <a:t> de Suzhou est un immense jardin privé classique. Différent du jardin du modeste administrateur, le jardin </a:t>
            </a:r>
            <a:r>
              <a:rPr lang="fr-FR" sz="2400" b="1" dirty="0" err="1">
                <a:solidFill>
                  <a:srgbClr val="FFFF00"/>
                </a:solidFill>
              </a:rPr>
              <a:t>Lingering</a:t>
            </a:r>
            <a:r>
              <a:rPr lang="fr-FR" sz="2400" b="1" dirty="0">
                <a:solidFill>
                  <a:srgbClr val="FFFF00"/>
                </a:solidFill>
              </a:rPr>
              <a:t> est célèbre pour ses arts de la pierre et ses rocailles</a:t>
            </a:r>
            <a:r>
              <a:rPr lang="fr-FR" dirty="0">
                <a:solidFill>
                  <a:srgbClr val="FFFF00"/>
                </a:solidFill>
              </a:rPr>
              <a:t>. </a:t>
            </a:r>
            <a:r>
              <a:rPr lang="fr-FR" sz="2400" b="1" dirty="0">
                <a:solidFill>
                  <a:srgbClr val="FFFF00"/>
                </a:solidFill>
              </a:rPr>
              <a:t>1 et 2</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ciel, lac, arbre&#10;&#10;Description générée automatiquement">
            <a:extLst>
              <a:ext uri="{FF2B5EF4-FFF2-40B4-BE49-F238E27FC236}">
                <a16:creationId xmlns:a16="http://schemas.microsoft.com/office/drawing/2014/main" id="{59D5D34C-C95E-B049-D13E-1E68DE5269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6907" y="310852"/>
            <a:ext cx="4566438" cy="3024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D6AD4F9A-CBDC-C60C-2E5C-AA5D6EC551CF}"/>
              </a:ext>
            </a:extLst>
          </p:cNvPr>
          <p:cNvSpPr txBox="1"/>
          <p:nvPr/>
        </p:nvSpPr>
        <p:spPr>
          <a:xfrm>
            <a:off x="1237129" y="140889"/>
            <a:ext cx="5797945" cy="3046988"/>
          </a:xfrm>
          <a:prstGeom prst="rect">
            <a:avLst/>
          </a:prstGeom>
          <a:noFill/>
        </p:spPr>
        <p:txBody>
          <a:bodyPr wrap="square" rtlCol="0">
            <a:spAutoFit/>
          </a:bodyPr>
          <a:lstStyle/>
          <a:p>
            <a:r>
              <a:rPr lang="fr-FR" sz="2400" b="1" dirty="0">
                <a:solidFill>
                  <a:srgbClr val="FFFF00"/>
                </a:solidFill>
              </a:rPr>
              <a:t>Le Palais d'Été</a:t>
            </a:r>
          </a:p>
          <a:p>
            <a:r>
              <a:rPr lang="fr-FR" sz="2400" b="1" dirty="0">
                <a:solidFill>
                  <a:srgbClr val="FFFF00"/>
                </a:solidFill>
              </a:rPr>
              <a:t>Le Palais d'Été de Pékin, construit en 1750, a subi des destructions massives lors de la guerre de 1860. Il a été restauré sur ses fondations originales en 1886. C'est un chef-d'œuvre de l'aménagement paysager des jardins chinois.</a:t>
            </a:r>
          </a:p>
        </p:txBody>
      </p:sp>
      <p:pic>
        <p:nvPicPr>
          <p:cNvPr id="8" name="Image 7" descr="Une image contenant bâtiment, plein air, eau, canal&#10;&#10;Description générée automatiquement">
            <a:extLst>
              <a:ext uri="{FF2B5EF4-FFF2-40B4-BE49-F238E27FC236}">
                <a16:creationId xmlns:a16="http://schemas.microsoft.com/office/drawing/2014/main" id="{496A3821-CFC5-F493-64A5-827F4A0F43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9144" y="3532148"/>
            <a:ext cx="7236000" cy="3015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ZoneTexte 8">
            <a:extLst>
              <a:ext uri="{FF2B5EF4-FFF2-40B4-BE49-F238E27FC236}">
                <a16:creationId xmlns:a16="http://schemas.microsoft.com/office/drawing/2014/main" id="{57985757-DC88-AF22-3AAB-AC4BFDFD7E86}"/>
              </a:ext>
            </a:extLst>
          </p:cNvPr>
          <p:cNvSpPr txBox="1"/>
          <p:nvPr/>
        </p:nvSpPr>
        <p:spPr>
          <a:xfrm>
            <a:off x="7555144" y="5077609"/>
            <a:ext cx="4439632" cy="461665"/>
          </a:xfrm>
          <a:prstGeom prst="rect">
            <a:avLst/>
          </a:prstGeom>
          <a:noFill/>
        </p:spPr>
        <p:txBody>
          <a:bodyPr wrap="square" rtlCol="0">
            <a:spAutoFit/>
          </a:bodyPr>
          <a:lstStyle/>
          <a:p>
            <a:r>
              <a:rPr lang="fr-FR" sz="2400" b="1" dirty="0">
                <a:solidFill>
                  <a:srgbClr val="FFFF00"/>
                </a:solidFill>
              </a:rPr>
              <a:t>La Ville De Suzhou  à Suivre</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plein air, ciel, bâtiment, voyage&#10;&#10;Description générée automatiquement">
            <a:extLst>
              <a:ext uri="{FF2B5EF4-FFF2-40B4-BE49-F238E27FC236}">
                <a16:creationId xmlns:a16="http://schemas.microsoft.com/office/drawing/2014/main" id="{0F10A6BF-0805-1DAA-912E-34BF7324E6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435" y="314608"/>
            <a:ext cx="5508000" cy="3114392"/>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75EDD92-3668-1AEA-ADF6-23D6EF2B70E0}"/>
              </a:ext>
            </a:extLst>
          </p:cNvPr>
          <p:cNvSpPr txBox="1"/>
          <p:nvPr/>
        </p:nvSpPr>
        <p:spPr>
          <a:xfrm>
            <a:off x="1592132" y="3509225"/>
            <a:ext cx="6153374" cy="461665"/>
          </a:xfrm>
          <a:prstGeom prst="rect">
            <a:avLst/>
          </a:prstGeom>
          <a:noFill/>
        </p:spPr>
        <p:txBody>
          <a:bodyPr wrap="square" rtlCol="0">
            <a:spAutoFit/>
          </a:bodyPr>
          <a:lstStyle/>
          <a:p>
            <a:r>
              <a:rPr lang="fr-FR" sz="2400" b="1" dirty="0">
                <a:solidFill>
                  <a:srgbClr val="FFFF00"/>
                </a:solidFill>
              </a:rPr>
              <a:t>La  ville de  Suzhou</a:t>
            </a:r>
          </a:p>
        </p:txBody>
      </p:sp>
      <p:pic>
        <p:nvPicPr>
          <p:cNvPr id="6" name="Image 5" descr="Une image contenant plein air, ciel, bâtiment, voyage&#10;&#10;Description générée automatiquement">
            <a:extLst>
              <a:ext uri="{FF2B5EF4-FFF2-40B4-BE49-F238E27FC236}">
                <a16:creationId xmlns:a16="http://schemas.microsoft.com/office/drawing/2014/main" id="{F134B77B-F219-A483-24EE-8ACD213079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5566" y="3429000"/>
            <a:ext cx="5472000" cy="3094036"/>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B4D6DB18-ABC5-D90B-B109-D802F0272D5A}"/>
              </a:ext>
            </a:extLst>
          </p:cNvPr>
          <p:cNvSpPr txBox="1"/>
          <p:nvPr/>
        </p:nvSpPr>
        <p:spPr>
          <a:xfrm>
            <a:off x="6814697" y="2952086"/>
            <a:ext cx="5616180" cy="461665"/>
          </a:xfrm>
          <a:prstGeom prst="rect">
            <a:avLst/>
          </a:prstGeom>
          <a:noFill/>
        </p:spPr>
        <p:txBody>
          <a:bodyPr wrap="square" rtlCol="0">
            <a:spAutoFit/>
          </a:bodyPr>
          <a:lstStyle/>
          <a:p>
            <a:r>
              <a:rPr lang="fr-FR" sz="2400" b="1" dirty="0">
                <a:solidFill>
                  <a:srgbClr val="FFFF00"/>
                </a:solidFill>
              </a:rPr>
              <a:t>Suzhou Sur les canaux Chinois</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plein air, ciel, bâtiment, Véhicule terrestre&#10;&#10;Description générée automatiquement">
            <a:extLst>
              <a:ext uri="{FF2B5EF4-FFF2-40B4-BE49-F238E27FC236}">
                <a16:creationId xmlns:a16="http://schemas.microsoft.com/office/drawing/2014/main" id="{4DE5E4CD-6691-87C2-C226-17F8FA8138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4000" y="189000"/>
            <a:ext cx="5184000" cy="6480000"/>
          </a:xfrm>
          <a:prstGeom prst="rect">
            <a:avLst/>
          </a:prstGeom>
          <a:effectLst>
            <a:softEdge rad="317500"/>
          </a:effectLst>
        </p:spPr>
      </p:pic>
      <p:sp>
        <p:nvSpPr>
          <p:cNvPr id="4" name="ZoneTexte 3">
            <a:extLst>
              <a:ext uri="{FF2B5EF4-FFF2-40B4-BE49-F238E27FC236}">
                <a16:creationId xmlns:a16="http://schemas.microsoft.com/office/drawing/2014/main" id="{0DA1D25F-9E39-C72D-F549-517429EE0432}"/>
              </a:ext>
            </a:extLst>
          </p:cNvPr>
          <p:cNvSpPr txBox="1"/>
          <p:nvPr/>
        </p:nvSpPr>
        <p:spPr>
          <a:xfrm>
            <a:off x="8767483" y="3506993"/>
            <a:ext cx="3187849" cy="1015663"/>
          </a:xfrm>
          <a:prstGeom prst="rect">
            <a:avLst/>
          </a:prstGeom>
          <a:noFill/>
        </p:spPr>
        <p:txBody>
          <a:bodyPr wrap="square" rtlCol="0">
            <a:spAutoFit/>
          </a:bodyPr>
          <a:lstStyle/>
          <a:p>
            <a:r>
              <a:rPr lang="fr-FR" sz="2000" b="1" dirty="0"/>
              <a:t>Suzhou est une ville superbe malgré les foules.</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ciel, maison, bâtiment&#10;&#10;Description générée automatiquement">
            <a:extLst>
              <a:ext uri="{FF2B5EF4-FFF2-40B4-BE49-F238E27FC236}">
                <a16:creationId xmlns:a16="http://schemas.microsoft.com/office/drawing/2014/main" id="{FFA6F3AE-59B4-D7D1-9132-429F6A7C1E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3492" y="189000"/>
            <a:ext cx="486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42D2250-5CE2-DCC7-C1F2-4BCD00C081D8}"/>
              </a:ext>
            </a:extLst>
          </p:cNvPr>
          <p:cNvSpPr txBox="1"/>
          <p:nvPr/>
        </p:nvSpPr>
        <p:spPr>
          <a:xfrm>
            <a:off x="277569" y="4195483"/>
            <a:ext cx="3195021" cy="1200329"/>
          </a:xfrm>
          <a:prstGeom prst="rect">
            <a:avLst/>
          </a:prstGeom>
          <a:noFill/>
        </p:spPr>
        <p:txBody>
          <a:bodyPr wrap="square" rtlCol="0">
            <a:spAutoFit/>
          </a:bodyPr>
          <a:lstStyle/>
          <a:p>
            <a:r>
              <a:rPr lang="fr-FR" sz="2400" b="1" dirty="0">
                <a:solidFill>
                  <a:srgbClr val="FFFF00"/>
                </a:solidFill>
              </a:rPr>
              <a:t>La célèbre </a:t>
            </a:r>
            <a:r>
              <a:rPr lang="fr-FR" sz="2400" b="1" dirty="0" err="1">
                <a:solidFill>
                  <a:srgbClr val="FFFF00"/>
                </a:solidFill>
              </a:rPr>
              <a:t>Shantang</a:t>
            </a:r>
            <a:r>
              <a:rPr lang="fr-FR" sz="2400" b="1" dirty="0">
                <a:solidFill>
                  <a:srgbClr val="FFFF00"/>
                </a:solidFill>
              </a:rPr>
              <a:t> Street longe les canaux de Suzhou.</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D8893408-8A58-6E19-F71F-DCD6FAEB3C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7727" y="189000"/>
            <a:ext cx="4320000" cy="6480000"/>
          </a:xfrm>
          <a:prstGeom prst="snip2DiagRect">
            <a:avLst/>
          </a:prstGeom>
          <a:solidFill>
            <a:srgbClr val="FFFFFF">
              <a:shade val="85000"/>
            </a:srgbClr>
          </a:solidFill>
          <a:ln w="88900" cap="sq">
            <a:solidFill>
              <a:srgbClr val="00206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0584BD00-6098-E7A5-6275-74ED1DEFE7E6}"/>
              </a:ext>
            </a:extLst>
          </p:cNvPr>
          <p:cNvSpPr txBox="1"/>
          <p:nvPr/>
        </p:nvSpPr>
        <p:spPr>
          <a:xfrm>
            <a:off x="8208086" y="3429000"/>
            <a:ext cx="3894268" cy="1200329"/>
          </a:xfrm>
          <a:prstGeom prst="rect">
            <a:avLst/>
          </a:prstGeom>
          <a:noFill/>
        </p:spPr>
        <p:txBody>
          <a:bodyPr wrap="square" rtlCol="0">
            <a:spAutoFit/>
          </a:bodyPr>
          <a:lstStyle/>
          <a:p>
            <a:r>
              <a:rPr lang="fr-FR" sz="2400" b="1"/>
              <a:t>Les jardins de l’Humble Administrateur sont très fréquentés.</a:t>
            </a:r>
            <a:endParaRPr lang="fr-FR" sz="2400" b="1" dirty="0"/>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lein air, arbre, ciel, lac&#10;&#10;Description générée automatiquement">
            <a:extLst>
              <a:ext uri="{FF2B5EF4-FFF2-40B4-BE49-F238E27FC236}">
                <a16:creationId xmlns:a16="http://schemas.microsoft.com/office/drawing/2014/main" id="{539E5CEE-0AFC-9E26-501B-F9409968A5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88485" y="189000"/>
            <a:ext cx="432000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AEA24EF2-E89D-A374-746A-968DD1DB73D5}"/>
              </a:ext>
            </a:extLst>
          </p:cNvPr>
          <p:cNvSpPr txBox="1"/>
          <p:nvPr/>
        </p:nvSpPr>
        <p:spPr>
          <a:xfrm>
            <a:off x="860612" y="4124335"/>
            <a:ext cx="3239845" cy="1200329"/>
          </a:xfrm>
          <a:prstGeom prst="rect">
            <a:avLst/>
          </a:prstGeom>
          <a:noFill/>
        </p:spPr>
        <p:txBody>
          <a:bodyPr wrap="square" rtlCol="0">
            <a:spAutoFit/>
          </a:bodyPr>
          <a:lstStyle/>
          <a:p>
            <a:r>
              <a:rPr lang="fr-FR" sz="2400" b="1">
                <a:solidFill>
                  <a:srgbClr val="FFFF00"/>
                </a:solidFill>
              </a:rPr>
              <a:t>Suzhou compte de nombreux jardins classiques.</a:t>
            </a:r>
            <a:endParaRPr lang="fr-FR" sz="2400" b="1" dirty="0">
              <a:solidFill>
                <a:srgbClr val="FFFF00"/>
              </a:solidFill>
            </a:endParaRP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nuage, ciel, plein air, éclairage&#10;&#10;Description générée automatiquement">
            <a:extLst>
              <a:ext uri="{FF2B5EF4-FFF2-40B4-BE49-F238E27FC236}">
                <a16:creationId xmlns:a16="http://schemas.microsoft.com/office/drawing/2014/main" id="{FC82A812-2891-179A-5B44-4431457225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659" y="261000"/>
            <a:ext cx="4224000" cy="3168000"/>
          </a:xfrm>
          <a:prstGeom prst="snip2DiagRect">
            <a:avLst/>
          </a:prstGeom>
          <a:solidFill>
            <a:srgbClr val="FFFFFF">
              <a:shade val="85000"/>
            </a:srgbClr>
          </a:solidFill>
          <a:ln w="88900" cap="sq">
            <a:solidFill>
              <a:srgbClr val="7030A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FE49B0AE-FBE5-02C9-BCCF-CF1940B45796}"/>
              </a:ext>
            </a:extLst>
          </p:cNvPr>
          <p:cNvSpPr txBox="1"/>
          <p:nvPr/>
        </p:nvSpPr>
        <p:spPr>
          <a:xfrm>
            <a:off x="340659" y="3550024"/>
            <a:ext cx="4754880" cy="1200329"/>
          </a:xfrm>
          <a:prstGeom prst="rect">
            <a:avLst/>
          </a:prstGeom>
          <a:noFill/>
        </p:spPr>
        <p:txBody>
          <a:bodyPr wrap="square" rtlCol="0">
            <a:spAutoFit/>
          </a:bodyPr>
          <a:lstStyle/>
          <a:p>
            <a:r>
              <a:rPr lang="fr-FR" sz="2400" b="1" dirty="0"/>
              <a:t>La zone touristique de </a:t>
            </a:r>
            <a:r>
              <a:rPr lang="fr-FR" sz="2400" b="1" dirty="0" err="1"/>
              <a:t>Panmen</a:t>
            </a:r>
            <a:r>
              <a:rPr lang="fr-FR" sz="2400" b="1" dirty="0"/>
              <a:t> était une belle surprise à Suzhou.</a:t>
            </a:r>
          </a:p>
        </p:txBody>
      </p:sp>
      <p:pic>
        <p:nvPicPr>
          <p:cNvPr id="6" name="Image 5" descr="Une image contenant plein air, ciel, arbre, eau&#10;&#10;Description générée automatiquement">
            <a:extLst>
              <a:ext uri="{FF2B5EF4-FFF2-40B4-BE49-F238E27FC236}">
                <a16:creationId xmlns:a16="http://schemas.microsoft.com/office/drawing/2014/main" id="{03D798A0-B748-40BE-E219-1A7E535954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03287" y="3676425"/>
            <a:ext cx="4068000" cy="3051000"/>
          </a:xfrm>
          <a:prstGeom prst="snip2DiagRect">
            <a:avLst/>
          </a:prstGeom>
          <a:solidFill>
            <a:srgbClr val="FFFFFF">
              <a:shade val="85000"/>
            </a:srgbClr>
          </a:solidFill>
          <a:ln w="88900" cap="sq">
            <a:solidFill>
              <a:srgbClr val="7030A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7816257"/>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ciel, ville, horizon, paysage urbain&#10;&#10;Description générée automatiquement">
            <a:extLst>
              <a:ext uri="{FF2B5EF4-FFF2-40B4-BE49-F238E27FC236}">
                <a16:creationId xmlns:a16="http://schemas.microsoft.com/office/drawing/2014/main" id="{03D83CD5-CDA2-C313-1DC3-3F290F26059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62663" y="353747"/>
            <a:ext cx="4932000" cy="3075253"/>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C2F0745E-592C-E7CC-EAD7-E3E9992059FB}"/>
              </a:ext>
            </a:extLst>
          </p:cNvPr>
          <p:cNvSpPr txBox="1"/>
          <p:nvPr/>
        </p:nvSpPr>
        <p:spPr>
          <a:xfrm>
            <a:off x="5029562" y="3785840"/>
            <a:ext cx="6902708"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 </a:t>
            </a:r>
          </a:p>
          <a:p>
            <a:r>
              <a:rPr lang="fr-FR" sz="2400" b="1" dirty="0">
                <a:solidFill>
                  <a:srgbClr val="FFFF00"/>
                </a:solidFill>
              </a:rPr>
              <a:t>Paysages à Suzhou dans l'est de la Chine 1Et 2</a:t>
            </a:r>
          </a:p>
        </p:txBody>
      </p:sp>
      <p:pic>
        <p:nvPicPr>
          <p:cNvPr id="6" name="Image 5" descr="Une image contenant bâtiment, tour, paysage urbain, horizon&#10;&#10;Description générée automatiquement">
            <a:extLst>
              <a:ext uri="{FF2B5EF4-FFF2-40B4-BE49-F238E27FC236}">
                <a16:creationId xmlns:a16="http://schemas.microsoft.com/office/drawing/2014/main" id="{7FF71278-24F0-56B7-AAD0-B8284772431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9730" y="3785840"/>
            <a:ext cx="4500000" cy="2849135"/>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84004606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bâtiment, paysage urbain, ville, horizon&#10;&#10;Description générée automatiquement">
            <a:extLst>
              <a:ext uri="{FF2B5EF4-FFF2-40B4-BE49-F238E27FC236}">
                <a16:creationId xmlns:a16="http://schemas.microsoft.com/office/drawing/2014/main" id="{F5F21EFA-0303-B8EA-4926-027A308747E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10702" y="303174"/>
            <a:ext cx="5685298" cy="2988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Image 4" descr="Une image contenant bâtiment, plein air, Tour de grande hauteur, Zone métropolitaine&#10;&#10;Description générée automatiquement">
            <a:extLst>
              <a:ext uri="{FF2B5EF4-FFF2-40B4-BE49-F238E27FC236}">
                <a16:creationId xmlns:a16="http://schemas.microsoft.com/office/drawing/2014/main" id="{F104A2BF-B429-295F-5DCF-8AD4450CB6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8724" y="3429000"/>
            <a:ext cx="4680000" cy="312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55D99C7E-40E8-93D6-21F2-59196F96AAAE}"/>
              </a:ext>
            </a:extLst>
          </p:cNvPr>
          <p:cNvSpPr txBox="1"/>
          <p:nvPr/>
        </p:nvSpPr>
        <p:spPr>
          <a:xfrm>
            <a:off x="7286513" y="2598003"/>
            <a:ext cx="4905487" cy="830997"/>
          </a:xfrm>
          <a:prstGeom prst="rect">
            <a:avLst/>
          </a:prstGeom>
          <a:noFill/>
        </p:spPr>
        <p:txBody>
          <a:bodyPr wrap="square" rtlCol="0">
            <a:spAutoFit/>
          </a:bodyPr>
          <a:lstStyle/>
          <a:p>
            <a:r>
              <a:rPr lang="fr-FR" sz="2400" b="1">
                <a:solidFill>
                  <a:srgbClr val="FFFF00"/>
                </a:solidFill>
              </a:rPr>
              <a:t> à Suzhou, dans la province chinoise du Jiangsu (est),</a:t>
            </a:r>
            <a:endParaRPr lang="fr-FR" sz="2400" b="1" dirty="0">
              <a:solidFill>
                <a:srgbClr val="FFFF00"/>
              </a:solidFill>
            </a:endParaRPr>
          </a:p>
        </p:txBody>
      </p:sp>
      <p:sp>
        <p:nvSpPr>
          <p:cNvPr id="7" name="ZoneTexte 6">
            <a:extLst>
              <a:ext uri="{FF2B5EF4-FFF2-40B4-BE49-F238E27FC236}">
                <a16:creationId xmlns:a16="http://schemas.microsoft.com/office/drawing/2014/main" id="{6554947B-0C25-5C9F-1F03-FDA178BDD028}"/>
              </a:ext>
            </a:extLst>
          </p:cNvPr>
          <p:cNvSpPr txBox="1"/>
          <p:nvPr/>
        </p:nvSpPr>
        <p:spPr>
          <a:xfrm>
            <a:off x="1196010" y="3291174"/>
            <a:ext cx="4505543" cy="1938992"/>
          </a:xfrm>
          <a:prstGeom prst="rect">
            <a:avLst/>
          </a:prstGeom>
          <a:noFill/>
        </p:spPr>
        <p:txBody>
          <a:bodyPr wrap="square" rtlCol="0">
            <a:spAutoFit/>
          </a:bodyPr>
          <a:lstStyle/>
          <a:p>
            <a:r>
              <a:rPr lang="fr-FR" sz="2400" b="1">
                <a:solidFill>
                  <a:srgbClr val="FFFF00"/>
                </a:solidFill>
              </a:rPr>
              <a:t>des bâtiments modernes au bord du lac Jinji dans le parc industriel de Suzhou, à Suzhou, dans la province chinoise du Jiangsu (est)</a:t>
            </a:r>
            <a:endParaRPr lang="fr-FR" sz="2400" b="1" dirty="0">
              <a:solidFill>
                <a:srgbClr val="FFFF00"/>
              </a:solidFill>
            </a:endParaRP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eau, ciel, lac&#10;&#10;Description générée automatiquement">
            <a:extLst>
              <a:ext uri="{FF2B5EF4-FFF2-40B4-BE49-F238E27FC236}">
                <a16:creationId xmlns:a16="http://schemas.microsoft.com/office/drawing/2014/main" id="{5A918BDB-D2DE-67A1-181E-4C5C518B7DC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210089" y="291846"/>
            <a:ext cx="4648563" cy="2916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0EBEAB08-F1E0-10BC-261D-EC92338A45BC}"/>
              </a:ext>
            </a:extLst>
          </p:cNvPr>
          <p:cNvSpPr txBox="1"/>
          <p:nvPr/>
        </p:nvSpPr>
        <p:spPr>
          <a:xfrm>
            <a:off x="7598485" y="3329492"/>
            <a:ext cx="4561242" cy="1938992"/>
          </a:xfrm>
          <a:prstGeom prst="rect">
            <a:avLst/>
          </a:prstGeom>
          <a:noFill/>
        </p:spPr>
        <p:txBody>
          <a:bodyPr wrap="square" rtlCol="0">
            <a:spAutoFit/>
          </a:bodyPr>
          <a:lstStyle/>
          <a:p>
            <a:r>
              <a:rPr lang="fr-FR" sz="2400" b="1">
                <a:solidFill>
                  <a:srgbClr val="FFFF00"/>
                </a:solidFill>
              </a:rPr>
              <a:t>Un bateau touristique navigue sur le lac Jinji dans le parc industriel de Suzhou, à Suzhou, dans la province chinoise du Jiangsu (est),</a:t>
            </a:r>
            <a:endParaRPr lang="fr-FR" sz="2400" b="1" dirty="0">
              <a:solidFill>
                <a:srgbClr val="FFFF00"/>
              </a:solidFill>
            </a:endParaRPr>
          </a:p>
        </p:txBody>
      </p:sp>
      <p:pic>
        <p:nvPicPr>
          <p:cNvPr id="8" name="Image 7" descr="Une image contenant plein air, bâtiment, ciel, Architecture chinoise&#10;&#10;Description générée automatiquement">
            <a:extLst>
              <a:ext uri="{FF2B5EF4-FFF2-40B4-BE49-F238E27FC236}">
                <a16:creationId xmlns:a16="http://schemas.microsoft.com/office/drawing/2014/main" id="{192DEBEA-A713-DA03-1411-5C80D93267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413" y="3329492"/>
            <a:ext cx="4788000" cy="3187263"/>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9662127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5" name="Image 4" descr="Une image contenant ciel, plein air, nuit, arbre&#10;&#10;Description générée automatiquement">
            <a:extLst>
              <a:ext uri="{FF2B5EF4-FFF2-40B4-BE49-F238E27FC236}">
                <a16:creationId xmlns:a16="http://schemas.microsoft.com/office/drawing/2014/main" id="{4AF540C3-89E7-44D9-F385-9129421402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031" y="219141"/>
            <a:ext cx="7776000" cy="277714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arbre, ciel, lac&#10;&#10;Description générée automatiquement">
            <a:extLst>
              <a:ext uri="{FF2B5EF4-FFF2-40B4-BE49-F238E27FC236}">
                <a16:creationId xmlns:a16="http://schemas.microsoft.com/office/drawing/2014/main" id="{8F233D31-6658-7880-041E-7050889EAB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8376" y="3573705"/>
            <a:ext cx="5472000" cy="306515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8957041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plein air, eau, arbre, reflet&#10;&#10;Description générée automatiquement">
            <a:extLst>
              <a:ext uri="{FF2B5EF4-FFF2-40B4-BE49-F238E27FC236}">
                <a16:creationId xmlns:a16="http://schemas.microsoft.com/office/drawing/2014/main" id="{4A7D1CEA-1790-8ECD-76E7-AA63CE3D25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2000" y="2098638"/>
            <a:ext cx="8568000" cy="34272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AFC5A54-509B-07E3-2936-6CC64FADDAEF}"/>
              </a:ext>
            </a:extLst>
          </p:cNvPr>
          <p:cNvSpPr txBox="1"/>
          <p:nvPr/>
        </p:nvSpPr>
        <p:spPr>
          <a:xfrm>
            <a:off x="3173506" y="580355"/>
            <a:ext cx="5540188" cy="1077218"/>
          </a:xfrm>
          <a:prstGeom prst="rect">
            <a:avLst/>
          </a:prstGeom>
          <a:noFill/>
        </p:spPr>
        <p:txBody>
          <a:bodyPr wrap="square" rtlCol="0">
            <a:spAutoFit/>
          </a:bodyPr>
          <a:lstStyle/>
          <a:p>
            <a:r>
              <a:rPr lang="fr-FR" sz="3200" b="1" dirty="0">
                <a:solidFill>
                  <a:srgbClr val="FFFF00"/>
                </a:solidFill>
              </a:rPr>
              <a:t>Lorient Vous A Proposer Les Jardins De Suzhou Et Sa Ville </a:t>
            </a:r>
          </a:p>
        </p:txBody>
      </p:sp>
      <p:sp>
        <p:nvSpPr>
          <p:cNvPr id="5" name="ZoneTexte 4">
            <a:extLst>
              <a:ext uri="{FF2B5EF4-FFF2-40B4-BE49-F238E27FC236}">
                <a16:creationId xmlns:a16="http://schemas.microsoft.com/office/drawing/2014/main" id="{E517CCA2-00A3-0F25-7AE5-9DD59BC6C088}"/>
              </a:ext>
            </a:extLst>
          </p:cNvPr>
          <p:cNvSpPr txBox="1"/>
          <p:nvPr/>
        </p:nvSpPr>
        <p:spPr>
          <a:xfrm>
            <a:off x="5321449" y="1513863"/>
            <a:ext cx="2743200" cy="584775"/>
          </a:xfrm>
          <a:prstGeom prst="rect">
            <a:avLst/>
          </a:prstGeom>
          <a:noFill/>
        </p:spPr>
        <p:txBody>
          <a:bodyPr wrap="square" rtlCol="0">
            <a:spAutoFit/>
          </a:bodyPr>
          <a:lstStyle/>
          <a:p>
            <a:r>
              <a:rPr lang="fr-FR" sz="3200" b="1" dirty="0">
                <a:solidFill>
                  <a:srgbClr val="FFFF00"/>
                </a:solidFill>
              </a:rPr>
              <a:t>Chine</a:t>
            </a:r>
          </a:p>
        </p:txBody>
      </p:sp>
      <p:sp>
        <p:nvSpPr>
          <p:cNvPr id="6" name="ZoneTexte 5">
            <a:extLst>
              <a:ext uri="{FF2B5EF4-FFF2-40B4-BE49-F238E27FC236}">
                <a16:creationId xmlns:a16="http://schemas.microsoft.com/office/drawing/2014/main" id="{589C9C9C-D989-6D25-850B-ABF03CF73A84}"/>
              </a:ext>
            </a:extLst>
          </p:cNvPr>
          <p:cNvSpPr txBox="1"/>
          <p:nvPr/>
        </p:nvSpPr>
        <p:spPr>
          <a:xfrm>
            <a:off x="3527378" y="5525568"/>
            <a:ext cx="685262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02FF33AE-76A8-C2D1-D966-5CA0A2DEC7C0}"/>
              </a:ext>
            </a:extLst>
          </p:cNvPr>
          <p:cNvSpPr txBox="1"/>
          <p:nvPr/>
        </p:nvSpPr>
        <p:spPr>
          <a:xfrm>
            <a:off x="5572461" y="6110343"/>
            <a:ext cx="5443369"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172</TotalTime>
  <Words>472</Words>
  <Application>Microsoft Office PowerPoint</Application>
  <PresentationFormat>Grand écran</PresentationFormat>
  <Paragraphs>62</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2024-12-16T06:24:40Z</dcterms:created>
  <dcterms:modified xsi:type="dcterms:W3CDTF">2024-12-29T09:39:14Z</dcterms:modified>
</cp:coreProperties>
</file>