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20" autoAdjust="0"/>
    <p:restoredTop sz="94660"/>
  </p:normalViewPr>
  <p:slideViewPr>
    <p:cSldViewPr snapToGrid="0">
      <p:cViewPr varScale="1">
        <p:scale>
          <a:sx n="74" d="100"/>
          <a:sy n="74" d="100"/>
        </p:scale>
        <p:origin x="21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arbre, nuage&#10;&#10;Description générée automatiquement">
            <a:extLst>
              <a:ext uri="{FF2B5EF4-FFF2-40B4-BE49-F238E27FC236}">
                <a16:creationId xmlns:a16="http://schemas.microsoft.com/office/drawing/2014/main" id="{FF6DA310-50D7-83FB-0E6A-D43A25CC03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E3BE99-BC99-858A-DEC7-081805ADBB5B}"/>
              </a:ext>
            </a:extLst>
          </p:cNvPr>
          <p:cNvSpPr txBox="1"/>
          <p:nvPr/>
        </p:nvSpPr>
        <p:spPr>
          <a:xfrm>
            <a:off x="5406736" y="467874"/>
            <a:ext cx="6639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Albanie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0F05177-4106-CA23-8676-B9C0405A2272}"/>
              </a:ext>
            </a:extLst>
          </p:cNvPr>
          <p:cNvSpPr txBox="1"/>
          <p:nvPr/>
        </p:nvSpPr>
        <p:spPr>
          <a:xfrm>
            <a:off x="5613480" y="6390126"/>
            <a:ext cx="4530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Tirana</a:t>
            </a:r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  <p:sndAc>
          <p:stSnd loop="1">
            <p:snd r:embed="rId2" name="✿ ♡ ✿ ERNESTO CORTAZAR - Sentiments (Relaxing piano music).wav"/>
          </p:stSnd>
        </p:sndAc>
      </p:transition>
    </mc:Choice>
    <mc:Fallback>
      <p:transition spd="slow" advClick="0" advTm="9000">
        <p:fade/>
        <p:sndAc>
          <p:stSnd loop="1">
            <p:snd r:embed="rId2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uines, plein air, Site archéologique, ciel&#10;&#10;Description générée automatiquement">
            <a:extLst>
              <a:ext uri="{FF2B5EF4-FFF2-40B4-BE49-F238E27FC236}">
                <a16:creationId xmlns:a16="http://schemas.microsoft.com/office/drawing/2014/main" id="{A1F4F3E1-170F-24F7-EC16-004333558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9DEB3D-7450-EE7E-EE0F-3EC6060EB4F0}"/>
              </a:ext>
            </a:extLst>
          </p:cNvPr>
          <p:cNvSpPr txBox="1"/>
          <p:nvPr/>
        </p:nvSpPr>
        <p:spPr>
          <a:xfrm>
            <a:off x="4236266" y="5736579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Byllis</a:t>
            </a:r>
            <a:r>
              <a:rPr lang="fr-FR" sz="2400" b="1" dirty="0">
                <a:solidFill>
                  <a:srgbClr val="FFFF00"/>
                </a:solidFill>
              </a:rPr>
              <a:t> , site archéologique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C84EEF9A-D819-A7CA-DD05-37196550F6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00" y="979340"/>
            <a:ext cx="10692000" cy="489931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FDC4A-CACE-CEB5-7192-BD96F1D190F5}"/>
              </a:ext>
            </a:extLst>
          </p:cNvPr>
          <p:cNvSpPr txBox="1"/>
          <p:nvPr/>
        </p:nvSpPr>
        <p:spPr>
          <a:xfrm>
            <a:off x="3675874" y="5647826"/>
            <a:ext cx="8759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les thésaurus de </a:t>
            </a:r>
            <a:r>
              <a:rPr lang="fr-FR" sz="2400" b="1" dirty="0" err="1">
                <a:solidFill>
                  <a:srgbClr val="FFFF00"/>
                </a:solidFill>
              </a:rPr>
              <a:t>Phoinike</a:t>
            </a:r>
            <a:r>
              <a:rPr lang="fr-FR" sz="2400" b="1" dirty="0">
                <a:solidFill>
                  <a:srgbClr val="FFFF00"/>
                </a:solidFill>
              </a:rPr>
              <a:t> (Albanie)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Ruines&#10;&#10;Description générée automatiquement">
            <a:extLst>
              <a:ext uri="{FF2B5EF4-FFF2-40B4-BE49-F238E27FC236}">
                <a16:creationId xmlns:a16="http://schemas.microsoft.com/office/drawing/2014/main" id="{0CA90135-F8FD-2B63-D05A-CD3C7242FE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1383429"/>
            <a:ext cx="9252000" cy="40911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2B23F4-152A-7093-67A6-A0B88A529EBF}"/>
              </a:ext>
            </a:extLst>
          </p:cNvPr>
          <p:cNvSpPr txBox="1"/>
          <p:nvPr/>
        </p:nvSpPr>
        <p:spPr>
          <a:xfrm>
            <a:off x="4017580" y="5243738"/>
            <a:ext cx="1005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Apollonia, Albanie - panorama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Amphithéâtre, Bouleutérion&#10;&#10;Description générée automatiquement">
            <a:extLst>
              <a:ext uri="{FF2B5EF4-FFF2-40B4-BE49-F238E27FC236}">
                <a16:creationId xmlns:a16="http://schemas.microsoft.com/office/drawing/2014/main" id="{200B269A-4B71-48F7-B9B5-E1BF91A8B4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823" y="293436"/>
            <a:ext cx="4677900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37D36-B040-B95F-BAC9-A585951A12E0}"/>
              </a:ext>
            </a:extLst>
          </p:cNvPr>
          <p:cNvSpPr txBox="1"/>
          <p:nvPr/>
        </p:nvSpPr>
        <p:spPr>
          <a:xfrm>
            <a:off x="660323" y="3432565"/>
            <a:ext cx="434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Amphithéâtre de </a:t>
            </a:r>
            <a:r>
              <a:rPr lang="fr-FR" sz="2400" b="1" dirty="0" err="1">
                <a:solidFill>
                  <a:srgbClr val="FFFF00"/>
                </a:solidFill>
              </a:rPr>
              <a:t>Butrint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Artefact, art, Sculpture, musée&#10;&#10;Description générée automatiquement">
            <a:extLst>
              <a:ext uri="{FF2B5EF4-FFF2-40B4-BE49-F238E27FC236}">
                <a16:creationId xmlns:a16="http://schemas.microsoft.com/office/drawing/2014/main" id="{5EAF555F-68E1-9590-D80B-F93EBBA20C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6177" y="293436"/>
            <a:ext cx="3060000" cy="40812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4E9B93-DE9E-0999-AF70-588F8A97E5E5}"/>
              </a:ext>
            </a:extLst>
          </p:cNvPr>
          <p:cNvSpPr txBox="1"/>
          <p:nvPr/>
        </p:nvSpPr>
        <p:spPr>
          <a:xfrm>
            <a:off x="6003079" y="602673"/>
            <a:ext cx="25665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Bas-byzantin médiéval exposé au Musée national à Tirana.</a:t>
            </a:r>
          </a:p>
        </p:txBody>
      </p:sp>
      <p:pic>
        <p:nvPicPr>
          <p:cNvPr id="9" name="Image 8" descr="Une image contenant intérieur, grotte&#10;&#10;Description générée automatiquement">
            <a:extLst>
              <a:ext uri="{FF2B5EF4-FFF2-40B4-BE49-F238E27FC236}">
                <a16:creationId xmlns:a16="http://schemas.microsoft.com/office/drawing/2014/main" id="{A39A94F4-227F-0424-8AFA-D9E08D4B96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8950" y="2490979"/>
            <a:ext cx="3132000" cy="41773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37FA3A1-DCED-631D-2F91-F07C77252D88}"/>
              </a:ext>
            </a:extLst>
          </p:cNvPr>
          <p:cNvSpPr txBox="1"/>
          <p:nvPr/>
        </p:nvSpPr>
        <p:spPr>
          <a:xfrm>
            <a:off x="1776248" y="4374711"/>
            <a:ext cx="365602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L'abside de l'église du Rédempteur de Rubik comporte des fresques de style roman datant de la période angevine.</a:t>
            </a: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Description générée automatiquement">
            <a:extLst>
              <a:ext uri="{FF2B5EF4-FFF2-40B4-BE49-F238E27FC236}">
                <a16:creationId xmlns:a16="http://schemas.microsoft.com/office/drawing/2014/main" id="{D5E35E19-20D2-DA2E-808D-0500457FC4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473" y="265221"/>
            <a:ext cx="3491994" cy="32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9365A7-EB92-31D3-805D-28FB177D74A0}"/>
              </a:ext>
            </a:extLst>
          </p:cNvPr>
          <p:cNvSpPr txBox="1"/>
          <p:nvPr/>
        </p:nvSpPr>
        <p:spPr>
          <a:xfrm>
            <a:off x="620110" y="3182090"/>
            <a:ext cx="41410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2400" b="1">
              <a:solidFill>
                <a:srgbClr val="FFFF00"/>
              </a:solidFill>
            </a:endParaRPr>
          </a:p>
          <a:p>
            <a:r>
              <a:rPr lang="it-IT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it-IT" sz="2400" b="1">
                <a:solidFill>
                  <a:srgbClr val="FFFF00"/>
                </a:solidFill>
              </a:rPr>
              <a:t>Vittore Carpaccio, Santa Scuola degli Albanesi, Venise.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BF4A3E97-581F-F189-2F9C-C53CC16C8F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6535" y="1986496"/>
            <a:ext cx="6876000" cy="45821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E79D79-4D68-386A-B179-09C07B86965B}"/>
              </a:ext>
            </a:extLst>
          </p:cNvPr>
          <p:cNvSpPr txBox="1"/>
          <p:nvPr/>
        </p:nvSpPr>
        <p:spPr>
          <a:xfrm>
            <a:off x="5307724" y="1471448"/>
            <a:ext cx="7020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Musée Skanderbeg , Krujë , Albanie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me, Arme blanche, outil, Arme de corps-à-corps&#10;&#10;Description générée automatiquement">
            <a:extLst>
              <a:ext uri="{FF2B5EF4-FFF2-40B4-BE49-F238E27FC236}">
                <a16:creationId xmlns:a16="http://schemas.microsoft.com/office/drawing/2014/main" id="{1888F571-679F-FAFA-D1D8-DC8DDADB67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1AB2F9-C78B-FE78-1BC8-4847AC32E56A}"/>
              </a:ext>
            </a:extLst>
          </p:cNvPr>
          <p:cNvSpPr txBox="1"/>
          <p:nvPr/>
        </p:nvSpPr>
        <p:spPr>
          <a:xfrm>
            <a:off x="9827173" y="5009340"/>
            <a:ext cx="24699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khandjar d’Albanie (château des ducs de Bar).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Visage humain&#10;&#10;Description générée automatiquement">
            <a:extLst>
              <a:ext uri="{FF2B5EF4-FFF2-40B4-BE49-F238E27FC236}">
                <a16:creationId xmlns:a16="http://schemas.microsoft.com/office/drawing/2014/main" id="{1866FB1D-A317-65AF-BFE7-1ACCB269F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726" y="654044"/>
            <a:ext cx="8908547" cy="5549911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434971-1A8F-158E-8FC3-B03238BACB93}"/>
              </a:ext>
            </a:extLst>
          </p:cNvPr>
          <p:cNvSpPr txBox="1"/>
          <p:nvPr/>
        </p:nvSpPr>
        <p:spPr>
          <a:xfrm>
            <a:off x="1903924" y="6130383"/>
            <a:ext cx="9331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Miliciens albanais photographiés par William Le Queux, 1906.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uage, arbre&#10;&#10;Description générée automatiquement">
            <a:extLst>
              <a:ext uri="{FF2B5EF4-FFF2-40B4-BE49-F238E27FC236}">
                <a16:creationId xmlns:a16="http://schemas.microsoft.com/office/drawing/2014/main" id="{F21860EB-5316-06FD-4D4F-FB202EB521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262" y="279000"/>
            <a:ext cx="940407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A9BA3A-0BC5-D3F5-67B9-CF6AC1A67B00}"/>
              </a:ext>
            </a:extLst>
          </p:cNvPr>
          <p:cNvSpPr txBox="1"/>
          <p:nvPr/>
        </p:nvSpPr>
        <p:spPr>
          <a:xfrm>
            <a:off x="898754" y="3429000"/>
            <a:ext cx="21072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Ksamil</a:t>
            </a:r>
            <a:r>
              <a:rPr lang="fr-FR" sz="2400" b="1" dirty="0">
                <a:solidFill>
                  <a:srgbClr val="FFFF00"/>
                </a:solidFill>
              </a:rPr>
              <a:t> Albanie. Riviera albanaise</a:t>
            </a: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paysage&#10;&#10;Description générée automatiquement">
            <a:extLst>
              <a:ext uri="{FF2B5EF4-FFF2-40B4-BE49-F238E27FC236}">
                <a16:creationId xmlns:a16="http://schemas.microsoft.com/office/drawing/2014/main" id="{BCFE44F5-0202-AE5A-3F59-9B27BCD04A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073" y="452071"/>
            <a:ext cx="4464000" cy="59538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6ABA9-B198-4E79-6D97-D72429C7C7CE}"/>
              </a:ext>
            </a:extLst>
          </p:cNvPr>
          <p:cNvSpPr txBox="1"/>
          <p:nvPr/>
        </p:nvSpPr>
        <p:spPr>
          <a:xfrm>
            <a:off x="8468591" y="4580158"/>
            <a:ext cx="3605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Grama Bay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vacances, bleu vert&#10;&#10;Description générée automatiquement">
            <a:extLst>
              <a:ext uri="{FF2B5EF4-FFF2-40B4-BE49-F238E27FC236}">
                <a16:creationId xmlns:a16="http://schemas.microsoft.com/office/drawing/2014/main" id="{5C9A1E11-BCD2-4DFC-29EC-E65068E1F8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30" y="279000"/>
            <a:ext cx="940407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7FF11C-1A2C-1B7B-AAF7-C5344FB1419B}"/>
              </a:ext>
            </a:extLst>
          </p:cNvPr>
          <p:cNvSpPr txBox="1"/>
          <p:nvPr/>
        </p:nvSpPr>
        <p:spPr>
          <a:xfrm>
            <a:off x="4840850" y="6222699"/>
            <a:ext cx="7980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beautiful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ksamil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herbe, région sauvage&#10;&#10;Description générée automatiquement">
            <a:extLst>
              <a:ext uri="{FF2B5EF4-FFF2-40B4-BE49-F238E27FC236}">
                <a16:creationId xmlns:a16="http://schemas.microsoft.com/office/drawing/2014/main" id="{104B2A35-71F2-055C-6091-002AFC60A8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F5AA154-4049-68D3-3596-D62FDB80AC47}"/>
              </a:ext>
            </a:extLst>
          </p:cNvPr>
          <p:cNvSpPr txBox="1"/>
          <p:nvPr/>
        </p:nvSpPr>
        <p:spPr>
          <a:xfrm>
            <a:off x="3353875" y="6201140"/>
            <a:ext cx="735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national de la vallée de </a:t>
            </a:r>
            <a:r>
              <a:rPr lang="fr-FR" sz="2400" b="1" dirty="0" err="1">
                <a:solidFill>
                  <a:srgbClr val="FFFF00"/>
                </a:solidFill>
              </a:rPr>
              <a:t>Valbonë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bâtiment, ville&#10;&#10;Description générée automatiquement">
            <a:extLst>
              <a:ext uri="{FF2B5EF4-FFF2-40B4-BE49-F238E27FC236}">
                <a16:creationId xmlns:a16="http://schemas.microsoft.com/office/drawing/2014/main" id="{F0E51C78-0152-C618-BD31-2C3212D673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705" y="279000"/>
            <a:ext cx="946076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CB0BE50-D95B-1437-BF33-78F50CC1A465}"/>
              </a:ext>
            </a:extLst>
          </p:cNvPr>
          <p:cNvSpPr txBox="1"/>
          <p:nvPr/>
        </p:nvSpPr>
        <p:spPr>
          <a:xfrm>
            <a:off x="9881893" y="4129252"/>
            <a:ext cx="22365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Tirana, Albanie </a:t>
            </a: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Véhicule terrestre, véhicule, rue&#10;&#10;Description générée automatiquement">
            <a:extLst>
              <a:ext uri="{FF2B5EF4-FFF2-40B4-BE49-F238E27FC236}">
                <a16:creationId xmlns:a16="http://schemas.microsoft.com/office/drawing/2014/main" id="{734709B8-49D4-4BD7-E2F7-1831CC968D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34DEEE7-A5DD-3D0B-882A-9629E8B281D8}"/>
              </a:ext>
            </a:extLst>
          </p:cNvPr>
          <p:cNvSpPr txBox="1"/>
          <p:nvPr/>
        </p:nvSpPr>
        <p:spPr>
          <a:xfrm>
            <a:off x="4309838" y="6267951"/>
            <a:ext cx="9101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Boulevard Durres, Albanie</a:t>
            </a:r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lac&#10;&#10;Description générée automatiquement">
            <a:extLst>
              <a:ext uri="{FF2B5EF4-FFF2-40B4-BE49-F238E27FC236}">
                <a16:creationId xmlns:a16="http://schemas.microsoft.com/office/drawing/2014/main" id="{961A95D8-0414-A762-BF20-909018A97D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749" y="279000"/>
            <a:ext cx="1119250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A51701-D4E9-C5E9-83C2-5F6B60D52DD0}"/>
              </a:ext>
            </a:extLst>
          </p:cNvPr>
          <p:cNvSpPr txBox="1"/>
          <p:nvPr/>
        </p:nvSpPr>
        <p:spPr>
          <a:xfrm>
            <a:off x="1126756" y="3683060"/>
            <a:ext cx="26990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aérienne par drone du lac </a:t>
            </a:r>
            <a:r>
              <a:rPr lang="fr-FR" sz="2400" b="1" dirty="0" err="1">
                <a:solidFill>
                  <a:schemeClr val="bg1"/>
                </a:solidFill>
              </a:rPr>
              <a:t>Shiroka</a:t>
            </a:r>
            <a:r>
              <a:rPr lang="fr-FR" sz="2400" b="1" dirty="0">
                <a:solidFill>
                  <a:schemeClr val="bg1"/>
                </a:solidFill>
              </a:rPr>
              <a:t> au coucher du soleil près de </a:t>
            </a:r>
            <a:r>
              <a:rPr lang="fr-FR" sz="2400" b="1" dirty="0" err="1">
                <a:solidFill>
                  <a:schemeClr val="bg1"/>
                </a:solidFill>
              </a:rPr>
              <a:t>Shkoder</a:t>
            </a:r>
            <a:r>
              <a:rPr lang="fr-FR" sz="2400" b="1" dirty="0">
                <a:solidFill>
                  <a:schemeClr val="bg1"/>
                </a:solidFill>
              </a:rPr>
              <a:t>. Albanie</a:t>
            </a: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ciel&#10;&#10;Description générée automatiquement">
            <a:extLst>
              <a:ext uri="{FF2B5EF4-FFF2-40B4-BE49-F238E27FC236}">
                <a16:creationId xmlns:a16="http://schemas.microsoft.com/office/drawing/2014/main" id="{A44FDFBD-A550-0AE7-8527-B069FD194F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583" y="279000"/>
            <a:ext cx="943926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48657E-09CA-C76C-C7B1-CDD7FF397280}"/>
              </a:ext>
            </a:extLst>
          </p:cNvPr>
          <p:cNvSpPr txBox="1"/>
          <p:nvPr/>
        </p:nvSpPr>
        <p:spPr>
          <a:xfrm>
            <a:off x="9890720" y="3429000"/>
            <a:ext cx="19950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 </a:t>
            </a:r>
            <a:r>
              <a:rPr lang="fr-FR" sz="2400" b="1" dirty="0" err="1"/>
              <a:t>Kole</a:t>
            </a:r>
            <a:r>
              <a:rPr lang="fr-FR" sz="2400" b="1" dirty="0"/>
              <a:t> </a:t>
            </a:r>
            <a:r>
              <a:rPr lang="fr-FR" sz="2400" b="1" dirty="0" err="1"/>
              <a:t>Idromeno</a:t>
            </a:r>
            <a:r>
              <a:rPr lang="fr-FR" sz="2400" b="1" dirty="0"/>
              <a:t> dans le vieux centre de Shkodra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érien, Photographie aérienne, Vue plongeante, plein air&#10;&#10;Description générée automatiquement">
            <a:extLst>
              <a:ext uri="{FF2B5EF4-FFF2-40B4-BE49-F238E27FC236}">
                <a16:creationId xmlns:a16="http://schemas.microsoft.com/office/drawing/2014/main" id="{860189A8-DB60-8749-2AFA-F333D18EDD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996" y="279000"/>
            <a:ext cx="946076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8376ED-9659-0448-6B50-CEBC6B2EC573}"/>
              </a:ext>
            </a:extLst>
          </p:cNvPr>
          <p:cNvSpPr txBox="1"/>
          <p:nvPr/>
        </p:nvSpPr>
        <p:spPr>
          <a:xfrm>
            <a:off x="334660" y="2908690"/>
            <a:ext cx="22132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littoral connu sous le nom de "Uji i Ftohte" à Vlore, en Albanie.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oute, ciel&#10;&#10;Description générée automatiquement">
            <a:extLst>
              <a:ext uri="{FF2B5EF4-FFF2-40B4-BE49-F238E27FC236}">
                <a16:creationId xmlns:a16="http://schemas.microsoft.com/office/drawing/2014/main" id="{A9C19891-FE40-F391-77F2-0197274BE9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996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2F9D84-3825-A599-0254-7B39C708785E}"/>
              </a:ext>
            </a:extLst>
          </p:cNvPr>
          <p:cNvSpPr txBox="1"/>
          <p:nvPr/>
        </p:nvSpPr>
        <p:spPr>
          <a:xfrm>
            <a:off x="1285004" y="6348167"/>
            <a:ext cx="1000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Vlora est une rue typique d'un centre historique aux bâtiments colorés.</a:t>
            </a: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0C00EC12-7219-BC1D-3249-69BE642A9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7DB97E-81FB-671C-9ECD-805F183AE5B4}"/>
              </a:ext>
            </a:extLst>
          </p:cNvPr>
          <p:cNvSpPr txBox="1"/>
          <p:nvPr/>
        </p:nvSpPr>
        <p:spPr>
          <a:xfrm>
            <a:off x="998483" y="6117335"/>
            <a:ext cx="10872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Promenade principale de la ville et plage de </a:t>
            </a:r>
            <a:r>
              <a:rPr lang="fr-FR" sz="2400" b="1" dirty="0" err="1">
                <a:solidFill>
                  <a:schemeClr val="bg1"/>
                </a:solidFill>
              </a:rPr>
              <a:t>pablich</a:t>
            </a:r>
            <a:r>
              <a:rPr lang="fr-FR" sz="2400" b="1" dirty="0">
                <a:solidFill>
                  <a:schemeClr val="bg1"/>
                </a:solidFill>
              </a:rPr>
              <a:t> à </a:t>
            </a:r>
            <a:r>
              <a:rPr lang="fr-FR" sz="2400" b="1" dirty="0" err="1">
                <a:solidFill>
                  <a:schemeClr val="bg1"/>
                </a:solidFill>
              </a:rPr>
              <a:t>Saranda</a:t>
            </a:r>
            <a:r>
              <a:rPr lang="fr-FR" sz="2400" b="1" dirty="0">
                <a:solidFill>
                  <a:schemeClr val="bg1"/>
                </a:solidFill>
              </a:rPr>
              <a:t>, Albanie.</a:t>
            </a: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rive&#10;&#10;Description générée automatiquement">
            <a:extLst>
              <a:ext uri="{FF2B5EF4-FFF2-40B4-BE49-F238E27FC236}">
                <a16:creationId xmlns:a16="http://schemas.microsoft.com/office/drawing/2014/main" id="{AB427FDF-391A-30D5-83E7-134290079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613" y="279000"/>
            <a:ext cx="946077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B9E629-AE3F-2BB2-9426-DAFF7E895E94}"/>
              </a:ext>
            </a:extLst>
          </p:cNvPr>
          <p:cNvSpPr txBox="1"/>
          <p:nvPr/>
        </p:nvSpPr>
        <p:spPr>
          <a:xfrm>
            <a:off x="3581877" y="6227895"/>
            <a:ext cx="8925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petit matin à Sarandë (Albanie)</a:t>
            </a: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FE0031E6-DB75-515A-67AA-41EE0CB59C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55" y="279000"/>
            <a:ext cx="94715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9503BE-B8AD-F722-88F5-9B8A2A22B168}"/>
              </a:ext>
            </a:extLst>
          </p:cNvPr>
          <p:cNvSpPr txBox="1"/>
          <p:nvPr/>
        </p:nvSpPr>
        <p:spPr>
          <a:xfrm>
            <a:off x="9948763" y="1708768"/>
            <a:ext cx="21591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Korce, Albanie - 14 juillet 2019 : Vieux bazar de la ville de </a:t>
            </a:r>
            <a:r>
              <a:rPr lang="fr-FR" sz="2400" b="1" dirty="0" err="1">
                <a:solidFill>
                  <a:schemeClr val="bg1"/>
                </a:solidFill>
              </a:rPr>
              <a:t>Korca</a:t>
            </a:r>
            <a:r>
              <a:rPr lang="fr-FR" sz="2400" b="1" dirty="0">
                <a:solidFill>
                  <a:schemeClr val="bg1"/>
                </a:solidFill>
              </a:rPr>
              <a:t> avec des gens qui traînent dans des cafés pendant la soirée d'été.</a:t>
            </a: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région sauvage&#10;&#10;Description générée automatiquement">
            <a:extLst>
              <a:ext uri="{FF2B5EF4-FFF2-40B4-BE49-F238E27FC236}">
                <a16:creationId xmlns:a16="http://schemas.microsoft.com/office/drawing/2014/main" id="{AFCB0DFD-CC23-4120-7169-5CBC8470E8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568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AB3B9E-1A2E-B780-BDD0-A4DBCAB6A401}"/>
              </a:ext>
            </a:extLst>
          </p:cNvPr>
          <p:cNvSpPr txBox="1"/>
          <p:nvPr/>
        </p:nvSpPr>
        <p:spPr>
          <a:xfrm>
            <a:off x="250218" y="4494486"/>
            <a:ext cx="2240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lac Kuchishte.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arbre&#10;&#10;Description générée automatiquement">
            <a:extLst>
              <a:ext uri="{FF2B5EF4-FFF2-40B4-BE49-F238E27FC236}">
                <a16:creationId xmlns:a16="http://schemas.microsoft.com/office/drawing/2014/main" id="{B94C9B7D-498E-E948-1C30-5F1490DD14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5B4157-8CFB-F680-4D97-B7C5DFB63027}"/>
              </a:ext>
            </a:extLst>
          </p:cNvPr>
          <p:cNvSpPr txBox="1"/>
          <p:nvPr/>
        </p:nvSpPr>
        <p:spPr>
          <a:xfrm>
            <a:off x="4414346" y="6117335"/>
            <a:ext cx="525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Liqeni</a:t>
            </a:r>
            <a:r>
              <a:rPr lang="fr-FR" sz="2400" b="1" dirty="0">
                <a:solidFill>
                  <a:schemeClr val="bg1"/>
                </a:solidFill>
              </a:rPr>
              <a:t> i </a:t>
            </a:r>
            <a:r>
              <a:rPr lang="fr-FR" sz="2400" b="1" dirty="0" err="1">
                <a:solidFill>
                  <a:schemeClr val="bg1"/>
                </a:solidFill>
              </a:rPr>
              <a:t>Xhemës</a:t>
            </a:r>
            <a:r>
              <a:rPr lang="fr-FR" sz="2400" b="1" dirty="0">
                <a:solidFill>
                  <a:schemeClr val="bg1"/>
                </a:solidFill>
              </a:rPr>
              <a:t> - </a:t>
            </a:r>
            <a:r>
              <a:rPr lang="fr-FR" sz="2400" b="1" dirty="0" err="1">
                <a:solidFill>
                  <a:schemeClr val="bg1"/>
                </a:solidFill>
              </a:rPr>
              <a:t>Valbonë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Reliefs côtiers et océaniques&#10;&#10;Description générée automatiquement">
            <a:extLst>
              <a:ext uri="{FF2B5EF4-FFF2-40B4-BE49-F238E27FC236}">
                <a16:creationId xmlns:a16="http://schemas.microsoft.com/office/drawing/2014/main" id="{2DE230CE-3786-1832-2911-EB28606848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A80106-719E-99F0-9077-3ACBC5F19B88}"/>
              </a:ext>
            </a:extLst>
          </p:cNvPr>
          <p:cNvSpPr txBox="1"/>
          <p:nvPr/>
        </p:nvSpPr>
        <p:spPr>
          <a:xfrm>
            <a:off x="4247862" y="6233090"/>
            <a:ext cx="7626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</a:t>
            </a:r>
            <a:r>
              <a:rPr lang="fr-FR" sz="2400" b="1" dirty="0" err="1">
                <a:solidFill>
                  <a:schemeClr val="bg1"/>
                </a:solidFill>
              </a:rPr>
              <a:t>Gjipe</a:t>
            </a:r>
            <a:r>
              <a:rPr lang="fr-FR" sz="2400" b="1" dirty="0">
                <a:solidFill>
                  <a:schemeClr val="bg1"/>
                </a:solidFill>
              </a:rPr>
              <a:t>, en Albanie.</a:t>
            </a:r>
          </a:p>
        </p:txBody>
      </p:sp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illet de banque, Timbre, Espèces&#10;&#10;Description générée automatiquement">
            <a:extLst>
              <a:ext uri="{FF2B5EF4-FFF2-40B4-BE49-F238E27FC236}">
                <a16:creationId xmlns:a16="http://schemas.microsoft.com/office/drawing/2014/main" id="{13A20D94-C8F8-7B61-909D-F9E6F81C7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651000"/>
            <a:ext cx="7620000" cy="35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CF5312-7038-BC94-09D7-81955B0EAD67}"/>
              </a:ext>
            </a:extLst>
          </p:cNvPr>
          <p:cNvSpPr txBox="1"/>
          <p:nvPr/>
        </p:nvSpPr>
        <p:spPr>
          <a:xfrm>
            <a:off x="2848661" y="5403272"/>
            <a:ext cx="10214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Billet de 1000 lek représentant Pjetër Bogdani.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train, ciel&#10;&#10;Description générée automatiquement">
            <a:extLst>
              <a:ext uri="{FF2B5EF4-FFF2-40B4-BE49-F238E27FC236}">
                <a16:creationId xmlns:a16="http://schemas.microsoft.com/office/drawing/2014/main" id="{33556784-585D-0CD5-5CE2-BEA5E1341E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364" y="189000"/>
            <a:ext cx="64719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0DE4AF-4842-0EFE-3DB2-04E20D14A8DF}"/>
              </a:ext>
            </a:extLst>
          </p:cNvPr>
          <p:cNvSpPr txBox="1"/>
          <p:nvPr/>
        </p:nvSpPr>
        <p:spPr>
          <a:xfrm>
            <a:off x="640176" y="3537788"/>
            <a:ext cx="2597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Production pétrolière à </a:t>
            </a:r>
            <a:r>
              <a:rPr lang="fr-FR" sz="2400" b="1" dirty="0" err="1"/>
              <a:t>Mallakastra</a:t>
            </a:r>
            <a:r>
              <a:rPr lang="fr-FR" sz="2400" b="1" dirty="0"/>
              <a:t>, Albanie</a:t>
            </a:r>
          </a:p>
        </p:txBody>
      </p:sp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nature&#10;&#10;Description générée automatiquement">
            <a:extLst>
              <a:ext uri="{FF2B5EF4-FFF2-40B4-BE49-F238E27FC236}">
                <a16:creationId xmlns:a16="http://schemas.microsoft.com/office/drawing/2014/main" id="{55C192A9-F67B-A554-B944-7157FB3407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8729" y="279000"/>
            <a:ext cx="97745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556EB-194C-E272-8E2E-F5DCAB508A9D}"/>
              </a:ext>
            </a:extLst>
          </p:cNvPr>
          <p:cNvSpPr txBox="1"/>
          <p:nvPr/>
        </p:nvSpPr>
        <p:spPr>
          <a:xfrm>
            <a:off x="5189483" y="6190749"/>
            <a:ext cx="8634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Tirana du Sud</a:t>
            </a:r>
          </a:p>
        </p:txBody>
      </p:sp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Description générée automatiquement">
            <a:extLst>
              <a:ext uri="{FF2B5EF4-FFF2-40B4-BE49-F238E27FC236}">
                <a16:creationId xmlns:a16="http://schemas.microsoft.com/office/drawing/2014/main" id="{6B2EFECB-5A99-FF61-C9A8-749EFBDA0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645" y="279000"/>
            <a:ext cx="1040517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37F1C-5F64-1D1D-A1B0-F4D407B143E3}"/>
              </a:ext>
            </a:extLst>
          </p:cNvPr>
          <p:cNvSpPr txBox="1"/>
          <p:nvPr/>
        </p:nvSpPr>
        <p:spPr>
          <a:xfrm>
            <a:off x="4579405" y="6267380"/>
            <a:ext cx="880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Ville de </a:t>
            </a:r>
            <a:r>
              <a:rPr lang="fr-FR" sz="2400" b="1" dirty="0" err="1">
                <a:solidFill>
                  <a:schemeClr val="bg1"/>
                </a:solidFill>
              </a:rPr>
              <a:t>Saranda</a:t>
            </a:r>
            <a:r>
              <a:rPr lang="fr-FR" sz="2400" b="1" dirty="0">
                <a:solidFill>
                  <a:schemeClr val="bg1"/>
                </a:solidFill>
              </a:rPr>
              <a:t> Albanie </a:t>
            </a:r>
          </a:p>
        </p:txBody>
      </p:sp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squée, ciel&#10;&#10;Description générée automatiquement">
            <a:extLst>
              <a:ext uri="{FF2B5EF4-FFF2-40B4-BE49-F238E27FC236}">
                <a16:creationId xmlns:a16="http://schemas.microsoft.com/office/drawing/2014/main" id="{E2E760CE-5204-3E59-8DAC-6EE3F00B0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553" y="355997"/>
            <a:ext cx="4356000" cy="30730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34BBE9-85BB-E730-BC12-D1D5B5CA4A19}"/>
              </a:ext>
            </a:extLst>
          </p:cNvPr>
          <p:cNvSpPr txBox="1"/>
          <p:nvPr/>
        </p:nvSpPr>
        <p:spPr>
          <a:xfrm>
            <a:off x="373553" y="3429000"/>
            <a:ext cx="4084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Grande mosquée de Durrës.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rbre, véhicule&#10;&#10;Description générée automatiquement">
            <a:extLst>
              <a:ext uri="{FF2B5EF4-FFF2-40B4-BE49-F238E27FC236}">
                <a16:creationId xmlns:a16="http://schemas.microsoft.com/office/drawing/2014/main" id="{037AB607-42F7-909B-4F6B-28D9F1FE81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0447" y="3429000"/>
            <a:ext cx="4248000" cy="30601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tourisme&#10;&#10;Description générée automatiquement">
            <a:extLst>
              <a:ext uri="{FF2B5EF4-FFF2-40B4-BE49-F238E27FC236}">
                <a16:creationId xmlns:a16="http://schemas.microsoft.com/office/drawing/2014/main" id="{3CB8C364-D489-C060-337A-D83AC1FEFE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8917" y="330155"/>
            <a:ext cx="4212000" cy="30988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65A2E899-429C-E13B-D7AB-B84BB78B08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84" y="3429000"/>
            <a:ext cx="4176000" cy="30723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2BA89141-F61D-CC3A-F369-F5A28E846C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415" y="630622"/>
            <a:ext cx="4068000" cy="29929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ciel, plein air, nourriture, eau&#10;&#10;Description générée automatiquement">
            <a:extLst>
              <a:ext uri="{FF2B5EF4-FFF2-40B4-BE49-F238E27FC236}">
                <a16:creationId xmlns:a16="http://schemas.microsoft.com/office/drawing/2014/main" id="{21445CAF-849F-D00A-A669-C02EFDFC24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9186" y="3429000"/>
            <a:ext cx="4144780" cy="3060000"/>
          </a:xfrm>
          <a:prstGeom prst="roundRect">
            <a:avLst>
              <a:gd name="adj" fmla="val 11111"/>
            </a:avLst>
          </a:prstGeom>
          <a:ln w="15875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39148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2BA0D708-5842-2682-E32F-91AE4A9D5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000" y="924911"/>
            <a:ext cx="7020000" cy="518271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1E3775-E0EE-273B-C7FD-D5E5ACB12B12}"/>
              </a:ext>
            </a:extLst>
          </p:cNvPr>
          <p:cNvSpPr txBox="1"/>
          <p:nvPr/>
        </p:nvSpPr>
        <p:spPr>
          <a:xfrm>
            <a:off x="3056896" y="340136"/>
            <a:ext cx="1159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L’Albanie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C9FA6F9-8926-F4B7-C611-E016361F52A7}"/>
              </a:ext>
            </a:extLst>
          </p:cNvPr>
          <p:cNvSpPr txBox="1"/>
          <p:nvPr/>
        </p:nvSpPr>
        <p:spPr>
          <a:xfrm>
            <a:off x="2667896" y="6108412"/>
            <a:ext cx="9810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3338077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279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2024-12-11T14:21:12Z</dcterms:created>
  <dcterms:modified xsi:type="dcterms:W3CDTF">2025-01-08T10:33:50Z</dcterms:modified>
</cp:coreProperties>
</file>