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6"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7" r:id="rId18"/>
    <p:sldId id="258" r:id="rId19"/>
    <p:sldId id="259"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9" d="100"/>
          <a:sy n="89" d="100"/>
        </p:scale>
        <p:origin x="22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C309F9-B590-41A0-80D8-26937231A56E}" type="datetimeFigureOut">
              <a:rPr lang="fr-FR" smtClean="0"/>
              <a:t>25/12/2024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F8FD0F1-B21D-457C-84CA-84DD46FF0971}" type="slidenum">
              <a:rPr lang="fr-FR" smtClean="0"/>
              <a:t>‹N°›</a:t>
            </a:fld>
            <a:endParaRPr lang="fr-FR"/>
          </a:p>
        </p:txBody>
      </p:sp>
    </p:spTree>
    <p:extLst>
      <p:ext uri="{BB962C8B-B14F-4D97-AF65-F5344CB8AC3E}">
        <p14:creationId xmlns:p14="http://schemas.microsoft.com/office/powerpoint/2010/main" val="19992584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F8FD0F1-B21D-457C-84CA-84DD46FF0971}" type="slidenum">
              <a:rPr lang="fr-FR" smtClean="0"/>
              <a:t>3</a:t>
            </a:fld>
            <a:endParaRPr lang="fr-FR"/>
          </a:p>
        </p:txBody>
      </p:sp>
    </p:spTree>
    <p:extLst>
      <p:ext uri="{BB962C8B-B14F-4D97-AF65-F5344CB8AC3E}">
        <p14:creationId xmlns:p14="http://schemas.microsoft.com/office/powerpoint/2010/main" val="42250440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25/12/2024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25/12/2024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Vue plongeante, bâtiment&#10;&#10;Description générée automatiquement">
            <a:extLst>
              <a:ext uri="{FF2B5EF4-FFF2-40B4-BE49-F238E27FC236}">
                <a16:creationId xmlns:a16="http://schemas.microsoft.com/office/drawing/2014/main" id="{6E1C7318-8D50-681F-1BB5-E6C845B5B8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7953" y="279000"/>
            <a:ext cx="10676094" cy="6300000"/>
          </a:xfrm>
          <a:prstGeom prst="rect">
            <a:avLst/>
          </a:prstGeom>
          <a:effectLst>
            <a:softEdge rad="635000"/>
          </a:effectLst>
        </p:spPr>
      </p:pic>
      <p:sp>
        <p:nvSpPr>
          <p:cNvPr id="4" name="ZoneTexte 3">
            <a:extLst>
              <a:ext uri="{FF2B5EF4-FFF2-40B4-BE49-F238E27FC236}">
                <a16:creationId xmlns:a16="http://schemas.microsoft.com/office/drawing/2014/main" id="{22150937-7454-F0BD-C76B-6995062E9241}"/>
              </a:ext>
            </a:extLst>
          </p:cNvPr>
          <p:cNvSpPr txBox="1"/>
          <p:nvPr/>
        </p:nvSpPr>
        <p:spPr>
          <a:xfrm>
            <a:off x="4184725" y="6191482"/>
            <a:ext cx="8713694" cy="461665"/>
          </a:xfrm>
          <a:prstGeom prst="rect">
            <a:avLst/>
          </a:prstGeom>
          <a:noFill/>
        </p:spPr>
        <p:txBody>
          <a:bodyPr wrap="square" rtlCol="0">
            <a:spAutoFit/>
          </a:bodyPr>
          <a:lstStyle/>
          <a:p>
            <a:r>
              <a:rPr lang="fr-FR" dirty="0"/>
              <a:t> </a:t>
            </a:r>
            <a:r>
              <a:rPr lang="fr-FR" sz="2400" b="1" dirty="0">
                <a:solidFill>
                  <a:schemeClr val="bg1"/>
                </a:solidFill>
              </a:rPr>
              <a:t>vue aérienne de </a:t>
            </a:r>
            <a:r>
              <a:rPr lang="fr-FR" sz="2400" b="1" dirty="0" err="1">
                <a:solidFill>
                  <a:schemeClr val="bg1"/>
                </a:solidFill>
              </a:rPr>
              <a:t>carcassonne</a:t>
            </a:r>
            <a:r>
              <a:rPr lang="fr-FR" sz="2400" b="1" dirty="0">
                <a:solidFill>
                  <a:schemeClr val="bg1"/>
                </a:solidFill>
              </a:rPr>
              <a:t> </a:t>
            </a:r>
          </a:p>
        </p:txBody>
      </p:sp>
      <p:sp>
        <p:nvSpPr>
          <p:cNvPr id="5" name="ZoneTexte 4">
            <a:extLst>
              <a:ext uri="{FF2B5EF4-FFF2-40B4-BE49-F238E27FC236}">
                <a16:creationId xmlns:a16="http://schemas.microsoft.com/office/drawing/2014/main" id="{DBD806C0-AC1F-55CF-092B-AFD5C30A08C6}"/>
              </a:ext>
            </a:extLst>
          </p:cNvPr>
          <p:cNvSpPr txBox="1"/>
          <p:nvPr/>
        </p:nvSpPr>
        <p:spPr>
          <a:xfrm>
            <a:off x="3053840" y="365760"/>
            <a:ext cx="8380207" cy="461665"/>
          </a:xfrm>
          <a:prstGeom prst="rect">
            <a:avLst/>
          </a:prstGeom>
          <a:noFill/>
        </p:spPr>
        <p:txBody>
          <a:bodyPr wrap="square" rtlCol="0">
            <a:spAutoFit/>
          </a:bodyPr>
          <a:lstStyle/>
          <a:p>
            <a:r>
              <a:rPr lang="fr-FR" sz="2400" b="1">
                <a:solidFill>
                  <a:schemeClr val="bg1"/>
                </a:solidFill>
              </a:rPr>
              <a:t>Ville fortifiée historique de Carcassonne *</a:t>
            </a:r>
            <a:endParaRPr lang="fr-FR" sz="2400" b="1" dirty="0">
              <a:solidFill>
                <a:schemeClr val="bg1"/>
              </a:solidFill>
            </a:endParaRP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mc:Choice xmlns:p14="http://schemas.microsoft.com/office/powerpoint/2010/main" Requires="p14">
      <p:transition spd="slow" p14:dur="5000">
        <p:wheel spokes="1"/>
        <p:sndAc>
          <p:stSnd loop="1">
            <p:snd r:embed="rId2" name="jean-pierre virgil AUDE.wav"/>
          </p:stSnd>
        </p:sndAc>
      </p:transition>
    </mc:Choice>
    <mc:Fallback>
      <p:transition spd="slow">
        <p:wheel spokes="1"/>
        <p:sndAc>
          <p:stSnd loop="1">
            <p:snd r:embed="rId2" name="jean-pierre virgil AUD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0933B2-E6B2-ED5E-B594-0E99EE7BDEC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La Cité de Carcassonne est un ensemble architectural médiéval qui se trouve dans la ville française de Carcassonne dans le département de l'Aude, région d'Occitanie. Elle est située sur la rive droite de l'Aude, au sud-est de la ville actuelle. Cette cité médiévale fortifiée, dont les origines remontent à la période gallo-romaine, doit sa renommée à sa double enceinte, atteignant près de 3 km de longueur1 et comportant cinquante-deux tours1, qui domine la vallée de l'Aude. La Cité comprend également un château (le château comtal) et une basilique (la basilique Saint-Nazaire).</a:t>
            </a:r>
          </a:p>
        </p:txBody>
      </p:sp>
      <p:sp>
        <p:nvSpPr>
          <p:cNvPr id="3" name="ZoneTexte 2">
            <a:extLst>
              <a:ext uri="{FF2B5EF4-FFF2-40B4-BE49-F238E27FC236}">
                <a16:creationId xmlns:a16="http://schemas.microsoft.com/office/drawing/2014/main" id="{CF7BE81D-12FF-551C-3FC6-A517FBF2EF1A}"/>
              </a:ext>
            </a:extLst>
          </p:cNvPr>
          <p:cNvSpPr txBox="1"/>
          <p:nvPr/>
        </p:nvSpPr>
        <p:spPr>
          <a:xfrm>
            <a:off x="2926080" y="4894729"/>
            <a:ext cx="184731"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346909728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peinture, dessin, Visage humain, art&#10;&#10;Description générée automatiquement">
            <a:extLst>
              <a:ext uri="{FF2B5EF4-FFF2-40B4-BE49-F238E27FC236}">
                <a16:creationId xmlns:a16="http://schemas.microsoft.com/office/drawing/2014/main" id="{6A677F94-15A4-8C8B-C443-D2B9BF49207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22000" y="189970"/>
            <a:ext cx="5148000" cy="6478060"/>
          </a:xfrm>
          <a:prstGeom prst="rect">
            <a:avLst/>
          </a:prstGeom>
          <a:effectLst>
            <a:softEdge rad="635000"/>
          </a:effectLst>
        </p:spPr>
      </p:pic>
      <p:sp>
        <p:nvSpPr>
          <p:cNvPr id="4" name="ZoneTexte 3">
            <a:extLst>
              <a:ext uri="{FF2B5EF4-FFF2-40B4-BE49-F238E27FC236}">
                <a16:creationId xmlns:a16="http://schemas.microsoft.com/office/drawing/2014/main" id="{0A42AA3F-2AEF-E96B-1DC3-A787F5C2F215}"/>
              </a:ext>
            </a:extLst>
          </p:cNvPr>
          <p:cNvSpPr txBox="1"/>
          <p:nvPr/>
        </p:nvSpPr>
        <p:spPr>
          <a:xfrm>
            <a:off x="1679986" y="5652367"/>
            <a:ext cx="9604786"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 pape Innocent III, instigateur de la croisade des Albigeois en 1208</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plein air, bâtiment, ciel, château&#10;&#10;Description générée automatiquement">
            <a:extLst>
              <a:ext uri="{FF2B5EF4-FFF2-40B4-BE49-F238E27FC236}">
                <a16:creationId xmlns:a16="http://schemas.microsoft.com/office/drawing/2014/main" id="{4022B558-AB8E-42E6-308E-5801679D29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27C00134-B08E-F7DC-C91A-0B0897AD9C8F}"/>
              </a:ext>
            </a:extLst>
          </p:cNvPr>
          <p:cNvSpPr txBox="1"/>
          <p:nvPr/>
        </p:nvSpPr>
        <p:spPr>
          <a:xfrm>
            <a:off x="2237590" y="5842337"/>
            <a:ext cx="9369911"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Les visiteurs dans les lices construites à l'époque royale</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FFCDE1A3-20EB-0F35-F056-0FEBDE75E1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513"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5746F0F-ACE1-D3CC-523D-F8145D48298D}"/>
              </a:ext>
            </a:extLst>
          </p:cNvPr>
          <p:cNvSpPr txBox="1"/>
          <p:nvPr/>
        </p:nvSpPr>
        <p:spPr>
          <a:xfrm>
            <a:off x="8885817" y="843677"/>
            <a:ext cx="3065929" cy="5170646"/>
          </a:xfrm>
          <a:prstGeom prst="rect">
            <a:avLst/>
          </a:prstGeom>
          <a:noFill/>
        </p:spPr>
        <p:txBody>
          <a:bodyPr wrap="square" rtlCol="0">
            <a:spAutoFit/>
          </a:bodyPr>
          <a:lstStyle/>
          <a:p>
            <a:endParaRPr lang="fr-FR" dirty="0">
              <a:solidFill>
                <a:schemeClr val="bg1"/>
              </a:solidFill>
            </a:endParaRPr>
          </a:p>
          <a:p>
            <a:r>
              <a:rPr lang="fr-FR" sz="2400" dirty="0">
                <a:solidFill>
                  <a:schemeClr val="bg1"/>
                </a:solidFill>
              </a:rPr>
              <a:t>Certains aménagements d'origine des maisons du XIXe siècle adossées aux remparts (trous de boulins portant les poutres des planchers, traces des marches d'escalier desservant les étages) sont encore visibles.</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bâtiment, plein air, ciel, tourelle&#10;&#10;Description générée automatiquement">
            <a:extLst>
              <a:ext uri="{FF2B5EF4-FFF2-40B4-BE49-F238E27FC236}">
                <a16:creationId xmlns:a16="http://schemas.microsoft.com/office/drawing/2014/main" id="{7145652E-ED41-908D-B53B-BD5001CA8C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40DF9F4-F074-536C-A0B5-F9664C9A8813}"/>
              </a:ext>
            </a:extLst>
          </p:cNvPr>
          <p:cNvSpPr txBox="1"/>
          <p:nvPr/>
        </p:nvSpPr>
        <p:spPr>
          <a:xfrm>
            <a:off x="2740545" y="6348167"/>
            <a:ext cx="7723991" cy="461665"/>
          </a:xfrm>
          <a:prstGeom prst="rect">
            <a:avLst/>
          </a:prstGeom>
          <a:noFill/>
        </p:spPr>
        <p:txBody>
          <a:bodyPr wrap="square" rtlCol="0">
            <a:spAutoFit/>
          </a:bodyPr>
          <a:lstStyle/>
          <a:p>
            <a:r>
              <a:rPr lang="fr-FR" sz="2400" b="1" dirty="0">
                <a:solidFill>
                  <a:schemeClr val="bg1"/>
                </a:solidFill>
              </a:rPr>
              <a:t>Les hourds restitués par l'architecte Viollet-le-Duc.</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panorama, ciel, bâtiment, plein air&#10;&#10;Description générée automatiquement">
            <a:extLst>
              <a:ext uri="{FF2B5EF4-FFF2-40B4-BE49-F238E27FC236}">
                <a16:creationId xmlns:a16="http://schemas.microsoft.com/office/drawing/2014/main" id="{640C5C70-4513-1014-1FFB-01DAD758AB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000" y="2641455"/>
            <a:ext cx="11412000" cy="1575089"/>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AF368194-AF27-AF52-5A59-8563FB6AB49B}"/>
              </a:ext>
            </a:extLst>
          </p:cNvPr>
          <p:cNvSpPr txBox="1"/>
          <p:nvPr/>
        </p:nvSpPr>
        <p:spPr>
          <a:xfrm>
            <a:off x="480508" y="4346088"/>
            <a:ext cx="11230984" cy="769441"/>
          </a:xfrm>
          <a:prstGeom prst="rect">
            <a:avLst/>
          </a:prstGeom>
          <a:noFill/>
        </p:spPr>
        <p:txBody>
          <a:bodyPr wrap="square" rtlCol="0">
            <a:spAutoFit/>
          </a:bodyPr>
          <a:lstStyle/>
          <a:p>
            <a:endParaRPr lang="fr-FR" sz="2000" dirty="0">
              <a:solidFill>
                <a:srgbClr val="FFFF00"/>
              </a:solidFill>
            </a:endParaRPr>
          </a:p>
          <a:p>
            <a:r>
              <a:rPr lang="fr-FR" sz="2400" b="1" dirty="0">
                <a:solidFill>
                  <a:srgbClr val="FFFF00"/>
                </a:solidFill>
              </a:rPr>
              <a:t>Panorama de la ville fortifiée de Carcassonne et du Pont-Vieux traversant l'Aude.</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plein air, ciel, brique, bâtiment&#10;&#10;Description générée automatiquement">
            <a:extLst>
              <a:ext uri="{FF2B5EF4-FFF2-40B4-BE49-F238E27FC236}">
                <a16:creationId xmlns:a16="http://schemas.microsoft.com/office/drawing/2014/main" id="{B20A3F44-88FA-4269-420E-47639A9B11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90330" y="189000"/>
            <a:ext cx="3276094"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114E6BA0-E67C-BC22-33E9-3C2BAFC5C617}"/>
              </a:ext>
            </a:extLst>
          </p:cNvPr>
          <p:cNvSpPr txBox="1"/>
          <p:nvPr/>
        </p:nvSpPr>
        <p:spPr>
          <a:xfrm>
            <a:off x="1151069" y="3980330"/>
            <a:ext cx="3474720" cy="1107996"/>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Différentes époques sur une tour.</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55026A88-C0FC-2A9A-F253-7BD4A6EBFA2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841" y="189000"/>
            <a:ext cx="4858484" cy="6480000"/>
          </a:xfrm>
          <a:prstGeom prst="rect">
            <a:avLst/>
          </a:prstGeom>
          <a:effectLst>
            <a:softEdge rad="635000"/>
          </a:effectLst>
        </p:spPr>
      </p:pic>
      <p:sp>
        <p:nvSpPr>
          <p:cNvPr id="4" name="ZoneTexte 3">
            <a:extLst>
              <a:ext uri="{FF2B5EF4-FFF2-40B4-BE49-F238E27FC236}">
                <a16:creationId xmlns:a16="http://schemas.microsoft.com/office/drawing/2014/main" id="{677E4E50-AC1B-67CB-5BE9-0BF45AE2A0CE}"/>
              </a:ext>
            </a:extLst>
          </p:cNvPr>
          <p:cNvSpPr txBox="1"/>
          <p:nvPr/>
        </p:nvSpPr>
        <p:spPr>
          <a:xfrm>
            <a:off x="8437325" y="3119719"/>
            <a:ext cx="3485478" cy="2185214"/>
          </a:xfrm>
          <a:prstGeom prst="rect">
            <a:avLst/>
          </a:prstGeom>
          <a:noFill/>
        </p:spPr>
        <p:txBody>
          <a:bodyPr wrap="square" rtlCol="0">
            <a:spAutoFit/>
          </a:bodyPr>
          <a:lstStyle/>
          <a:p>
            <a:endParaRPr lang="fr-FR" sz="2000" dirty="0">
              <a:solidFill>
                <a:schemeClr val="bg1"/>
              </a:solidFill>
            </a:endParaRPr>
          </a:p>
          <a:p>
            <a:endParaRPr lang="fr-FR" sz="2000" dirty="0">
              <a:solidFill>
                <a:schemeClr val="bg1"/>
              </a:solidFill>
            </a:endParaRPr>
          </a:p>
          <a:p>
            <a:r>
              <a:rPr lang="fr-FR" sz="2400" b="1" dirty="0">
                <a:solidFill>
                  <a:schemeClr val="bg1"/>
                </a:solidFill>
              </a:rPr>
              <a:t>Les tours gallo-romaines en forme caractéristique de fer à cheval.</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A2788E42-6E0E-8C28-3C41-8A05E6743B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A4740F47-F399-920F-1DAA-A9AD36DF42FE}"/>
              </a:ext>
            </a:extLst>
          </p:cNvPr>
          <p:cNvSpPr txBox="1"/>
          <p:nvPr/>
        </p:nvSpPr>
        <p:spPr>
          <a:xfrm>
            <a:off x="1649505" y="5563337"/>
            <a:ext cx="9581477"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La porte narbonnaise construite sous le règne de Philippe le Hardi.</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plein air, bâtiment, ciel, herbe&#10;&#10;Description générée automatiquement">
            <a:extLst>
              <a:ext uri="{FF2B5EF4-FFF2-40B4-BE49-F238E27FC236}">
                <a16:creationId xmlns:a16="http://schemas.microsoft.com/office/drawing/2014/main" id="{F67C0CD8-4913-85CB-3399-6C6CA15950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9131" y="279000"/>
            <a:ext cx="9453705" cy="6300000"/>
          </a:xfrm>
          <a:prstGeom prst="rect">
            <a:avLst/>
          </a:prstGeom>
          <a:effectLst>
            <a:softEdge rad="635000"/>
          </a:effectLst>
        </p:spPr>
      </p:pic>
      <p:sp>
        <p:nvSpPr>
          <p:cNvPr id="4" name="ZoneTexte 3">
            <a:extLst>
              <a:ext uri="{FF2B5EF4-FFF2-40B4-BE49-F238E27FC236}">
                <a16:creationId xmlns:a16="http://schemas.microsoft.com/office/drawing/2014/main" id="{C57ECBAB-26BA-4FC0-9BF9-315C8D801F63}"/>
              </a:ext>
            </a:extLst>
          </p:cNvPr>
          <p:cNvSpPr txBox="1"/>
          <p:nvPr/>
        </p:nvSpPr>
        <p:spPr>
          <a:xfrm>
            <a:off x="4916245" y="4270676"/>
            <a:ext cx="6874136" cy="2308324"/>
          </a:xfrm>
          <a:prstGeom prst="rect">
            <a:avLst/>
          </a:prstGeom>
          <a:noFill/>
        </p:spPr>
        <p:txBody>
          <a:bodyPr wrap="square" rtlCol="0">
            <a:spAutoFit/>
          </a:bodyPr>
          <a:lstStyle/>
          <a:p>
            <a:endParaRPr lang="fr-FR" sz="2000" dirty="0"/>
          </a:p>
          <a:p>
            <a:endParaRPr lang="fr-FR" sz="2000" dirty="0"/>
          </a:p>
          <a:p>
            <a:r>
              <a:rPr lang="fr-FR" sz="2000" dirty="0"/>
              <a:t>24 ⁄ 33</a:t>
            </a:r>
          </a:p>
          <a:p>
            <a:endParaRPr lang="fr-FR" sz="2000" dirty="0"/>
          </a:p>
          <a:p>
            <a:endParaRPr lang="fr-FR" sz="2000" dirty="0"/>
          </a:p>
          <a:p>
            <a:endParaRPr lang="fr-FR" sz="2000" dirty="0"/>
          </a:p>
          <a:p>
            <a:r>
              <a:rPr lang="fr-FR" sz="2400" b="1" dirty="0">
                <a:solidFill>
                  <a:schemeClr val="bg1"/>
                </a:solidFill>
              </a:rPr>
              <a:t>La porte de l'Aude.</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bâtiment, plein air, château, ciel&#10;&#10;Description générée automatiquement">
            <a:extLst>
              <a:ext uri="{FF2B5EF4-FFF2-40B4-BE49-F238E27FC236}">
                <a16:creationId xmlns:a16="http://schemas.microsoft.com/office/drawing/2014/main" id="{7C469DAC-242F-2385-D4ED-33AA9D51D1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5BFBD74D-02ED-AE44-2E69-42339881ACE8}"/>
              </a:ext>
            </a:extLst>
          </p:cNvPr>
          <p:cNvSpPr txBox="1"/>
          <p:nvPr/>
        </p:nvSpPr>
        <p:spPr>
          <a:xfrm>
            <a:off x="4013262" y="5679928"/>
            <a:ext cx="7573384" cy="1015663"/>
          </a:xfrm>
          <a:prstGeom prst="rect">
            <a:avLst/>
          </a:prstGeom>
          <a:noFill/>
        </p:spPr>
        <p:txBody>
          <a:bodyPr wrap="square" rtlCol="0">
            <a:spAutoFit/>
          </a:bodyPr>
          <a:lstStyle/>
          <a:p>
            <a:endParaRPr lang="fr-FR" dirty="0"/>
          </a:p>
          <a:p>
            <a:endParaRPr lang="fr-FR" dirty="0"/>
          </a:p>
          <a:p>
            <a:r>
              <a:rPr lang="fr-FR" sz="2400" b="1" dirty="0"/>
              <a:t>Entrée du château comtal.</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plein air, nuage, ciel, bâtiment&#10;&#10;Description générée automatiquement">
            <a:extLst>
              <a:ext uri="{FF2B5EF4-FFF2-40B4-BE49-F238E27FC236}">
                <a16:creationId xmlns:a16="http://schemas.microsoft.com/office/drawing/2014/main" id="{1ECD1022-560E-306E-3716-51FB1A39C3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1668" y="189000"/>
            <a:ext cx="5628664" cy="6480000"/>
          </a:xfrm>
          <a:prstGeom prst="round2DiagRect">
            <a:avLst>
              <a:gd name="adj1" fmla="val 16667"/>
              <a:gd name="adj2" fmla="val 0"/>
            </a:avLst>
          </a:prstGeom>
          <a:ln w="88900" cap="sq">
            <a:solidFill>
              <a:srgbClr val="00B0F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139AD9E5-3CD3-398F-0BB3-C1AF268812A9}"/>
              </a:ext>
            </a:extLst>
          </p:cNvPr>
          <p:cNvSpPr txBox="1"/>
          <p:nvPr/>
        </p:nvSpPr>
        <p:spPr>
          <a:xfrm>
            <a:off x="344244" y="3429000"/>
            <a:ext cx="3077273" cy="1384995"/>
          </a:xfrm>
          <a:prstGeom prst="rect">
            <a:avLst/>
          </a:prstGeom>
          <a:noFill/>
        </p:spPr>
        <p:txBody>
          <a:bodyPr wrap="square" rtlCol="0">
            <a:spAutoFit/>
          </a:bodyPr>
          <a:lstStyle/>
          <a:p>
            <a:endParaRPr lang="fr-FR" dirty="0"/>
          </a:p>
          <a:p>
            <a:endParaRPr lang="fr-FR" dirty="0"/>
          </a:p>
          <a:p>
            <a:r>
              <a:rPr lang="fr-FR" sz="2400" b="1" dirty="0"/>
              <a:t>La basilique Saint-Nazaire</a:t>
            </a:r>
            <a:r>
              <a:rPr lang="fr-FR" dirty="0"/>
              <a:t>.</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bâtiment, fenêtre, plein air, porte&#10;&#10;Description générée automatiquement">
            <a:extLst>
              <a:ext uri="{FF2B5EF4-FFF2-40B4-BE49-F238E27FC236}">
                <a16:creationId xmlns:a16="http://schemas.microsoft.com/office/drawing/2014/main" id="{B9B33EB2-99C1-4FBF-BB9E-1C9EC347FE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6" cy="6480000"/>
          </a:xfrm>
          <a:prstGeom prst="snip2DiagRect">
            <a:avLst/>
          </a:prstGeom>
          <a:solidFill>
            <a:srgbClr val="FFFFFF">
              <a:shade val="85000"/>
            </a:srgbClr>
          </a:solidFill>
          <a:ln w="88900" cap="sq">
            <a:solidFill>
              <a:srgbClr val="00B0F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F8B7A6C3-B56E-7755-60B9-F7ED2938978A}"/>
              </a:ext>
            </a:extLst>
          </p:cNvPr>
          <p:cNvSpPr txBox="1"/>
          <p:nvPr/>
        </p:nvSpPr>
        <p:spPr>
          <a:xfrm>
            <a:off x="8681421" y="3731159"/>
            <a:ext cx="3216537" cy="1846659"/>
          </a:xfrm>
          <a:prstGeom prst="rect">
            <a:avLst/>
          </a:prstGeom>
          <a:noFill/>
        </p:spPr>
        <p:txBody>
          <a:bodyPr wrap="square" rtlCol="0">
            <a:spAutoFit/>
          </a:bodyPr>
          <a:lstStyle/>
          <a:p>
            <a:endParaRPr lang="fr-FR" dirty="0"/>
          </a:p>
          <a:p>
            <a:endParaRPr lang="fr-FR" sz="2400" b="1" dirty="0"/>
          </a:p>
          <a:p>
            <a:r>
              <a:rPr lang="fr-FR" sz="2400" b="1" dirty="0"/>
              <a:t>Auberge de jeunesse de la Cité de Carcassonne</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bâtiment, plein air, ciel, nuage&#10;&#10;Description générée automatiquement">
            <a:extLst>
              <a:ext uri="{FF2B5EF4-FFF2-40B4-BE49-F238E27FC236}">
                <a16:creationId xmlns:a16="http://schemas.microsoft.com/office/drawing/2014/main" id="{BD94AAA8-BB51-2A05-1830-2BE42F0E1F2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D766F65E-6735-1444-BCCB-CB13E1FFB922}"/>
              </a:ext>
            </a:extLst>
          </p:cNvPr>
          <p:cNvSpPr txBox="1"/>
          <p:nvPr/>
        </p:nvSpPr>
        <p:spPr>
          <a:xfrm>
            <a:off x="2452743" y="5752651"/>
            <a:ext cx="7971417" cy="1015663"/>
          </a:xfrm>
          <a:prstGeom prst="rect">
            <a:avLst/>
          </a:prstGeom>
          <a:noFill/>
        </p:spPr>
        <p:txBody>
          <a:bodyPr wrap="square" rtlCol="0">
            <a:spAutoFit/>
          </a:bodyPr>
          <a:lstStyle/>
          <a:p>
            <a:endParaRPr lang="fr-FR" dirty="0"/>
          </a:p>
          <a:p>
            <a:endParaRPr lang="fr-FR" dirty="0"/>
          </a:p>
          <a:p>
            <a:r>
              <a:rPr lang="fr-FR" sz="2400" b="1" dirty="0">
                <a:solidFill>
                  <a:schemeClr val="bg1"/>
                </a:solidFill>
              </a:rPr>
              <a:t>Buste de la Dame </a:t>
            </a:r>
            <a:r>
              <a:rPr lang="fr-FR" sz="2400" b="1" dirty="0" err="1">
                <a:solidFill>
                  <a:schemeClr val="bg1"/>
                </a:solidFill>
              </a:rPr>
              <a:t>Carcas</a:t>
            </a:r>
            <a:r>
              <a:rPr lang="fr-FR" sz="2400" b="1" dirty="0">
                <a:solidFill>
                  <a:schemeClr val="bg1"/>
                </a:solidFill>
              </a:rPr>
              <a:t> devant la porte narbonnaise</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Premier de l’An, Saint-Sylvestre, feu d’artifice, Nouvel an&#10;&#10;Description générée automatiquement">
            <a:extLst>
              <a:ext uri="{FF2B5EF4-FFF2-40B4-BE49-F238E27FC236}">
                <a16:creationId xmlns:a16="http://schemas.microsoft.com/office/drawing/2014/main" id="{3E66FF69-BEC9-EDEB-E9FD-FB5121CD72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99" y="279000"/>
            <a:ext cx="9453706" cy="6300000"/>
          </a:xfrm>
          <a:prstGeom prst="rect">
            <a:avLst/>
          </a:prstGeom>
          <a:effectLst>
            <a:softEdge rad="317500"/>
          </a:effectLst>
        </p:spPr>
      </p:pic>
      <p:sp>
        <p:nvSpPr>
          <p:cNvPr id="4" name="ZoneTexte 3">
            <a:extLst>
              <a:ext uri="{FF2B5EF4-FFF2-40B4-BE49-F238E27FC236}">
                <a16:creationId xmlns:a16="http://schemas.microsoft.com/office/drawing/2014/main" id="{5411043C-779F-B5FB-16EA-77C8FC3E0148}"/>
              </a:ext>
            </a:extLst>
          </p:cNvPr>
          <p:cNvSpPr txBox="1"/>
          <p:nvPr/>
        </p:nvSpPr>
        <p:spPr>
          <a:xfrm>
            <a:off x="2345168" y="5733716"/>
            <a:ext cx="9154758" cy="1015663"/>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r>
              <a:rPr lang="fr-FR" sz="2400" b="1" dirty="0">
                <a:solidFill>
                  <a:schemeClr val="bg1"/>
                </a:solidFill>
              </a:rPr>
              <a:t>Embrasement de la Cité de Carcassonne pour le 14 juillet</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DEB2F9BB-CFDA-0543-8789-5DF4F896FE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1" y="279000"/>
            <a:ext cx="9453718" cy="6300000"/>
          </a:xfrm>
          <a:prstGeom prst="rect">
            <a:avLst/>
          </a:prstGeom>
          <a:effectLst>
            <a:softEdge rad="635000"/>
          </a:effectLst>
        </p:spPr>
      </p:pic>
      <p:sp>
        <p:nvSpPr>
          <p:cNvPr id="4" name="ZoneTexte 3">
            <a:extLst>
              <a:ext uri="{FF2B5EF4-FFF2-40B4-BE49-F238E27FC236}">
                <a16:creationId xmlns:a16="http://schemas.microsoft.com/office/drawing/2014/main" id="{94938048-A206-1427-4365-26C75196E6F0}"/>
              </a:ext>
            </a:extLst>
          </p:cNvPr>
          <p:cNvSpPr txBox="1"/>
          <p:nvPr/>
        </p:nvSpPr>
        <p:spPr>
          <a:xfrm>
            <a:off x="3380821" y="5646123"/>
            <a:ext cx="10324421"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Remparts de la Cité de Carcassonne</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bâtiment, ciel, statue&#10;&#10;Description générée automatiquement">
            <a:extLst>
              <a:ext uri="{FF2B5EF4-FFF2-40B4-BE49-F238E27FC236}">
                <a16:creationId xmlns:a16="http://schemas.microsoft.com/office/drawing/2014/main" id="{4F1F828E-AB8B-E49B-259C-E37845C6DB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9599" y="189000"/>
            <a:ext cx="485848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78DAC4-70C7-0B0E-B1C8-95981204DF58}"/>
              </a:ext>
            </a:extLst>
          </p:cNvPr>
          <p:cNvSpPr txBox="1"/>
          <p:nvPr/>
        </p:nvSpPr>
        <p:spPr>
          <a:xfrm>
            <a:off x="89516" y="4130937"/>
            <a:ext cx="3205779" cy="1200329"/>
          </a:xfrm>
          <a:prstGeom prst="rect">
            <a:avLst/>
          </a:prstGeom>
          <a:noFill/>
        </p:spPr>
        <p:txBody>
          <a:bodyPr wrap="square" rtlCol="0">
            <a:spAutoFit/>
          </a:bodyPr>
          <a:lstStyle/>
          <a:p>
            <a:r>
              <a:rPr lang="fr-FR" sz="2400" b="1" dirty="0">
                <a:solidFill>
                  <a:srgbClr val="FFFF00"/>
                </a:solidFill>
              </a:rPr>
              <a:t>Buste de Jean-Pierre Cros-</a:t>
            </a:r>
            <a:r>
              <a:rPr lang="fr-FR" sz="2400" b="1" dirty="0" err="1">
                <a:solidFill>
                  <a:srgbClr val="FFFF00"/>
                </a:solidFill>
              </a:rPr>
              <a:t>Mayrevieille</a:t>
            </a:r>
            <a:r>
              <a:rPr lang="fr-FR" sz="2400" b="1" dirty="0">
                <a:solidFill>
                  <a:srgbClr val="FFFF00"/>
                </a:solidFill>
              </a:rPr>
              <a:t>, sauveur de la Cité</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Artefact, sculpture, Buste, Sculpture&#10;&#10;Description générée automatiquement">
            <a:extLst>
              <a:ext uri="{FF2B5EF4-FFF2-40B4-BE49-F238E27FC236}">
                <a16:creationId xmlns:a16="http://schemas.microsoft.com/office/drawing/2014/main" id="{59E4C38B-6D30-3628-E134-51CC451DF4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8083" y="189000"/>
            <a:ext cx="485848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CEA9D44-A9A6-99E9-4212-79AB3A082EF5}"/>
              </a:ext>
            </a:extLst>
          </p:cNvPr>
          <p:cNvSpPr txBox="1"/>
          <p:nvPr/>
        </p:nvSpPr>
        <p:spPr>
          <a:xfrm>
            <a:off x="8595360" y="3582296"/>
            <a:ext cx="3345628" cy="1384995"/>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Buste d'Eugène Viollet-le-Duc</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0D4D0F3E-1D8C-7B32-A676-98FA3D880B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1413" y="1946797"/>
            <a:ext cx="4464000" cy="2964406"/>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pic>
        <p:nvPicPr>
          <p:cNvPr id="6" name="Image 5" descr="Une image contenant bâtiment, plein air, ciel, Ruines&#10;&#10;Description générée automatiquement">
            <a:extLst>
              <a:ext uri="{FF2B5EF4-FFF2-40B4-BE49-F238E27FC236}">
                <a16:creationId xmlns:a16="http://schemas.microsoft.com/office/drawing/2014/main" id="{097DB6CD-6C8A-98E4-3D0E-C69EAF0C79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81098" y="1233000"/>
            <a:ext cx="3294000" cy="4392000"/>
          </a:xfrm>
          <a:prstGeom prst="round2DiagRect">
            <a:avLst>
              <a:gd name="adj1" fmla="val 16667"/>
              <a:gd name="adj2" fmla="val 0"/>
            </a:avLst>
          </a:prstGeom>
          <a:ln w="88900" cap="sq">
            <a:solidFill>
              <a:srgbClr val="FFFF00"/>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1947406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C8B8350E-124C-F107-E8F3-B911F58900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83824" y="2028507"/>
            <a:ext cx="4752000" cy="3166746"/>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Image 5" descr="Une image contenant plein air, ciel, nuage, Ruines&#10;&#10;Description générée automatiquement">
            <a:extLst>
              <a:ext uri="{FF2B5EF4-FFF2-40B4-BE49-F238E27FC236}">
                <a16:creationId xmlns:a16="http://schemas.microsoft.com/office/drawing/2014/main" id="{0D587AB4-1BC9-0204-B381-9EE13EAA19C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68276" y="1133632"/>
            <a:ext cx="3060000" cy="4805885"/>
          </a:xfrm>
          <a:prstGeom prst="snip2DiagRect">
            <a:avLst/>
          </a:prstGeom>
          <a:solidFill>
            <a:srgbClr val="FFFFFF">
              <a:shade val="85000"/>
            </a:srgbClr>
          </a:solidFill>
          <a:ln w="88900" cap="sq">
            <a:solidFill>
              <a:srgbClr val="FFFF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99672071"/>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habits, chaussures, plafond, intérieur&#10;&#10;Description générée automatiquement">
            <a:extLst>
              <a:ext uri="{FF2B5EF4-FFF2-40B4-BE49-F238E27FC236}">
                <a16:creationId xmlns:a16="http://schemas.microsoft.com/office/drawing/2014/main" id="{92990AB1-283C-3035-2F23-C5B8D25990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142" y="344245"/>
            <a:ext cx="4464000" cy="334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7" name="Image 6" descr="Une image contenant plein air, ciel, arbre, ombre&#10;&#10;Description générée automatiquement">
            <a:extLst>
              <a:ext uri="{FF2B5EF4-FFF2-40B4-BE49-F238E27FC236}">
                <a16:creationId xmlns:a16="http://schemas.microsoft.com/office/drawing/2014/main" id="{F998FE52-C63A-FA7F-EA9F-4B10E9CEDD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5858" y="3429000"/>
            <a:ext cx="4128000" cy="309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16370862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E010348-C616-62C7-B8DA-171D583CEC5C}"/>
            </a:ext>
          </a:extLst>
        </p:cNvPr>
        <p:cNvGrpSpPr/>
        <p:nvPr/>
      </p:nvGrpSpPr>
      <p:grpSpPr>
        <a:xfrm>
          <a:off x="0" y="0"/>
          <a:ext cx="0" cy="0"/>
          <a:chOff x="0" y="0"/>
          <a:chExt cx="0" cy="0"/>
        </a:xfrm>
      </p:grpSpPr>
      <p:pic>
        <p:nvPicPr>
          <p:cNvPr id="3" name="Image 2" descr="Une image contenant nourriture, vaisselle, personne, repas&#10;&#10;Description générée automatiquement">
            <a:extLst>
              <a:ext uri="{FF2B5EF4-FFF2-40B4-BE49-F238E27FC236}">
                <a16:creationId xmlns:a16="http://schemas.microsoft.com/office/drawing/2014/main" id="{19C9B42E-9897-166D-0F6A-3A5D559218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51463" y="355003"/>
            <a:ext cx="4356000" cy="3267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bâtiment, arbre&#10;&#10;Description générée automatiquement">
            <a:extLst>
              <a:ext uri="{FF2B5EF4-FFF2-40B4-BE49-F238E27FC236}">
                <a16:creationId xmlns:a16="http://schemas.microsoft.com/office/drawing/2014/main" id="{539D506F-3E4A-FDD8-DDFA-D5905F2B7D6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4537" y="3429000"/>
            <a:ext cx="4752000" cy="3159222"/>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10017200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4D11CDE-2808-6E46-FF23-4B22019E75EC}"/>
            </a:ext>
          </a:extLst>
        </p:cNvPr>
        <p:cNvGrpSpPr/>
        <p:nvPr/>
      </p:nvGrpSpPr>
      <p:grpSpPr>
        <a:xfrm>
          <a:off x="0" y="0"/>
          <a:ext cx="0" cy="0"/>
          <a:chOff x="0" y="0"/>
          <a:chExt cx="0" cy="0"/>
        </a:xfrm>
      </p:grpSpPr>
      <p:pic>
        <p:nvPicPr>
          <p:cNvPr id="3" name="Image 2" descr="Une image contenant plein air, bâtiment, église, ciel&#10;&#10;Description générée automatiquement">
            <a:extLst>
              <a:ext uri="{FF2B5EF4-FFF2-40B4-BE49-F238E27FC236}">
                <a16:creationId xmlns:a16="http://schemas.microsoft.com/office/drawing/2014/main" id="{D7191B5B-23FF-373E-6A25-361BF4C203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526" y="247425"/>
            <a:ext cx="4608000" cy="3072000"/>
          </a:xfrm>
          <a:prstGeom prst="rect">
            <a:avLst/>
          </a:prstGeom>
          <a:ln w="88900" cap="sq" cmpd="thickThin">
            <a:solidFill>
              <a:srgbClr val="0070C0"/>
            </a:solidFill>
            <a:prstDash val="solid"/>
            <a:miter lim="800000"/>
          </a:ln>
          <a:effectLst>
            <a:innerShdw blurRad="76200">
              <a:srgbClr val="000000"/>
            </a:innerShdw>
          </a:effectLst>
        </p:spPr>
      </p:pic>
      <p:pic>
        <p:nvPicPr>
          <p:cNvPr id="5" name="Image 4" descr="Une image contenant bâtiment, chapelle, cathédrale, coffre&#10;&#10;Description générée automatiquement">
            <a:extLst>
              <a:ext uri="{FF2B5EF4-FFF2-40B4-BE49-F238E27FC236}">
                <a16:creationId xmlns:a16="http://schemas.microsoft.com/office/drawing/2014/main" id="{85198CB7-2050-A2DD-2565-0A50E45D55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85406" y="3429000"/>
            <a:ext cx="4824000" cy="3207960"/>
          </a:xfrm>
          <a:prstGeom prst="rect">
            <a:avLst/>
          </a:prstGeom>
          <a:ln w="88900" cap="sq" cmpd="thickThin">
            <a:solidFill>
              <a:srgbClr val="0070C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2262D11E-FE09-8736-75F2-B79A5A258227}"/>
              </a:ext>
            </a:extLst>
          </p:cNvPr>
          <p:cNvSpPr txBox="1"/>
          <p:nvPr/>
        </p:nvSpPr>
        <p:spPr>
          <a:xfrm>
            <a:off x="580913" y="3757123"/>
            <a:ext cx="6183405" cy="461665"/>
          </a:xfrm>
          <a:prstGeom prst="rect">
            <a:avLst/>
          </a:prstGeom>
          <a:noFill/>
        </p:spPr>
        <p:txBody>
          <a:bodyPr wrap="square" rtlCol="0">
            <a:spAutoFit/>
          </a:bodyPr>
          <a:lstStyle/>
          <a:p>
            <a:r>
              <a:rPr lang="fr-FR" sz="2400" b="1" dirty="0"/>
              <a:t>Basilique Saint Nazaire Cité Carcassonne </a:t>
            </a:r>
          </a:p>
        </p:txBody>
      </p:sp>
    </p:spTree>
    <p:extLst>
      <p:ext uri="{BB962C8B-B14F-4D97-AF65-F5344CB8AC3E}">
        <p14:creationId xmlns:p14="http://schemas.microsoft.com/office/powerpoint/2010/main" val="128489733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A3B68-15B2-E628-948A-82CB0F2BA5D8}"/>
            </a:ext>
          </a:extLst>
        </p:cNvPr>
        <p:cNvGrpSpPr/>
        <p:nvPr/>
      </p:nvGrpSpPr>
      <p:grpSpPr>
        <a:xfrm>
          <a:off x="0" y="0"/>
          <a:ext cx="0" cy="0"/>
          <a:chOff x="0" y="0"/>
          <a:chExt cx="0" cy="0"/>
        </a:xfrm>
      </p:grpSpPr>
      <p:pic>
        <p:nvPicPr>
          <p:cNvPr id="3" name="Image 2" descr="Une image contenant chapelle, bâtiment, cathédrale, vitrail&#10;&#10;Description générée automatiquement">
            <a:extLst>
              <a:ext uri="{FF2B5EF4-FFF2-40B4-BE49-F238E27FC236}">
                <a16:creationId xmlns:a16="http://schemas.microsoft.com/office/drawing/2014/main" id="{C238BE5B-CE1C-A296-D5C6-8A881B3B848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3610" y="819000"/>
            <a:ext cx="3471514" cy="522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pic>
        <p:nvPicPr>
          <p:cNvPr id="5" name="Image 4" descr="Une image contenant art, mythologie, statue, peinture&#10;&#10;Description générée automatiquement">
            <a:extLst>
              <a:ext uri="{FF2B5EF4-FFF2-40B4-BE49-F238E27FC236}">
                <a16:creationId xmlns:a16="http://schemas.microsoft.com/office/drawing/2014/main" id="{E902E0B8-E10F-BD24-4D6B-ED2C5D2290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54448" y="819000"/>
            <a:ext cx="3471518" cy="522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888171249"/>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5" name="Image 4" descr="Une image contenant fenêtre, bâtiment, vitrail, église&#10;&#10;Description générée automatiquement">
            <a:extLst>
              <a:ext uri="{FF2B5EF4-FFF2-40B4-BE49-F238E27FC236}">
                <a16:creationId xmlns:a16="http://schemas.microsoft.com/office/drawing/2014/main" id="{C0AEC5A3-B84C-4A78-7A66-20AB2E086FD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13533" y="613186"/>
            <a:ext cx="3924000" cy="3924000"/>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Image 6" descr="Une image contenant bâtiment, vitrail, cathédrale, église&#10;&#10;Description générée automatiquement">
            <a:extLst>
              <a:ext uri="{FF2B5EF4-FFF2-40B4-BE49-F238E27FC236}">
                <a16:creationId xmlns:a16="http://schemas.microsoft.com/office/drawing/2014/main" id="{E638EF83-836F-0CBE-5C3A-AEBF94894D3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4467" y="3203089"/>
            <a:ext cx="4644000" cy="3096968"/>
          </a:xfrm>
          <a:prstGeom prst="rect">
            <a:avLst/>
          </a:prstGeom>
          <a:ln w="38100" cap="sq">
            <a:solidFill>
              <a:srgbClr val="00B0F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757816257"/>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bâtiment, plein air, ville, fenêtre&#10;&#10;Description générée automatiquement">
            <a:extLst>
              <a:ext uri="{FF2B5EF4-FFF2-40B4-BE49-F238E27FC236}">
                <a16:creationId xmlns:a16="http://schemas.microsoft.com/office/drawing/2014/main" id="{D521DB89-A6F2-434C-AFD0-E4CE532B42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648" y="211995"/>
            <a:ext cx="4824000" cy="321700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descr="Une image contenant plein air, arbre, table, personnes&#10;&#10;Description générée automatiquement">
            <a:extLst>
              <a:ext uri="{FF2B5EF4-FFF2-40B4-BE49-F238E27FC236}">
                <a16:creationId xmlns:a16="http://schemas.microsoft.com/office/drawing/2014/main" id="{4828A932-9A45-14B0-425E-DFFC59B1911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59352" y="3429000"/>
            <a:ext cx="4824000" cy="3203471"/>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840046066"/>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9" name="Image 8" descr="Une image contenant scène, plein air, bâtiment, voie&#10;&#10;Description générée automatiquement">
            <a:extLst>
              <a:ext uri="{FF2B5EF4-FFF2-40B4-BE49-F238E27FC236}">
                <a16:creationId xmlns:a16="http://schemas.microsoft.com/office/drawing/2014/main" id="{493714B1-2D90-83E9-67C8-A019C388F4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6807" y="189000"/>
            <a:ext cx="4303124"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53808420"/>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3" name="Image 2" descr="Une image contenant bâtiment, plein air, forteresse, ciel&#10;&#10;Description générée automatiquement">
            <a:extLst>
              <a:ext uri="{FF2B5EF4-FFF2-40B4-BE49-F238E27FC236}">
                <a16:creationId xmlns:a16="http://schemas.microsoft.com/office/drawing/2014/main" id="{482A39CF-C0B1-FE02-A513-B5C3AE372F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0188" y="350901"/>
            <a:ext cx="5292000" cy="2989828"/>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arbre&#10;&#10;Description générée automatiquement">
            <a:extLst>
              <a:ext uri="{FF2B5EF4-FFF2-40B4-BE49-F238E27FC236}">
                <a16:creationId xmlns:a16="http://schemas.microsoft.com/office/drawing/2014/main" id="{87169153-F96E-B743-FE49-A832A3775B5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43562" y="3567439"/>
            <a:ext cx="5256000" cy="296948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59662127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B521CFEE-104D-88D1-207A-FCEE45CAB292}"/>
            </a:ext>
          </a:extLst>
        </p:cNvPr>
        <p:cNvGrpSpPr/>
        <p:nvPr/>
      </p:nvGrpSpPr>
      <p:grpSpPr>
        <a:xfrm>
          <a:off x="0" y="0"/>
          <a:ext cx="0" cy="0"/>
          <a:chOff x="0" y="0"/>
          <a:chExt cx="0" cy="0"/>
        </a:xfrm>
      </p:grpSpPr>
      <p:pic>
        <p:nvPicPr>
          <p:cNvPr id="3" name="Image 2" descr="Une image contenant plein air, plante, fenêtre, ciel&#10;&#10;Description générée automatiquement">
            <a:extLst>
              <a:ext uri="{FF2B5EF4-FFF2-40B4-BE49-F238E27FC236}">
                <a16:creationId xmlns:a16="http://schemas.microsoft.com/office/drawing/2014/main" id="{0ECD9F39-6E91-854D-9583-B8F0B6CD0D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1755820"/>
            <a:ext cx="5472000" cy="3078000"/>
          </a:xfrm>
          <a:prstGeom prst="round2DiagRect">
            <a:avLst>
              <a:gd name="adj1" fmla="val 16667"/>
              <a:gd name="adj2" fmla="val 0"/>
            </a:avLst>
          </a:prstGeom>
          <a:ln w="88900" cap="sq">
            <a:solidFill>
              <a:srgbClr val="7030A0"/>
            </a:solidFill>
            <a:miter lim="800000"/>
          </a:ln>
          <a:effectLst>
            <a:outerShdw blurRad="254000" algn="tl" rotWithShape="0">
              <a:srgbClr val="000000">
                <a:alpha val="43000"/>
              </a:srgbClr>
            </a:outerShdw>
          </a:effectLst>
        </p:spPr>
      </p:pic>
      <p:pic>
        <p:nvPicPr>
          <p:cNvPr id="5" name="Image 4" descr="Une image contenant plein air, bâtiment, scène, chaussures&#10;&#10;Description générée automatiquement">
            <a:extLst>
              <a:ext uri="{FF2B5EF4-FFF2-40B4-BE49-F238E27FC236}">
                <a16:creationId xmlns:a16="http://schemas.microsoft.com/office/drawing/2014/main" id="{6DFE0D7F-B3D6-446C-6564-EEBACFB6BB3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4000" y="1168070"/>
            <a:ext cx="3024000" cy="4521859"/>
          </a:xfrm>
          <a:prstGeom prst="rect">
            <a:avLst/>
          </a:prstGeom>
          <a:ln w="38100" cap="sq">
            <a:solidFill>
              <a:srgbClr val="7030A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89570415"/>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39A716-35C2-4A6E-BCC5-589254B0688F}"/>
            </a:ext>
          </a:extLst>
        </p:cNvPr>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7EC6E783-259B-8F24-F562-CCBB8D34C8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56000" y="1021977"/>
            <a:ext cx="6480000" cy="4860000"/>
          </a:xfrm>
          <a:prstGeom prst="rect">
            <a:avLst/>
          </a:prstGeom>
          <a:effectLst>
            <a:softEdge rad="317500"/>
          </a:effectLst>
        </p:spPr>
      </p:pic>
      <p:sp>
        <p:nvSpPr>
          <p:cNvPr id="2" name="ZoneTexte 1">
            <a:extLst>
              <a:ext uri="{FF2B5EF4-FFF2-40B4-BE49-F238E27FC236}">
                <a16:creationId xmlns:a16="http://schemas.microsoft.com/office/drawing/2014/main" id="{BFBBBEFC-3C6C-DE3D-1ECE-4D6D040DAAE2}"/>
              </a:ext>
            </a:extLst>
          </p:cNvPr>
          <p:cNvSpPr txBox="1"/>
          <p:nvPr/>
        </p:nvSpPr>
        <p:spPr>
          <a:xfrm>
            <a:off x="1990164" y="437202"/>
            <a:ext cx="8756725" cy="584775"/>
          </a:xfrm>
          <a:prstGeom prst="rect">
            <a:avLst/>
          </a:prstGeom>
          <a:noFill/>
        </p:spPr>
        <p:txBody>
          <a:bodyPr wrap="square" rtlCol="0">
            <a:spAutoFit/>
          </a:bodyPr>
          <a:lstStyle/>
          <a:p>
            <a:r>
              <a:rPr lang="fr-FR" sz="3200" b="1" dirty="0">
                <a:solidFill>
                  <a:srgbClr val="FFFF00"/>
                </a:solidFill>
              </a:rPr>
              <a:t>Ville Fortifiées </a:t>
            </a:r>
            <a:r>
              <a:rPr lang="fr-FR" sz="3200" b="1" dirty="0" err="1">
                <a:solidFill>
                  <a:srgbClr val="FFFF00"/>
                </a:solidFill>
              </a:rPr>
              <a:t>Histoique</a:t>
            </a:r>
            <a:r>
              <a:rPr lang="fr-FR" sz="3200" b="1" dirty="0">
                <a:solidFill>
                  <a:srgbClr val="FFFF00"/>
                </a:solidFill>
              </a:rPr>
              <a:t> De Carcassonne </a:t>
            </a:r>
          </a:p>
        </p:txBody>
      </p:sp>
      <p:sp>
        <p:nvSpPr>
          <p:cNvPr id="4" name="ZoneTexte 3">
            <a:extLst>
              <a:ext uri="{FF2B5EF4-FFF2-40B4-BE49-F238E27FC236}">
                <a16:creationId xmlns:a16="http://schemas.microsoft.com/office/drawing/2014/main" id="{1FAD34D0-13C4-1ADA-2E80-4281B9FD34D8}"/>
              </a:ext>
            </a:extLst>
          </p:cNvPr>
          <p:cNvSpPr txBox="1"/>
          <p:nvPr/>
        </p:nvSpPr>
        <p:spPr>
          <a:xfrm>
            <a:off x="3539266" y="5685416"/>
            <a:ext cx="6184009"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66A6C52F-746A-D8BC-77C6-406FDA548365}"/>
              </a:ext>
            </a:extLst>
          </p:cNvPr>
          <p:cNvSpPr txBox="1"/>
          <p:nvPr/>
        </p:nvSpPr>
        <p:spPr>
          <a:xfrm>
            <a:off x="5604734" y="6205142"/>
            <a:ext cx="5873676"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929845122"/>
      </p:ext>
    </p:extLst>
  </p:cSld>
  <p:clrMapOvr>
    <a:masterClrMapping/>
  </p:clrMapOvr>
  <mc:AlternateContent xmlns:mc="http://schemas.openxmlformats.org/markup-compatibility/2006">
    <mc:Choice xmlns:p14="http://schemas.microsoft.com/office/powerpoint/2010/main" Requires="p14">
      <p:transition spd="slow" p14:dur="5000">
        <p:wheel spokes="1"/>
      </p:transition>
    </mc:Choice>
    <mc:Fallback>
      <p:transition spd="slow">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300</Words>
  <Application>Microsoft Office PowerPoint</Application>
  <PresentationFormat>Grand écran</PresentationFormat>
  <Paragraphs>56</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2024-12-16T06:24:40Z</dcterms:created>
  <dcterms:modified xsi:type="dcterms:W3CDTF">2024-12-25T05:26:23Z</dcterms:modified>
</cp:coreProperties>
</file>