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72" r:id="rId4"/>
    <p:sldId id="271" r:id="rId5"/>
    <p:sldId id="270" r:id="rId6"/>
    <p:sldId id="269" r:id="rId7"/>
    <p:sldId id="268" r:id="rId8"/>
    <p:sldId id="267" r:id="rId9"/>
    <p:sldId id="266" r:id="rId10"/>
    <p:sldId id="265" r:id="rId11"/>
    <p:sldId id="264" r:id="rId12"/>
    <p:sldId id="263" r:id="rId13"/>
    <p:sldId id="262" r:id="rId14"/>
    <p:sldId id="261" r:id="rId15"/>
    <p:sldId id="260" r:id="rId16"/>
    <p:sldId id="259" r:id="rId17"/>
    <p:sldId id="258" r:id="rId18"/>
    <p:sldId id="257" r:id="rId19"/>
    <p:sldId id="273" r:id="rId20"/>
    <p:sldId id="274" r:id="rId21"/>
    <p:sldId id="276"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61" autoAdjust="0"/>
    <p:restoredTop sz="94660"/>
  </p:normalViewPr>
  <p:slideViewPr>
    <p:cSldViewPr snapToGrid="0">
      <p:cViewPr varScale="1">
        <p:scale>
          <a:sx n="74" d="100"/>
          <a:sy n="74" d="100"/>
        </p:scale>
        <p:origin x="547"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A94236-B381-B17E-795F-F6542D7A56D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9BBD192-B0EF-2B4E-F8EE-D9F9F6008D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DBD1D6E-10C5-1FE4-B8E5-1D864B7C7E65}"/>
              </a:ext>
            </a:extLst>
          </p:cNvPr>
          <p:cNvSpPr>
            <a:spLocks noGrp="1"/>
          </p:cNvSpPr>
          <p:nvPr>
            <p:ph type="dt" sz="half" idx="10"/>
          </p:nvPr>
        </p:nvSpPr>
        <p:spPr/>
        <p:txBody>
          <a:bodyPr/>
          <a:lstStyle/>
          <a:p>
            <a:fld id="{333C60CB-A73D-41C5-99B1-D02098712794}" type="datetimeFigureOut">
              <a:rPr lang="fr-FR" smtClean="0"/>
              <a:t>12/01/2025</a:t>
            </a:fld>
            <a:endParaRPr lang="fr-FR"/>
          </a:p>
        </p:txBody>
      </p:sp>
      <p:sp>
        <p:nvSpPr>
          <p:cNvPr id="5" name="Espace réservé du pied de page 4">
            <a:extLst>
              <a:ext uri="{FF2B5EF4-FFF2-40B4-BE49-F238E27FC236}">
                <a16:creationId xmlns:a16="http://schemas.microsoft.com/office/drawing/2014/main" id="{860F2588-C0CB-C9CA-5EE5-DE252E00B3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E70D15-70DF-10B5-45C5-F174BADD8AB3}"/>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1418275930"/>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E185D6-E896-DA3B-2D5D-BE2977D21F4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7F5D9D0-AF2D-EFE0-83F3-2B20CEBE197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D6D0859-41BE-E64C-D66F-34E4EA6D9933}"/>
              </a:ext>
            </a:extLst>
          </p:cNvPr>
          <p:cNvSpPr>
            <a:spLocks noGrp="1"/>
          </p:cNvSpPr>
          <p:nvPr>
            <p:ph type="dt" sz="half" idx="10"/>
          </p:nvPr>
        </p:nvSpPr>
        <p:spPr/>
        <p:txBody>
          <a:bodyPr/>
          <a:lstStyle/>
          <a:p>
            <a:fld id="{333C60CB-A73D-41C5-99B1-D02098712794}" type="datetimeFigureOut">
              <a:rPr lang="fr-FR" smtClean="0"/>
              <a:t>12/01/2025</a:t>
            </a:fld>
            <a:endParaRPr lang="fr-FR"/>
          </a:p>
        </p:txBody>
      </p:sp>
      <p:sp>
        <p:nvSpPr>
          <p:cNvPr id="5" name="Espace réservé du pied de page 4">
            <a:extLst>
              <a:ext uri="{FF2B5EF4-FFF2-40B4-BE49-F238E27FC236}">
                <a16:creationId xmlns:a16="http://schemas.microsoft.com/office/drawing/2014/main" id="{8D8286B9-E812-D454-1C1F-23E56D3BCDF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0A2629E-B04A-FB76-1B43-9766D0FC43A8}"/>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4183327927"/>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FFD7B1-D908-40CA-D4BE-4B78B1C19CF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2FA739B-9CC2-ADE7-3C4E-8AB6A87AB57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5C784CB-EFF8-DEC8-3FCD-D5FBC02F5203}"/>
              </a:ext>
            </a:extLst>
          </p:cNvPr>
          <p:cNvSpPr>
            <a:spLocks noGrp="1"/>
          </p:cNvSpPr>
          <p:nvPr>
            <p:ph type="dt" sz="half" idx="10"/>
          </p:nvPr>
        </p:nvSpPr>
        <p:spPr/>
        <p:txBody>
          <a:bodyPr/>
          <a:lstStyle/>
          <a:p>
            <a:fld id="{333C60CB-A73D-41C5-99B1-D02098712794}" type="datetimeFigureOut">
              <a:rPr lang="fr-FR" smtClean="0"/>
              <a:t>12/01/2025</a:t>
            </a:fld>
            <a:endParaRPr lang="fr-FR"/>
          </a:p>
        </p:txBody>
      </p:sp>
      <p:sp>
        <p:nvSpPr>
          <p:cNvPr id="5" name="Espace réservé du pied de page 4">
            <a:extLst>
              <a:ext uri="{FF2B5EF4-FFF2-40B4-BE49-F238E27FC236}">
                <a16:creationId xmlns:a16="http://schemas.microsoft.com/office/drawing/2014/main" id="{0D531BDC-8DC6-DC89-CDD5-81F4FCFFD39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F5111F9-21E3-2EE3-AD23-F866637DD6F9}"/>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1449549745"/>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8FCC6E-D979-8390-C439-F7F631CDB92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5837B30-DCBA-D109-FC9D-688FF531282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A98762D-4035-9864-0C4D-FD877CDC736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A629A1A-A81E-B44A-99B8-9502A2E09964}"/>
              </a:ext>
            </a:extLst>
          </p:cNvPr>
          <p:cNvSpPr>
            <a:spLocks noGrp="1"/>
          </p:cNvSpPr>
          <p:nvPr>
            <p:ph type="dt" sz="half" idx="10"/>
          </p:nvPr>
        </p:nvSpPr>
        <p:spPr/>
        <p:txBody>
          <a:bodyPr/>
          <a:lstStyle/>
          <a:p>
            <a:fld id="{333C60CB-A73D-41C5-99B1-D02098712794}" type="datetimeFigureOut">
              <a:rPr lang="fr-FR" smtClean="0"/>
              <a:t>12/01/2025</a:t>
            </a:fld>
            <a:endParaRPr lang="fr-FR"/>
          </a:p>
        </p:txBody>
      </p:sp>
      <p:sp>
        <p:nvSpPr>
          <p:cNvPr id="6" name="Espace réservé du pied de page 5">
            <a:extLst>
              <a:ext uri="{FF2B5EF4-FFF2-40B4-BE49-F238E27FC236}">
                <a16:creationId xmlns:a16="http://schemas.microsoft.com/office/drawing/2014/main" id="{FD20D295-6ABF-1A71-EA76-5276C3B2F8A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632AC4-BDBC-F1D2-12BA-B63272C735D2}"/>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527991055"/>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1DDFC2-7EC8-2DF0-E249-1D3D2C64A91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7165587-69E4-9841-C7DC-F8CE9D43E5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E4A61FF-DE52-036B-65D0-375B6FBEAF3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FE0A909-0E50-8B3D-6560-0A0CF6CEB7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A044862-F3FF-3FE2-9C14-08154B74236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AE792A4-9B18-7BAC-D5A8-F01C50B89EA1}"/>
              </a:ext>
            </a:extLst>
          </p:cNvPr>
          <p:cNvSpPr>
            <a:spLocks noGrp="1"/>
          </p:cNvSpPr>
          <p:nvPr>
            <p:ph type="dt" sz="half" idx="10"/>
          </p:nvPr>
        </p:nvSpPr>
        <p:spPr/>
        <p:txBody>
          <a:bodyPr/>
          <a:lstStyle/>
          <a:p>
            <a:fld id="{333C60CB-A73D-41C5-99B1-D02098712794}" type="datetimeFigureOut">
              <a:rPr lang="fr-FR" smtClean="0"/>
              <a:t>12/01/2025</a:t>
            </a:fld>
            <a:endParaRPr lang="fr-FR"/>
          </a:p>
        </p:txBody>
      </p:sp>
      <p:sp>
        <p:nvSpPr>
          <p:cNvPr id="8" name="Espace réservé du pied de page 7">
            <a:extLst>
              <a:ext uri="{FF2B5EF4-FFF2-40B4-BE49-F238E27FC236}">
                <a16:creationId xmlns:a16="http://schemas.microsoft.com/office/drawing/2014/main" id="{DF62259E-B195-6494-A9C2-F98FABE9B0D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9D39FBB-3BD1-2785-6B5F-C57E332890F3}"/>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148746276"/>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022EC1-59ED-7DB2-D3DE-7F5C2443CDE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8E2E76B-88EB-3BDC-B5E0-388892C6364D}"/>
              </a:ext>
            </a:extLst>
          </p:cNvPr>
          <p:cNvSpPr>
            <a:spLocks noGrp="1"/>
          </p:cNvSpPr>
          <p:nvPr>
            <p:ph type="dt" sz="half" idx="10"/>
          </p:nvPr>
        </p:nvSpPr>
        <p:spPr/>
        <p:txBody>
          <a:bodyPr/>
          <a:lstStyle/>
          <a:p>
            <a:fld id="{333C60CB-A73D-41C5-99B1-D02098712794}" type="datetimeFigureOut">
              <a:rPr lang="fr-FR" smtClean="0"/>
              <a:t>12/01/2025</a:t>
            </a:fld>
            <a:endParaRPr lang="fr-FR"/>
          </a:p>
        </p:txBody>
      </p:sp>
      <p:sp>
        <p:nvSpPr>
          <p:cNvPr id="4" name="Espace réservé du pied de page 3">
            <a:extLst>
              <a:ext uri="{FF2B5EF4-FFF2-40B4-BE49-F238E27FC236}">
                <a16:creationId xmlns:a16="http://schemas.microsoft.com/office/drawing/2014/main" id="{93AEE401-208C-6716-C8E3-B9B6732CAB2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5C66412-50CE-0D6F-561B-8832A5ACCAAB}"/>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664876016"/>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A8F0FF7-E21F-2729-3647-3A23A418EA71}"/>
              </a:ext>
            </a:extLst>
          </p:cNvPr>
          <p:cNvSpPr>
            <a:spLocks noGrp="1"/>
          </p:cNvSpPr>
          <p:nvPr>
            <p:ph type="dt" sz="half" idx="10"/>
          </p:nvPr>
        </p:nvSpPr>
        <p:spPr/>
        <p:txBody>
          <a:bodyPr/>
          <a:lstStyle/>
          <a:p>
            <a:fld id="{333C60CB-A73D-41C5-99B1-D02098712794}" type="datetimeFigureOut">
              <a:rPr lang="fr-FR" smtClean="0"/>
              <a:t>12/01/2025</a:t>
            </a:fld>
            <a:endParaRPr lang="fr-FR"/>
          </a:p>
        </p:txBody>
      </p:sp>
      <p:sp>
        <p:nvSpPr>
          <p:cNvPr id="3" name="Espace réservé du pied de page 2">
            <a:extLst>
              <a:ext uri="{FF2B5EF4-FFF2-40B4-BE49-F238E27FC236}">
                <a16:creationId xmlns:a16="http://schemas.microsoft.com/office/drawing/2014/main" id="{8AA74668-FFCB-5646-699F-DD0026B3E68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B675886-F4A0-48B6-7053-7D029A44BE09}"/>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727526778"/>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C8BE58-3CDB-55BC-5B25-1F1A4AD8FED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F377FF5-CA69-48F9-D828-D93F39120E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3ABE34B-9933-3345-25B7-8BB6BBB620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1C06551-2A65-07A4-26E1-FECE51D98410}"/>
              </a:ext>
            </a:extLst>
          </p:cNvPr>
          <p:cNvSpPr>
            <a:spLocks noGrp="1"/>
          </p:cNvSpPr>
          <p:nvPr>
            <p:ph type="dt" sz="half" idx="10"/>
          </p:nvPr>
        </p:nvSpPr>
        <p:spPr/>
        <p:txBody>
          <a:bodyPr/>
          <a:lstStyle/>
          <a:p>
            <a:fld id="{333C60CB-A73D-41C5-99B1-D02098712794}" type="datetimeFigureOut">
              <a:rPr lang="fr-FR" smtClean="0"/>
              <a:t>12/01/2025</a:t>
            </a:fld>
            <a:endParaRPr lang="fr-FR"/>
          </a:p>
        </p:txBody>
      </p:sp>
      <p:sp>
        <p:nvSpPr>
          <p:cNvPr id="6" name="Espace réservé du pied de page 5">
            <a:extLst>
              <a:ext uri="{FF2B5EF4-FFF2-40B4-BE49-F238E27FC236}">
                <a16:creationId xmlns:a16="http://schemas.microsoft.com/office/drawing/2014/main" id="{4B58B561-2189-786D-2ECB-47991FC2478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2D4AB75-40FE-E297-4A4B-A693FEC144B1}"/>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784032860"/>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4CD5B6-6784-554F-1E5E-8D2D898DA6F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95B266D-BB14-BCAF-9A36-0355678952E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C448AE2-5DD8-52BE-E614-9C7F536C8B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09711D8-04A2-AF4A-498C-1E0DB7B6C651}"/>
              </a:ext>
            </a:extLst>
          </p:cNvPr>
          <p:cNvSpPr>
            <a:spLocks noGrp="1"/>
          </p:cNvSpPr>
          <p:nvPr>
            <p:ph type="dt" sz="half" idx="10"/>
          </p:nvPr>
        </p:nvSpPr>
        <p:spPr/>
        <p:txBody>
          <a:bodyPr/>
          <a:lstStyle/>
          <a:p>
            <a:fld id="{333C60CB-A73D-41C5-99B1-D02098712794}" type="datetimeFigureOut">
              <a:rPr lang="fr-FR" smtClean="0"/>
              <a:t>12/01/2025</a:t>
            </a:fld>
            <a:endParaRPr lang="fr-FR"/>
          </a:p>
        </p:txBody>
      </p:sp>
      <p:sp>
        <p:nvSpPr>
          <p:cNvPr id="6" name="Espace réservé du pied de page 5">
            <a:extLst>
              <a:ext uri="{FF2B5EF4-FFF2-40B4-BE49-F238E27FC236}">
                <a16:creationId xmlns:a16="http://schemas.microsoft.com/office/drawing/2014/main" id="{43D42C9B-1196-87D9-8D55-19D7FAD97D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3007EE4-8DA7-9E1E-581A-2EC895F1F595}"/>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2861235643"/>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ED774A-2D2F-E6DC-0804-45C21D027E1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C8FA326-936D-626C-F5B7-FA03673AA14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FCA6A11-44F6-0DDF-E899-6D73CC7BF2E4}"/>
              </a:ext>
            </a:extLst>
          </p:cNvPr>
          <p:cNvSpPr>
            <a:spLocks noGrp="1"/>
          </p:cNvSpPr>
          <p:nvPr>
            <p:ph type="dt" sz="half" idx="10"/>
          </p:nvPr>
        </p:nvSpPr>
        <p:spPr/>
        <p:txBody>
          <a:bodyPr/>
          <a:lstStyle/>
          <a:p>
            <a:fld id="{333C60CB-A73D-41C5-99B1-D02098712794}" type="datetimeFigureOut">
              <a:rPr lang="fr-FR" smtClean="0"/>
              <a:t>12/01/2025</a:t>
            </a:fld>
            <a:endParaRPr lang="fr-FR"/>
          </a:p>
        </p:txBody>
      </p:sp>
      <p:sp>
        <p:nvSpPr>
          <p:cNvPr id="5" name="Espace réservé du pied de page 4">
            <a:extLst>
              <a:ext uri="{FF2B5EF4-FFF2-40B4-BE49-F238E27FC236}">
                <a16:creationId xmlns:a16="http://schemas.microsoft.com/office/drawing/2014/main" id="{A948F2E1-395E-7839-99FA-52FADCBF378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0F42A4B-3BCF-D6CB-1FB0-AEC6FDCA82F1}"/>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2621888894"/>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07687A1-4A53-7FA9-5481-61F473E423E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9001F5D-63F5-73B0-038B-4890E408108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7AA90DC-DE40-8A85-3D9D-615E11B6B180}"/>
              </a:ext>
            </a:extLst>
          </p:cNvPr>
          <p:cNvSpPr>
            <a:spLocks noGrp="1"/>
          </p:cNvSpPr>
          <p:nvPr>
            <p:ph type="dt" sz="half" idx="10"/>
          </p:nvPr>
        </p:nvSpPr>
        <p:spPr/>
        <p:txBody>
          <a:bodyPr/>
          <a:lstStyle/>
          <a:p>
            <a:fld id="{333C60CB-A73D-41C5-99B1-D02098712794}" type="datetimeFigureOut">
              <a:rPr lang="fr-FR" smtClean="0"/>
              <a:t>12/01/2025</a:t>
            </a:fld>
            <a:endParaRPr lang="fr-FR"/>
          </a:p>
        </p:txBody>
      </p:sp>
      <p:sp>
        <p:nvSpPr>
          <p:cNvPr id="5" name="Espace réservé du pied de page 4">
            <a:extLst>
              <a:ext uri="{FF2B5EF4-FFF2-40B4-BE49-F238E27FC236}">
                <a16:creationId xmlns:a16="http://schemas.microsoft.com/office/drawing/2014/main" id="{539AE0B3-5E21-62F2-B11A-BDDE851476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F959D58-CCCB-885D-0C92-B8D457022027}"/>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037919579"/>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E3E06F5-C830-1A7C-D02E-E92945621A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029CE58-E1B9-471E-5D54-8F2C37C236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E1DB9D0-53BE-DBFA-291A-0FD0BA951B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33C60CB-A73D-41C5-99B1-D02098712794}" type="datetimeFigureOut">
              <a:rPr lang="fr-FR" smtClean="0"/>
              <a:t>12/01/2025</a:t>
            </a:fld>
            <a:endParaRPr lang="fr-FR"/>
          </a:p>
        </p:txBody>
      </p:sp>
      <p:sp>
        <p:nvSpPr>
          <p:cNvPr id="5" name="Espace réservé du pied de page 4">
            <a:extLst>
              <a:ext uri="{FF2B5EF4-FFF2-40B4-BE49-F238E27FC236}">
                <a16:creationId xmlns:a16="http://schemas.microsoft.com/office/drawing/2014/main" id="{4CFD87D4-D85E-F045-3C4B-5142593B40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3BF0379-AA95-7D6D-BE5A-41C58A45B2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4412EDA-2C7B-4D3C-B069-6DE8CAF6D5AE}" type="slidenum">
              <a:rPr lang="fr-FR" smtClean="0"/>
              <a:t>‹N°›</a:t>
            </a:fld>
            <a:endParaRPr lang="fr-FR"/>
          </a:p>
        </p:txBody>
      </p:sp>
    </p:spTree>
    <p:extLst>
      <p:ext uri="{BB962C8B-B14F-4D97-AF65-F5344CB8AC3E}">
        <p14:creationId xmlns:p14="http://schemas.microsoft.com/office/powerpoint/2010/main" val="27752406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âtiment, horloge&#10;&#10;Description générée automatiquement">
            <a:extLst>
              <a:ext uri="{FF2B5EF4-FFF2-40B4-BE49-F238E27FC236}">
                <a16:creationId xmlns:a16="http://schemas.microsoft.com/office/drawing/2014/main" id="{7D17A90D-0CB8-D5FC-F271-2E2C3F2980F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45644" y="168171"/>
            <a:ext cx="8881057" cy="6300000"/>
          </a:xfrm>
          <a:prstGeom prst="rect">
            <a:avLst/>
          </a:prstGeom>
          <a:effectLst>
            <a:softEdge rad="317500"/>
          </a:effectLst>
        </p:spPr>
      </p:pic>
      <p:sp>
        <p:nvSpPr>
          <p:cNvPr id="4" name="ZoneTexte 3">
            <a:extLst>
              <a:ext uri="{FF2B5EF4-FFF2-40B4-BE49-F238E27FC236}">
                <a16:creationId xmlns:a16="http://schemas.microsoft.com/office/drawing/2014/main" id="{A6CF97E3-0171-1814-D027-7662BFAF1795}"/>
              </a:ext>
            </a:extLst>
          </p:cNvPr>
          <p:cNvSpPr txBox="1"/>
          <p:nvPr/>
        </p:nvSpPr>
        <p:spPr>
          <a:xfrm>
            <a:off x="6352786" y="444576"/>
            <a:ext cx="4197928" cy="461665"/>
          </a:xfrm>
          <a:prstGeom prst="rect">
            <a:avLst/>
          </a:prstGeom>
          <a:noFill/>
        </p:spPr>
        <p:txBody>
          <a:bodyPr wrap="square" rtlCol="0">
            <a:spAutoFit/>
          </a:bodyPr>
          <a:lstStyle/>
          <a:p>
            <a:r>
              <a:rPr lang="fr-FR" sz="2400" b="1" dirty="0">
                <a:solidFill>
                  <a:srgbClr val="FFFF00"/>
                </a:solidFill>
              </a:rPr>
              <a:t>Bruxelles Gourmand</a:t>
            </a:r>
          </a:p>
        </p:txBody>
      </p:sp>
    </p:spTree>
    <p:extLst>
      <p:ext uri="{BB962C8B-B14F-4D97-AF65-F5344CB8AC3E}">
        <p14:creationId xmlns:p14="http://schemas.microsoft.com/office/powerpoint/2010/main" val="4197834959"/>
      </p:ext>
    </p:extLst>
  </p:cSld>
  <p:clrMapOvr>
    <a:masterClrMapping/>
  </p:clrMapOvr>
  <mc:AlternateContent xmlns:mc="http://schemas.openxmlformats.org/markup-compatibility/2006">
    <mc:Choice xmlns:p14="http://schemas.microsoft.com/office/powerpoint/2010/main" Requires="p14">
      <p:transition spd="slow" p14:dur="5000">
        <p14:doors dir="vert"/>
        <p:sndAc>
          <p:stSnd loop="1">
            <p:snd r:embed="rId2" name="Quand on na que lamour.wav"/>
          </p:stSnd>
        </p:sndAc>
      </p:transition>
    </mc:Choice>
    <mc:Fallback>
      <p:transition spd="slow">
        <p:fade/>
        <p:sndAc>
          <p:stSnd loop="1">
            <p:snd r:embed="rId2" name="Quand on na que lamou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74759C-25AE-FCB3-0BD7-F4175B6D3B5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2289F3E-482A-E39E-E4E6-6FAB3DC89A76}"/>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t>La cuisine belge est variée et connaît des différences régionales significatives. Elle est aussi influencée par les cuisines traditionnelles des pays voisins proches que sont l'Allemagne, la France et les Pays-Bas. Il est dit parfois que la cuisine belge est servie avec la quantité de la cuisine allemande mais avec la qualité de la cuisine française1,2. Hors du pays, la Belgique est principalement connue pour le chocolat, les gaufres, les frites et la bière.</a:t>
            </a:r>
          </a:p>
          <a:p>
            <a:pPr algn="ctr"/>
            <a:endParaRPr lang="fr-FR" sz="3200" b="1" dirty="0"/>
          </a:p>
          <a:p>
            <a:pPr algn="ctr"/>
            <a:r>
              <a:rPr lang="fr-FR" sz="3200" b="1" dirty="0"/>
              <a:t>Bien que la cuisine belge ait plusieurs plats nationaux distincts, beaucoup de plats « internationaux » sont aussi populaires en Belgique.</a:t>
            </a:r>
          </a:p>
        </p:txBody>
      </p:sp>
    </p:spTree>
    <p:extLst>
      <p:ext uri="{BB962C8B-B14F-4D97-AF65-F5344CB8AC3E}">
        <p14:creationId xmlns:p14="http://schemas.microsoft.com/office/powerpoint/2010/main" val="561015009"/>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5052E43F-9CA1-04D9-D382-A4DD097D2F43}"/>
            </a:ext>
          </a:extLst>
        </p:cNvPr>
        <p:cNvGrpSpPr/>
        <p:nvPr/>
      </p:nvGrpSpPr>
      <p:grpSpPr>
        <a:xfrm>
          <a:off x="0" y="0"/>
          <a:ext cx="0" cy="0"/>
          <a:chOff x="0" y="0"/>
          <a:chExt cx="0" cy="0"/>
        </a:xfrm>
      </p:grpSpPr>
      <p:pic>
        <p:nvPicPr>
          <p:cNvPr id="3" name="Image 2" descr="Une image contenant nourriture, plat, Frites, Cuisine&#10;&#10;Description générée automatiquement">
            <a:extLst>
              <a:ext uri="{FF2B5EF4-FFF2-40B4-BE49-F238E27FC236}">
                <a16:creationId xmlns:a16="http://schemas.microsoft.com/office/drawing/2014/main" id="{59DCD5FF-894B-2B19-D5E8-1E09F39E59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1253" y="379395"/>
            <a:ext cx="8309491"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B3F9846-44BD-DDE6-6E6E-1F4DE341D68E}"/>
              </a:ext>
            </a:extLst>
          </p:cNvPr>
          <p:cNvSpPr txBox="1"/>
          <p:nvPr/>
        </p:nvSpPr>
        <p:spPr>
          <a:xfrm>
            <a:off x="2441457" y="6057781"/>
            <a:ext cx="7976059" cy="800219"/>
          </a:xfrm>
          <a:prstGeom prst="rect">
            <a:avLst/>
          </a:prstGeom>
          <a:noFill/>
        </p:spPr>
        <p:txBody>
          <a:bodyPr wrap="square" rtlCol="0">
            <a:spAutoFit/>
          </a:bodyPr>
          <a:lstStyle/>
          <a:p>
            <a:endParaRPr lang="fr-FR" dirty="0">
              <a:solidFill>
                <a:schemeClr val="bg1"/>
              </a:solidFill>
            </a:endParaRPr>
          </a:p>
          <a:p>
            <a:r>
              <a:rPr lang="fr-FR" sz="2800" b="1" dirty="0">
                <a:solidFill>
                  <a:schemeClr val="bg1"/>
                </a:solidFill>
              </a:rPr>
              <a:t>Carbonade flamande, un autre plat national.</a:t>
            </a:r>
          </a:p>
        </p:txBody>
      </p:sp>
    </p:spTree>
    <p:extLst>
      <p:ext uri="{BB962C8B-B14F-4D97-AF65-F5344CB8AC3E}">
        <p14:creationId xmlns:p14="http://schemas.microsoft.com/office/powerpoint/2010/main" val="3265592867"/>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EF937959-CC20-7229-3C01-03A61B376699}"/>
            </a:ext>
          </a:extLst>
        </p:cNvPr>
        <p:cNvGrpSpPr/>
        <p:nvPr/>
      </p:nvGrpSpPr>
      <p:grpSpPr>
        <a:xfrm>
          <a:off x="0" y="0"/>
          <a:ext cx="0" cy="0"/>
          <a:chOff x="0" y="0"/>
          <a:chExt cx="0" cy="0"/>
        </a:xfrm>
      </p:grpSpPr>
      <p:pic>
        <p:nvPicPr>
          <p:cNvPr id="3" name="Image 2" descr="Une image contenant nourriture, Restauration rapide, Frites, Cuisine américaine&#10;&#10;Description générée automatiquement">
            <a:extLst>
              <a:ext uri="{FF2B5EF4-FFF2-40B4-BE49-F238E27FC236}">
                <a16:creationId xmlns:a16="http://schemas.microsoft.com/office/drawing/2014/main" id="{13CC15A6-B5D0-83C1-E4DB-7ADF5FEEEC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7265" y="332788"/>
            <a:ext cx="8237470"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3856D1D-461E-898D-986B-37CB54976EFC}"/>
              </a:ext>
            </a:extLst>
          </p:cNvPr>
          <p:cNvSpPr txBox="1"/>
          <p:nvPr/>
        </p:nvSpPr>
        <p:spPr>
          <a:xfrm>
            <a:off x="3161950" y="6294379"/>
            <a:ext cx="6369627" cy="461665"/>
          </a:xfrm>
          <a:prstGeom prst="rect">
            <a:avLst/>
          </a:prstGeom>
          <a:noFill/>
        </p:spPr>
        <p:txBody>
          <a:bodyPr wrap="square" rtlCol="0">
            <a:spAutoFit/>
          </a:bodyPr>
          <a:lstStyle/>
          <a:p>
            <a:r>
              <a:rPr lang="fr-FR" sz="2400" b="1">
                <a:solidFill>
                  <a:schemeClr val="bg1"/>
                </a:solidFill>
              </a:rPr>
              <a:t>Chicons au gratin (gegratineerde witloof).</a:t>
            </a:r>
            <a:endParaRPr lang="fr-FR" sz="2400" b="1" dirty="0">
              <a:solidFill>
                <a:schemeClr val="bg1"/>
              </a:solidFill>
            </a:endParaRPr>
          </a:p>
        </p:txBody>
      </p:sp>
    </p:spTree>
    <p:extLst>
      <p:ext uri="{BB962C8B-B14F-4D97-AF65-F5344CB8AC3E}">
        <p14:creationId xmlns:p14="http://schemas.microsoft.com/office/powerpoint/2010/main" val="1022802950"/>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0AD4C7E5-064A-E7CC-06A2-C1166515543E}"/>
            </a:ext>
          </a:extLst>
        </p:cNvPr>
        <p:cNvGrpSpPr/>
        <p:nvPr/>
      </p:nvGrpSpPr>
      <p:grpSpPr>
        <a:xfrm>
          <a:off x="0" y="0"/>
          <a:ext cx="0" cy="0"/>
          <a:chOff x="0" y="0"/>
          <a:chExt cx="0" cy="0"/>
        </a:xfrm>
      </p:grpSpPr>
      <p:pic>
        <p:nvPicPr>
          <p:cNvPr id="3" name="Image 2" descr="Une image contenant magasin, affichage, souvenir, Magasin&#10;&#10;Description générée automatiquement">
            <a:extLst>
              <a:ext uri="{FF2B5EF4-FFF2-40B4-BE49-F238E27FC236}">
                <a16:creationId xmlns:a16="http://schemas.microsoft.com/office/drawing/2014/main" id="{1D7E3BC1-2923-4C99-3492-011717B40D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58" y="318094"/>
            <a:ext cx="8913484"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460E0B3-9DD6-786A-5FAD-67638EF3FA79}"/>
              </a:ext>
            </a:extLst>
          </p:cNvPr>
          <p:cNvSpPr txBox="1"/>
          <p:nvPr/>
        </p:nvSpPr>
        <p:spPr>
          <a:xfrm>
            <a:off x="1639258" y="6300381"/>
            <a:ext cx="10429607" cy="461665"/>
          </a:xfrm>
          <a:prstGeom prst="rect">
            <a:avLst/>
          </a:prstGeom>
          <a:noFill/>
        </p:spPr>
        <p:txBody>
          <a:bodyPr wrap="square" rtlCol="0">
            <a:spAutoFit/>
          </a:bodyPr>
          <a:lstStyle/>
          <a:p>
            <a:r>
              <a:rPr lang="fr-FR" sz="2400" b="1" dirty="0">
                <a:solidFill>
                  <a:schemeClr val="bg1"/>
                </a:solidFill>
              </a:rPr>
              <a:t>Variétés de boudins en vente au marché de Noël de Bruxelles.</a:t>
            </a:r>
          </a:p>
        </p:txBody>
      </p:sp>
    </p:spTree>
    <p:extLst>
      <p:ext uri="{BB962C8B-B14F-4D97-AF65-F5344CB8AC3E}">
        <p14:creationId xmlns:p14="http://schemas.microsoft.com/office/powerpoint/2010/main" val="942697962"/>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E1081162-7C8A-408B-7B7D-BBD0C42FC97E}"/>
            </a:ext>
          </a:extLst>
        </p:cNvPr>
        <p:cNvGrpSpPr/>
        <p:nvPr/>
      </p:nvGrpSpPr>
      <p:grpSpPr>
        <a:xfrm>
          <a:off x="0" y="0"/>
          <a:ext cx="0" cy="0"/>
          <a:chOff x="0" y="0"/>
          <a:chExt cx="0" cy="0"/>
        </a:xfrm>
      </p:grpSpPr>
      <p:pic>
        <p:nvPicPr>
          <p:cNvPr id="3" name="Image 2" descr="Une image contenant Gaufre belge, Snack, gaufre, petit-déjeuner&#10;&#10;Description générée automatiquement">
            <a:extLst>
              <a:ext uri="{FF2B5EF4-FFF2-40B4-BE49-F238E27FC236}">
                <a16:creationId xmlns:a16="http://schemas.microsoft.com/office/drawing/2014/main" id="{D16B1E51-892C-881D-71A0-D17BEA210B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8455" y="459000"/>
            <a:ext cx="10560000"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8070F67-4DD8-0B15-F93A-61933682269D}"/>
              </a:ext>
            </a:extLst>
          </p:cNvPr>
          <p:cNvSpPr txBox="1"/>
          <p:nvPr/>
        </p:nvSpPr>
        <p:spPr>
          <a:xfrm>
            <a:off x="5749517" y="6399000"/>
            <a:ext cx="9258300" cy="461665"/>
          </a:xfrm>
          <a:prstGeom prst="rect">
            <a:avLst/>
          </a:prstGeom>
          <a:noFill/>
        </p:spPr>
        <p:txBody>
          <a:bodyPr wrap="square" rtlCol="0">
            <a:spAutoFit/>
          </a:bodyPr>
          <a:lstStyle/>
          <a:p>
            <a:r>
              <a:rPr lang="fr-FR" sz="2400" b="1" dirty="0">
                <a:solidFill>
                  <a:schemeClr val="bg1"/>
                </a:solidFill>
              </a:rPr>
              <a:t>Gaufres.</a:t>
            </a:r>
          </a:p>
        </p:txBody>
      </p:sp>
    </p:spTree>
    <p:extLst>
      <p:ext uri="{BB962C8B-B14F-4D97-AF65-F5344CB8AC3E}">
        <p14:creationId xmlns:p14="http://schemas.microsoft.com/office/powerpoint/2010/main" val="120959504"/>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17A0AE6D-40F2-414A-7251-7161318A2CFF}"/>
            </a:ext>
          </a:extLst>
        </p:cNvPr>
        <p:cNvGrpSpPr/>
        <p:nvPr/>
      </p:nvGrpSpPr>
      <p:grpSpPr>
        <a:xfrm>
          <a:off x="0" y="0"/>
          <a:ext cx="0" cy="0"/>
          <a:chOff x="0" y="0"/>
          <a:chExt cx="0" cy="0"/>
        </a:xfrm>
      </p:grpSpPr>
      <p:pic>
        <p:nvPicPr>
          <p:cNvPr id="3" name="Image 2" descr="Une image contenant nourriture, Restauration rapide, Frites, Snack&#10;&#10;Description générée automatiquement">
            <a:extLst>
              <a:ext uri="{FF2B5EF4-FFF2-40B4-BE49-F238E27FC236}">
                <a16:creationId xmlns:a16="http://schemas.microsoft.com/office/drawing/2014/main" id="{15CB24BD-727E-E95C-58A2-54F54FCAB1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5162" y="374073"/>
            <a:ext cx="8934411" cy="594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61EF33F-C218-E806-170D-218B8A243FA0}"/>
              </a:ext>
            </a:extLst>
          </p:cNvPr>
          <p:cNvSpPr txBox="1"/>
          <p:nvPr/>
        </p:nvSpPr>
        <p:spPr>
          <a:xfrm>
            <a:off x="2629856" y="6314073"/>
            <a:ext cx="8229600" cy="461665"/>
          </a:xfrm>
          <a:prstGeom prst="rect">
            <a:avLst/>
          </a:prstGeom>
          <a:noFill/>
        </p:spPr>
        <p:txBody>
          <a:bodyPr wrap="square" rtlCol="0">
            <a:spAutoFit/>
          </a:bodyPr>
          <a:lstStyle/>
          <a:p>
            <a:r>
              <a:rPr lang="fr-FR" sz="2400" b="1" dirty="0">
                <a:solidFill>
                  <a:schemeClr val="bg1"/>
                </a:solidFill>
              </a:rPr>
              <a:t>Frites belges nappées de sauce andalouse à Bruxelles.</a:t>
            </a:r>
          </a:p>
        </p:txBody>
      </p:sp>
    </p:spTree>
    <p:extLst>
      <p:ext uri="{BB962C8B-B14F-4D97-AF65-F5344CB8AC3E}">
        <p14:creationId xmlns:p14="http://schemas.microsoft.com/office/powerpoint/2010/main" val="1347370109"/>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D50D0B2B-0A9E-C679-0E01-B3D223037F53}"/>
            </a:ext>
          </a:extLst>
        </p:cNvPr>
        <p:cNvGrpSpPr/>
        <p:nvPr/>
      </p:nvGrpSpPr>
      <p:grpSpPr>
        <a:xfrm>
          <a:off x="0" y="0"/>
          <a:ext cx="0" cy="0"/>
          <a:chOff x="0" y="0"/>
          <a:chExt cx="0" cy="0"/>
        </a:xfrm>
      </p:grpSpPr>
      <p:pic>
        <p:nvPicPr>
          <p:cNvPr id="7" name="Image 6" descr="Une image contenant plat, nourriture, assiette, Cuisine&#10;&#10;Description générée automatiquement">
            <a:extLst>
              <a:ext uri="{FF2B5EF4-FFF2-40B4-BE49-F238E27FC236}">
                <a16:creationId xmlns:a16="http://schemas.microsoft.com/office/drawing/2014/main" id="{CEBE9D89-1CC6-1E7D-1AEA-5D1BFC592A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19632" y="459000"/>
            <a:ext cx="7903521" cy="5940000"/>
          </a:xfrm>
          <a:prstGeom prst="rect">
            <a:avLst/>
          </a:prstGeom>
          <a:ln w="889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283A8BFB-9A30-AEC6-F673-8A50498EAB4F}"/>
              </a:ext>
            </a:extLst>
          </p:cNvPr>
          <p:cNvSpPr txBox="1"/>
          <p:nvPr/>
        </p:nvSpPr>
        <p:spPr>
          <a:xfrm>
            <a:off x="9057409" y="2255287"/>
            <a:ext cx="3027218" cy="1569660"/>
          </a:xfrm>
          <a:prstGeom prst="rect">
            <a:avLst/>
          </a:prstGeom>
          <a:noFill/>
        </p:spPr>
        <p:txBody>
          <a:bodyPr wrap="square" rtlCol="0">
            <a:spAutoFit/>
          </a:bodyPr>
          <a:lstStyle/>
          <a:p>
            <a:r>
              <a:rPr lang="fr-FR" sz="2400" b="1" dirty="0">
                <a:solidFill>
                  <a:srgbClr val="FFFF00"/>
                </a:solidFill>
              </a:rPr>
              <a:t>un plat national belge qui vient du nord du pays : le waterzooi</a:t>
            </a:r>
          </a:p>
        </p:txBody>
      </p:sp>
      <p:sp>
        <p:nvSpPr>
          <p:cNvPr id="9" name="ZoneTexte 8">
            <a:extLst>
              <a:ext uri="{FF2B5EF4-FFF2-40B4-BE49-F238E27FC236}">
                <a16:creationId xmlns:a16="http://schemas.microsoft.com/office/drawing/2014/main" id="{E2B183CA-A6CD-4642-8ADE-2D962F8A3810}"/>
              </a:ext>
            </a:extLst>
          </p:cNvPr>
          <p:cNvSpPr txBox="1"/>
          <p:nvPr/>
        </p:nvSpPr>
        <p:spPr>
          <a:xfrm>
            <a:off x="9086670" y="4000739"/>
            <a:ext cx="2722418" cy="1938992"/>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le terme waterzooi signifie tout simplement en néerlandais « eau qui bout ».</a:t>
            </a:r>
          </a:p>
        </p:txBody>
      </p:sp>
    </p:spTree>
    <p:extLst>
      <p:ext uri="{BB962C8B-B14F-4D97-AF65-F5344CB8AC3E}">
        <p14:creationId xmlns:p14="http://schemas.microsoft.com/office/powerpoint/2010/main" val="3940009526"/>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856FCDD2-88A8-9E95-D4D1-639D58EF32FC}"/>
            </a:ext>
          </a:extLst>
        </p:cNvPr>
        <p:cNvGrpSpPr/>
        <p:nvPr/>
      </p:nvGrpSpPr>
      <p:grpSpPr>
        <a:xfrm>
          <a:off x="0" y="0"/>
          <a:ext cx="0" cy="0"/>
          <a:chOff x="0" y="0"/>
          <a:chExt cx="0" cy="0"/>
        </a:xfrm>
      </p:grpSpPr>
      <p:pic>
        <p:nvPicPr>
          <p:cNvPr id="3" name="Image 2" descr="Une image contenant nourriture, table, vaisselle, intérieur&#10;&#10;Description générée automatiquement">
            <a:extLst>
              <a:ext uri="{FF2B5EF4-FFF2-40B4-BE49-F238E27FC236}">
                <a16:creationId xmlns:a16="http://schemas.microsoft.com/office/drawing/2014/main" id="{1F8B830B-2226-28EF-03F2-4A23052F57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74124" y="459000"/>
            <a:ext cx="7920000"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E02E468-2197-EF0E-CE01-F1EBA8D2A786}"/>
              </a:ext>
            </a:extLst>
          </p:cNvPr>
          <p:cNvSpPr txBox="1"/>
          <p:nvPr/>
        </p:nvSpPr>
        <p:spPr>
          <a:xfrm>
            <a:off x="120414" y="3694172"/>
            <a:ext cx="2917076" cy="1200329"/>
          </a:xfrm>
          <a:prstGeom prst="rect">
            <a:avLst/>
          </a:prstGeom>
          <a:noFill/>
        </p:spPr>
        <p:txBody>
          <a:bodyPr wrap="square" rtlCol="0">
            <a:spAutoFit/>
          </a:bodyPr>
          <a:lstStyle/>
          <a:p>
            <a:r>
              <a:rPr lang="fr-FR" sz="2400" b="1" dirty="0">
                <a:solidFill>
                  <a:srgbClr val="FFFF00"/>
                </a:solidFill>
              </a:rPr>
              <a:t>recettes belges des boulets à la liégeoise</a:t>
            </a:r>
          </a:p>
        </p:txBody>
      </p:sp>
    </p:spTree>
    <p:extLst>
      <p:ext uri="{BB962C8B-B14F-4D97-AF65-F5344CB8AC3E}">
        <p14:creationId xmlns:p14="http://schemas.microsoft.com/office/powerpoint/2010/main" val="2642771257"/>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ECC10C56-13C8-15C1-45A5-BD5DB8BC885F}"/>
            </a:ext>
          </a:extLst>
        </p:cNvPr>
        <p:cNvGrpSpPr/>
        <p:nvPr/>
      </p:nvGrpSpPr>
      <p:grpSpPr>
        <a:xfrm>
          <a:off x="0" y="0"/>
          <a:ext cx="0" cy="0"/>
          <a:chOff x="0" y="0"/>
          <a:chExt cx="0" cy="0"/>
        </a:xfrm>
      </p:grpSpPr>
      <p:pic>
        <p:nvPicPr>
          <p:cNvPr id="3" name="Image 2" descr="Une image contenant plat, nourriture, soupe, Cuisine&#10;&#10;Description générée automatiquement">
            <a:extLst>
              <a:ext uri="{FF2B5EF4-FFF2-40B4-BE49-F238E27FC236}">
                <a16:creationId xmlns:a16="http://schemas.microsoft.com/office/drawing/2014/main" id="{576CD510-116F-980F-B744-3FC242CDCD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8276" y="459000"/>
            <a:ext cx="7920000"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923A4EE-389E-7F47-14A2-4AB965351B68}"/>
              </a:ext>
            </a:extLst>
          </p:cNvPr>
          <p:cNvSpPr txBox="1"/>
          <p:nvPr/>
        </p:nvSpPr>
        <p:spPr>
          <a:xfrm>
            <a:off x="9008918" y="3429000"/>
            <a:ext cx="2961409" cy="1569660"/>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Un plat national belge qui sent bon l’écume : les anguilles au vert</a:t>
            </a:r>
          </a:p>
        </p:txBody>
      </p:sp>
    </p:spTree>
    <p:extLst>
      <p:ext uri="{BB962C8B-B14F-4D97-AF65-F5344CB8AC3E}">
        <p14:creationId xmlns:p14="http://schemas.microsoft.com/office/powerpoint/2010/main" val="2873413948"/>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E1BB6016-0794-D1B7-F5FE-754898487782}"/>
            </a:ext>
          </a:extLst>
        </p:cNvPr>
        <p:cNvGrpSpPr/>
        <p:nvPr/>
      </p:nvGrpSpPr>
      <p:grpSpPr>
        <a:xfrm>
          <a:off x="0" y="0"/>
          <a:ext cx="0" cy="0"/>
          <a:chOff x="0" y="0"/>
          <a:chExt cx="0" cy="0"/>
        </a:xfrm>
      </p:grpSpPr>
      <p:pic>
        <p:nvPicPr>
          <p:cNvPr id="7" name="Image 6" descr="Une image contenant nourriture, assiette, Cuisine, plat&#10;&#10;Description générée automatiquement">
            <a:extLst>
              <a:ext uri="{FF2B5EF4-FFF2-40B4-BE49-F238E27FC236}">
                <a16:creationId xmlns:a16="http://schemas.microsoft.com/office/drawing/2014/main" id="{61492955-678F-13BD-412E-1403247B5A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536028"/>
            <a:ext cx="7919999" cy="5940000"/>
          </a:xfrm>
          <a:prstGeom prst="rect">
            <a:avLst/>
          </a:prstGeom>
          <a:ln w="889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FE1A5E9E-A630-B71C-4DB8-6393138868DF}"/>
              </a:ext>
            </a:extLst>
          </p:cNvPr>
          <p:cNvSpPr txBox="1"/>
          <p:nvPr/>
        </p:nvSpPr>
        <p:spPr>
          <a:xfrm>
            <a:off x="2452376" y="5645031"/>
            <a:ext cx="8142052" cy="830997"/>
          </a:xfrm>
          <a:prstGeom prst="rect">
            <a:avLst/>
          </a:prstGeom>
          <a:noFill/>
        </p:spPr>
        <p:txBody>
          <a:bodyPr wrap="square" rtlCol="0">
            <a:spAutoFit/>
          </a:bodyPr>
          <a:lstStyle/>
          <a:p>
            <a:r>
              <a:rPr lang="fr-FR" sz="2400" b="1" dirty="0"/>
              <a:t>Le plat national belge bruxellois par excellence : le stoemp</a:t>
            </a:r>
          </a:p>
        </p:txBody>
      </p:sp>
    </p:spTree>
    <p:extLst>
      <p:ext uri="{BB962C8B-B14F-4D97-AF65-F5344CB8AC3E}">
        <p14:creationId xmlns:p14="http://schemas.microsoft.com/office/powerpoint/2010/main" val="183326583"/>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76A30AAE-A84D-D726-749B-3014183F4294}"/>
            </a:ext>
          </a:extLst>
        </p:cNvPr>
        <p:cNvGrpSpPr/>
        <p:nvPr/>
      </p:nvGrpSpPr>
      <p:grpSpPr>
        <a:xfrm>
          <a:off x="0" y="0"/>
          <a:ext cx="0" cy="0"/>
          <a:chOff x="0" y="0"/>
          <a:chExt cx="0" cy="0"/>
        </a:xfrm>
      </p:grpSpPr>
      <p:pic>
        <p:nvPicPr>
          <p:cNvPr id="3" name="Image 2" descr="Une image contenant plante, assiette, nourriture, vert&#10;&#10;Description générée automatiquement">
            <a:extLst>
              <a:ext uri="{FF2B5EF4-FFF2-40B4-BE49-F238E27FC236}">
                <a16:creationId xmlns:a16="http://schemas.microsoft.com/office/drawing/2014/main" id="{FC1A5962-BD91-3666-960F-5E3C9692AE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349" y="3508362"/>
            <a:ext cx="4688859" cy="3132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1266484-005C-D42E-88B4-6DD5C98DF6C8}"/>
              </a:ext>
            </a:extLst>
          </p:cNvPr>
          <p:cNvSpPr txBox="1"/>
          <p:nvPr/>
        </p:nvSpPr>
        <p:spPr>
          <a:xfrm>
            <a:off x="78073" y="2308033"/>
            <a:ext cx="5247409" cy="1200329"/>
          </a:xfrm>
          <a:prstGeom prst="rect">
            <a:avLst/>
          </a:prstGeom>
          <a:noFill/>
        </p:spPr>
        <p:txBody>
          <a:bodyPr wrap="square" rtlCol="0">
            <a:spAutoFit/>
          </a:bodyPr>
          <a:lstStyle/>
          <a:p>
            <a:r>
              <a:rPr lang="fr-FR" sz="2400" b="1" dirty="0">
                <a:solidFill>
                  <a:srgbClr val="FFFF00"/>
                </a:solidFill>
              </a:rPr>
              <a:t>Les anguilles au vert : une spécialité principalement de la région autour de l’Escaut</a:t>
            </a:r>
          </a:p>
        </p:txBody>
      </p:sp>
      <p:pic>
        <p:nvPicPr>
          <p:cNvPr id="6" name="Image 5" descr="Une image contenant nourriture, Restauration rapide, Cuisine, plat&#10;&#10;Description générée automatiquement">
            <a:extLst>
              <a:ext uri="{FF2B5EF4-FFF2-40B4-BE49-F238E27FC236}">
                <a16:creationId xmlns:a16="http://schemas.microsoft.com/office/drawing/2014/main" id="{281DAA20-C05B-8480-E1CD-FF59F5755ED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20303" y="244365"/>
            <a:ext cx="4428000" cy="2952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B758EDDC-E588-94F0-8733-C4EFF3EBF26E}"/>
              </a:ext>
            </a:extLst>
          </p:cNvPr>
          <p:cNvSpPr txBox="1"/>
          <p:nvPr/>
        </p:nvSpPr>
        <p:spPr>
          <a:xfrm>
            <a:off x="7420303" y="3349638"/>
            <a:ext cx="4688859" cy="1200329"/>
          </a:xfrm>
          <a:prstGeom prst="rect">
            <a:avLst/>
          </a:prstGeom>
          <a:noFill/>
        </p:spPr>
        <p:txBody>
          <a:bodyPr wrap="square" rtlCol="0">
            <a:spAutoFit/>
          </a:bodyPr>
          <a:lstStyle/>
          <a:p>
            <a:r>
              <a:rPr lang="fr-FR" sz="2400" b="1" dirty="0">
                <a:solidFill>
                  <a:srgbClr val="FFFF00"/>
                </a:solidFill>
              </a:rPr>
              <a:t>Le chicon : un condiment pour les </a:t>
            </a:r>
            <a:r>
              <a:rPr lang="fr-FR" sz="2400" b="1" dirty="0" err="1">
                <a:solidFill>
                  <a:srgbClr val="FFFF00"/>
                </a:solidFill>
              </a:rPr>
              <a:t>vegan</a:t>
            </a:r>
            <a:r>
              <a:rPr lang="fr-FR" sz="2400" b="1" dirty="0">
                <a:solidFill>
                  <a:srgbClr val="FFFF00"/>
                </a:solidFill>
              </a:rPr>
              <a:t>, aussi appelé chicorée de Bruxelles,</a:t>
            </a:r>
          </a:p>
        </p:txBody>
      </p:sp>
    </p:spTree>
    <p:extLst>
      <p:ext uri="{BB962C8B-B14F-4D97-AF65-F5344CB8AC3E}">
        <p14:creationId xmlns:p14="http://schemas.microsoft.com/office/powerpoint/2010/main" val="801250687"/>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F4F860D6-81A5-C95F-5712-818EAD11A4CF}"/>
            </a:ext>
          </a:extLst>
        </p:cNvPr>
        <p:cNvGrpSpPr/>
        <p:nvPr/>
      </p:nvGrpSpPr>
      <p:grpSpPr>
        <a:xfrm>
          <a:off x="0" y="0"/>
          <a:ext cx="0" cy="0"/>
          <a:chOff x="0" y="0"/>
          <a:chExt cx="0" cy="0"/>
        </a:xfrm>
      </p:grpSpPr>
      <p:pic>
        <p:nvPicPr>
          <p:cNvPr id="3" name="Image 2" descr="Une image contenant boisson, boisson alcoolisée, Vaisselle de bar, récipients pour boire&#10;&#10;Description générée automatiquement">
            <a:extLst>
              <a:ext uri="{FF2B5EF4-FFF2-40B4-BE49-F238E27FC236}">
                <a16:creationId xmlns:a16="http://schemas.microsoft.com/office/drawing/2014/main" id="{7D1C5954-7C57-173A-58E2-B21C39E255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8554" y="238059"/>
            <a:ext cx="4536000" cy="3024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F5A2186-AA85-4820-5091-676C1C3BFE1A}"/>
              </a:ext>
            </a:extLst>
          </p:cNvPr>
          <p:cNvSpPr txBox="1"/>
          <p:nvPr/>
        </p:nvSpPr>
        <p:spPr>
          <a:xfrm>
            <a:off x="273075" y="3262059"/>
            <a:ext cx="4617909" cy="2677656"/>
          </a:xfrm>
          <a:prstGeom prst="rect">
            <a:avLst/>
          </a:prstGeom>
          <a:noFill/>
        </p:spPr>
        <p:txBody>
          <a:bodyPr wrap="square" rtlCol="0">
            <a:spAutoFit/>
          </a:bodyPr>
          <a:lstStyle/>
          <a:p>
            <a:r>
              <a:rPr lang="fr-FR" sz="2400" b="1"/>
              <a:t>La Belgique est le pays de la bière et sa capitale en est plus que jamais Bruxelles. Riche de plusieurs siècles de tradition brassicole, les brasseries artisanales y fleurissent aujourd’hui. </a:t>
            </a:r>
            <a:endParaRPr lang="fr-FR" sz="2400" b="1" dirty="0"/>
          </a:p>
        </p:txBody>
      </p:sp>
      <p:pic>
        <p:nvPicPr>
          <p:cNvPr id="6" name="Image 5" descr="Une image contenant nourriture, plat, ragoût, Cuisine&#10;&#10;Description générée automatiquement">
            <a:extLst>
              <a:ext uri="{FF2B5EF4-FFF2-40B4-BE49-F238E27FC236}">
                <a16:creationId xmlns:a16="http://schemas.microsoft.com/office/drawing/2014/main" id="{58749B11-B38D-A611-0DA0-255A54FF1AC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34925" y="3552332"/>
            <a:ext cx="5184000" cy="3122818"/>
          </a:xfrm>
          <a:prstGeom prst="rect">
            <a:avLst/>
          </a:prstGeom>
          <a:ln w="88900" cap="sq" cmpd="thickThin">
            <a:solidFill>
              <a:srgbClr val="00B0F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ABB658B-06E0-2170-74E4-30BB361F01A5}"/>
              </a:ext>
            </a:extLst>
          </p:cNvPr>
          <p:cNvSpPr txBox="1"/>
          <p:nvPr/>
        </p:nvSpPr>
        <p:spPr>
          <a:xfrm>
            <a:off x="6582581" y="1982672"/>
            <a:ext cx="6151418" cy="1569660"/>
          </a:xfrm>
          <a:prstGeom prst="rect">
            <a:avLst/>
          </a:prstGeom>
          <a:noFill/>
        </p:spPr>
        <p:txBody>
          <a:bodyPr wrap="square" rtlCol="0">
            <a:spAutoFit/>
          </a:bodyPr>
          <a:lstStyle/>
          <a:p>
            <a:r>
              <a:rPr lang="fr-FR" sz="2400" b="1" dirty="0"/>
              <a:t>Lapin à la bruxelloise</a:t>
            </a:r>
          </a:p>
          <a:p>
            <a:endParaRPr lang="fr-FR" sz="2400" b="1" dirty="0"/>
          </a:p>
          <a:p>
            <a:r>
              <a:rPr lang="fr-FR" sz="2400" b="1" dirty="0"/>
              <a:t>Il s’agit d’un lapin braisé au saindoux et rissolé à la gueuze.</a:t>
            </a:r>
          </a:p>
        </p:txBody>
      </p:sp>
    </p:spTree>
    <p:extLst>
      <p:ext uri="{BB962C8B-B14F-4D97-AF65-F5344CB8AC3E}">
        <p14:creationId xmlns:p14="http://schemas.microsoft.com/office/powerpoint/2010/main" val="488416860"/>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42C36DBD-3FDA-73E0-7CF2-B08066719CB6}"/>
            </a:ext>
          </a:extLst>
        </p:cNvPr>
        <p:cNvGrpSpPr/>
        <p:nvPr/>
      </p:nvGrpSpPr>
      <p:grpSpPr>
        <a:xfrm>
          <a:off x="0" y="0"/>
          <a:ext cx="0" cy="0"/>
          <a:chOff x="0" y="0"/>
          <a:chExt cx="0" cy="0"/>
        </a:xfrm>
      </p:grpSpPr>
      <p:pic>
        <p:nvPicPr>
          <p:cNvPr id="3" name="Image 2" descr="Une image contenant nourriture, Cuisine, plat, Restauration rapide&#10;&#10;Description générée automatiquement">
            <a:extLst>
              <a:ext uri="{FF2B5EF4-FFF2-40B4-BE49-F238E27FC236}">
                <a16:creationId xmlns:a16="http://schemas.microsoft.com/office/drawing/2014/main" id="{D66E2129-545D-5986-9D3A-5797D63E28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54347" y="294426"/>
            <a:ext cx="4104871" cy="306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7F8A925-F243-D62F-687B-D948900B9AF3}"/>
              </a:ext>
            </a:extLst>
          </p:cNvPr>
          <p:cNvSpPr txBox="1"/>
          <p:nvPr/>
        </p:nvSpPr>
        <p:spPr>
          <a:xfrm>
            <a:off x="667489" y="200085"/>
            <a:ext cx="7086858" cy="2677656"/>
          </a:xfrm>
          <a:prstGeom prst="rect">
            <a:avLst/>
          </a:prstGeom>
          <a:noFill/>
        </p:spPr>
        <p:txBody>
          <a:bodyPr wrap="square" rtlCol="0">
            <a:spAutoFit/>
          </a:bodyPr>
          <a:lstStyle/>
          <a:p>
            <a:r>
              <a:rPr lang="fr-FR" sz="2400" b="1" dirty="0"/>
              <a:t>Jets de houblon aux œufs pochés</a:t>
            </a:r>
          </a:p>
          <a:p>
            <a:endParaRPr lang="fr-FR" sz="2400" b="1" dirty="0"/>
          </a:p>
          <a:p>
            <a:r>
              <a:rPr lang="fr-FR" sz="2400" b="1" dirty="0"/>
              <a:t>Simple mais aussi sophistiquée, cette recette est composé de jets de houblon ou bourgeons de houblon, de goût légèrement amer et aigre, préparés comme les asperges, et servis avec une sauce à la crème et des œufs pochés.</a:t>
            </a:r>
          </a:p>
        </p:txBody>
      </p:sp>
      <p:pic>
        <p:nvPicPr>
          <p:cNvPr id="8" name="Image 7" descr="Une image contenant nourriture, Restauration rapide, Cuisine américaine, Frites&#10;&#10;Description générée automatiquement">
            <a:extLst>
              <a:ext uri="{FF2B5EF4-FFF2-40B4-BE49-F238E27FC236}">
                <a16:creationId xmlns:a16="http://schemas.microsoft.com/office/drawing/2014/main" id="{B36CF8B5-9EFB-FEC9-0006-9B577849CEF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748" y="3588283"/>
            <a:ext cx="4608000" cy="3069632"/>
          </a:xfrm>
          <a:prstGeom prst="rect">
            <a:avLst/>
          </a:prstGeom>
          <a:ln w="88900" cap="sq" cmpd="thickThin">
            <a:solidFill>
              <a:srgbClr val="FF00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A5863A52-FD84-665D-FD9C-1229B223524D}"/>
              </a:ext>
            </a:extLst>
          </p:cNvPr>
          <p:cNvSpPr txBox="1"/>
          <p:nvPr/>
        </p:nvSpPr>
        <p:spPr>
          <a:xfrm>
            <a:off x="5027886" y="4349591"/>
            <a:ext cx="5976446" cy="2308324"/>
          </a:xfrm>
          <a:prstGeom prst="rect">
            <a:avLst/>
          </a:prstGeom>
          <a:noFill/>
        </p:spPr>
        <p:txBody>
          <a:bodyPr wrap="square" rtlCol="0">
            <a:spAutoFit/>
          </a:bodyPr>
          <a:lstStyle/>
          <a:p>
            <a:r>
              <a:rPr lang="fr-FR" sz="2400" b="1" dirty="0"/>
              <a:t>La mitraillette : un nom peut-être effrayant, mais une spécialité très réputée malgré son aspect peu gastronomique. Il s’agit tout simplement d’un morceau de pain farci à la viande, de frites et de sauce.</a:t>
            </a:r>
          </a:p>
        </p:txBody>
      </p:sp>
    </p:spTree>
    <p:extLst>
      <p:ext uri="{BB962C8B-B14F-4D97-AF65-F5344CB8AC3E}">
        <p14:creationId xmlns:p14="http://schemas.microsoft.com/office/powerpoint/2010/main" val="1542393701"/>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DC17B663-A316-653D-AB5B-39429D97C6AC}"/>
            </a:ext>
          </a:extLst>
        </p:cNvPr>
        <p:cNvGrpSpPr/>
        <p:nvPr/>
      </p:nvGrpSpPr>
      <p:grpSpPr>
        <a:xfrm>
          <a:off x="0" y="0"/>
          <a:ext cx="0" cy="0"/>
          <a:chOff x="0" y="0"/>
          <a:chExt cx="0" cy="0"/>
        </a:xfrm>
      </p:grpSpPr>
      <p:pic>
        <p:nvPicPr>
          <p:cNvPr id="3" name="Image 2" descr="Une image contenant Snack, intérieur, dessert, confiserie&#10;&#10;Description générée automatiquement">
            <a:extLst>
              <a:ext uri="{FF2B5EF4-FFF2-40B4-BE49-F238E27FC236}">
                <a16:creationId xmlns:a16="http://schemas.microsoft.com/office/drawing/2014/main" id="{2D80C66E-2541-6CA9-3A01-6A39FA43DF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0718" y="254876"/>
            <a:ext cx="4590000" cy="306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9253111-7F6B-64BC-71DB-C94FB06B164E}"/>
              </a:ext>
            </a:extLst>
          </p:cNvPr>
          <p:cNvSpPr txBox="1"/>
          <p:nvPr/>
        </p:nvSpPr>
        <p:spPr>
          <a:xfrm>
            <a:off x="207818" y="3584864"/>
            <a:ext cx="4784596" cy="2308324"/>
          </a:xfrm>
          <a:prstGeom prst="rect">
            <a:avLst/>
          </a:prstGeom>
          <a:noFill/>
        </p:spPr>
        <p:txBody>
          <a:bodyPr wrap="square" rtlCol="0">
            <a:spAutoFit/>
          </a:bodyPr>
          <a:lstStyle/>
          <a:p>
            <a:r>
              <a:rPr lang="fr-FR" sz="2400" b="1" dirty="0"/>
              <a:t>Le chocolat : un plaisir gourmand qui a su faire sa place en Belgique avec 500 chocolatiers et 2000 boutiques de chocolats. Les Belges sont de gros consommateurs de chocolat,</a:t>
            </a:r>
          </a:p>
        </p:txBody>
      </p:sp>
      <p:pic>
        <p:nvPicPr>
          <p:cNvPr id="10" name="Image 9" descr="Une image contenant nourriture, épice, Snack, intérieur&#10;&#10;Description générée automatiquement">
            <a:extLst>
              <a:ext uri="{FF2B5EF4-FFF2-40B4-BE49-F238E27FC236}">
                <a16:creationId xmlns:a16="http://schemas.microsoft.com/office/drawing/2014/main" id="{7EB6A578-761F-69AF-B854-94219377CBA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90610" y="3679109"/>
            <a:ext cx="4320000" cy="2880000"/>
          </a:xfrm>
          <a:prstGeom prst="rect">
            <a:avLst/>
          </a:prstGeom>
          <a:ln w="88900" cap="sq" cmpd="thickThin">
            <a:solidFill>
              <a:srgbClr val="FFFF00"/>
            </a:solidFill>
            <a:prstDash val="solid"/>
            <a:miter lim="800000"/>
          </a:ln>
          <a:effectLst>
            <a:innerShdw blurRad="76200">
              <a:srgbClr val="000000"/>
            </a:innerShdw>
          </a:effectLst>
        </p:spPr>
      </p:pic>
      <p:sp>
        <p:nvSpPr>
          <p:cNvPr id="11" name="ZoneTexte 10">
            <a:extLst>
              <a:ext uri="{FF2B5EF4-FFF2-40B4-BE49-F238E27FC236}">
                <a16:creationId xmlns:a16="http://schemas.microsoft.com/office/drawing/2014/main" id="{53EDCE48-105A-0906-7336-4AA035F11A9F}"/>
              </a:ext>
            </a:extLst>
          </p:cNvPr>
          <p:cNvSpPr txBox="1"/>
          <p:nvPr/>
        </p:nvSpPr>
        <p:spPr>
          <a:xfrm>
            <a:off x="7625570" y="2109449"/>
            <a:ext cx="4590000" cy="1569660"/>
          </a:xfrm>
          <a:prstGeom prst="rect">
            <a:avLst/>
          </a:prstGeom>
          <a:noFill/>
        </p:spPr>
        <p:txBody>
          <a:bodyPr wrap="square" rtlCol="0">
            <a:spAutoFit/>
          </a:bodyPr>
          <a:lstStyle/>
          <a:p>
            <a:r>
              <a:rPr lang="fr-FR" sz="2400" b="1"/>
              <a:t>Le spéculoos : un biscuit traditionnel belge à base de farine, d’œufs, de beurre, de sucre de canne</a:t>
            </a:r>
            <a:endParaRPr lang="fr-FR" sz="2400" b="1" dirty="0"/>
          </a:p>
        </p:txBody>
      </p:sp>
    </p:spTree>
    <p:extLst>
      <p:ext uri="{BB962C8B-B14F-4D97-AF65-F5344CB8AC3E}">
        <p14:creationId xmlns:p14="http://schemas.microsoft.com/office/powerpoint/2010/main" val="3868874963"/>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B33A44BC-1158-F732-AE88-2D3E80F861B7}"/>
            </a:ext>
          </a:extLst>
        </p:cNvPr>
        <p:cNvGrpSpPr/>
        <p:nvPr/>
      </p:nvGrpSpPr>
      <p:grpSpPr>
        <a:xfrm>
          <a:off x="0" y="0"/>
          <a:ext cx="0" cy="0"/>
          <a:chOff x="0" y="0"/>
          <a:chExt cx="0" cy="0"/>
        </a:xfrm>
      </p:grpSpPr>
      <p:pic>
        <p:nvPicPr>
          <p:cNvPr id="3" name="Image 2" descr="Une image contenant nourriture, Frites, assiette, Restauration rapide&#10;&#10;Description générée automatiquement">
            <a:extLst>
              <a:ext uri="{FF2B5EF4-FFF2-40B4-BE49-F238E27FC236}">
                <a16:creationId xmlns:a16="http://schemas.microsoft.com/office/drawing/2014/main" id="{66284582-5A8A-DA44-2CB5-AF7CAF498D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737" y="3586656"/>
            <a:ext cx="4536000" cy="302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B2D141D-0E3B-CC14-145B-BC3B5DEEC261}"/>
              </a:ext>
            </a:extLst>
          </p:cNvPr>
          <p:cNvSpPr txBox="1"/>
          <p:nvPr/>
        </p:nvSpPr>
        <p:spPr>
          <a:xfrm>
            <a:off x="293880" y="2016996"/>
            <a:ext cx="4530436" cy="1569660"/>
          </a:xfrm>
          <a:prstGeom prst="rect">
            <a:avLst/>
          </a:prstGeom>
          <a:noFill/>
        </p:spPr>
        <p:txBody>
          <a:bodyPr wrap="square" rtlCol="0">
            <a:spAutoFit/>
          </a:bodyPr>
          <a:lstStyle/>
          <a:p>
            <a:r>
              <a:rPr lang="fr-FR" sz="2400" b="1">
                <a:solidFill>
                  <a:schemeClr val="bg1"/>
                </a:solidFill>
              </a:rPr>
              <a:t>Une croustade de pâte feuilletée, une garniture de poulet baigné dans la crème (miam !)</a:t>
            </a:r>
            <a:endParaRPr lang="fr-FR" sz="2400" b="1" dirty="0">
              <a:solidFill>
                <a:schemeClr val="bg1"/>
              </a:solidFill>
            </a:endParaRPr>
          </a:p>
        </p:txBody>
      </p:sp>
      <p:pic>
        <p:nvPicPr>
          <p:cNvPr id="6" name="Image 5" descr="Une image contenant nourriture, Cuisine, assiette, plat&#10;&#10;Description générée automatiquement">
            <a:extLst>
              <a:ext uri="{FF2B5EF4-FFF2-40B4-BE49-F238E27FC236}">
                <a16:creationId xmlns:a16="http://schemas.microsoft.com/office/drawing/2014/main" id="{89172D26-EB03-F764-E00B-61FD8BD8DA8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74120" y="284928"/>
            <a:ext cx="4824000" cy="29882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5907D64B-6727-1B9C-F45A-3A50A1416652}"/>
              </a:ext>
            </a:extLst>
          </p:cNvPr>
          <p:cNvSpPr txBox="1"/>
          <p:nvPr/>
        </p:nvSpPr>
        <p:spPr>
          <a:xfrm>
            <a:off x="7269387" y="3273127"/>
            <a:ext cx="4790927" cy="830997"/>
          </a:xfrm>
          <a:prstGeom prst="rect">
            <a:avLst/>
          </a:prstGeom>
          <a:noFill/>
        </p:spPr>
        <p:txBody>
          <a:bodyPr wrap="square" rtlCol="0">
            <a:spAutoFit/>
          </a:bodyPr>
          <a:lstStyle/>
          <a:p>
            <a:r>
              <a:rPr lang="fr-FR" sz="2400" b="1">
                <a:solidFill>
                  <a:schemeClr val="bg1"/>
                </a:solidFill>
              </a:rPr>
              <a:t> Les croquettes aux crevettes grises</a:t>
            </a:r>
            <a:endParaRPr lang="fr-FR" sz="2400" b="1" dirty="0">
              <a:solidFill>
                <a:schemeClr val="bg1"/>
              </a:solidFill>
            </a:endParaRPr>
          </a:p>
        </p:txBody>
      </p:sp>
    </p:spTree>
    <p:extLst>
      <p:ext uri="{BB962C8B-B14F-4D97-AF65-F5344CB8AC3E}">
        <p14:creationId xmlns:p14="http://schemas.microsoft.com/office/powerpoint/2010/main" val="2172918593"/>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D613F041-956E-3CAD-D811-9C644EFB6940}"/>
            </a:ext>
          </a:extLst>
        </p:cNvPr>
        <p:cNvGrpSpPr/>
        <p:nvPr/>
      </p:nvGrpSpPr>
      <p:grpSpPr>
        <a:xfrm>
          <a:off x="0" y="0"/>
          <a:ext cx="0" cy="0"/>
          <a:chOff x="0" y="0"/>
          <a:chExt cx="0" cy="0"/>
        </a:xfrm>
      </p:grpSpPr>
      <p:pic>
        <p:nvPicPr>
          <p:cNvPr id="5" name="Image 4" descr="Une image contenant Choux de Bruxelles, légume, Chou de Bruxelles, nourriture&#10;&#10;Description générée automatiquement">
            <a:extLst>
              <a:ext uri="{FF2B5EF4-FFF2-40B4-BE49-F238E27FC236}">
                <a16:creationId xmlns:a16="http://schemas.microsoft.com/office/drawing/2014/main" id="{BD75AC6B-BF60-43A6-05F0-B4564D0031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2139" y="369000"/>
            <a:ext cx="4587778" cy="306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C69D6A44-C813-7867-0499-E1F018775925}"/>
              </a:ext>
            </a:extLst>
          </p:cNvPr>
          <p:cNvSpPr txBox="1"/>
          <p:nvPr/>
        </p:nvSpPr>
        <p:spPr>
          <a:xfrm>
            <a:off x="781945" y="3429000"/>
            <a:ext cx="5548746" cy="461665"/>
          </a:xfrm>
          <a:prstGeom prst="rect">
            <a:avLst/>
          </a:prstGeom>
          <a:noFill/>
        </p:spPr>
        <p:txBody>
          <a:bodyPr wrap="square" rtlCol="0">
            <a:spAutoFit/>
          </a:bodyPr>
          <a:lstStyle/>
          <a:p>
            <a:r>
              <a:rPr lang="fr-FR" dirty="0">
                <a:solidFill>
                  <a:srgbClr val="FFFF00"/>
                </a:solidFill>
              </a:rPr>
              <a:t> </a:t>
            </a:r>
            <a:r>
              <a:rPr lang="fr-FR" sz="2400" b="1" dirty="0"/>
              <a:t>Les choux de Bruxelles</a:t>
            </a:r>
          </a:p>
        </p:txBody>
      </p:sp>
      <p:pic>
        <p:nvPicPr>
          <p:cNvPr id="10" name="Image 9">
            <a:extLst>
              <a:ext uri="{FF2B5EF4-FFF2-40B4-BE49-F238E27FC236}">
                <a16:creationId xmlns:a16="http://schemas.microsoft.com/office/drawing/2014/main" id="{891EC786-6A12-2827-E6AE-CE5702A995F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20210" y="3659832"/>
            <a:ext cx="4356000" cy="2903314"/>
          </a:xfrm>
          <a:prstGeom prst="rect">
            <a:avLst/>
          </a:prstGeom>
          <a:ln w="88900" cap="sq" cmpd="thickThin">
            <a:solidFill>
              <a:srgbClr val="FFFF00"/>
            </a:solidFill>
            <a:prstDash val="solid"/>
            <a:miter lim="800000"/>
          </a:ln>
          <a:effectLst>
            <a:innerShdw blurRad="76200">
              <a:srgbClr val="000000"/>
            </a:innerShdw>
          </a:effectLst>
        </p:spPr>
      </p:pic>
      <p:sp>
        <p:nvSpPr>
          <p:cNvPr id="11" name="ZoneTexte 10">
            <a:extLst>
              <a:ext uri="{FF2B5EF4-FFF2-40B4-BE49-F238E27FC236}">
                <a16:creationId xmlns:a16="http://schemas.microsoft.com/office/drawing/2014/main" id="{C4F7324E-4546-3F95-F660-B084E83E2B51}"/>
              </a:ext>
            </a:extLst>
          </p:cNvPr>
          <p:cNvSpPr txBox="1"/>
          <p:nvPr/>
        </p:nvSpPr>
        <p:spPr>
          <a:xfrm>
            <a:off x="8671035" y="3152313"/>
            <a:ext cx="4249861" cy="461665"/>
          </a:xfrm>
          <a:prstGeom prst="rect">
            <a:avLst/>
          </a:prstGeom>
          <a:noFill/>
        </p:spPr>
        <p:txBody>
          <a:bodyPr wrap="square" rtlCol="0">
            <a:spAutoFit/>
          </a:bodyPr>
          <a:lstStyle/>
          <a:p>
            <a:r>
              <a:rPr lang="fr-FR" dirty="0"/>
              <a:t> </a:t>
            </a:r>
            <a:r>
              <a:rPr lang="fr-FR" sz="2400" b="1" dirty="0"/>
              <a:t>Le pistolet</a:t>
            </a:r>
          </a:p>
        </p:txBody>
      </p:sp>
    </p:spTree>
    <p:extLst>
      <p:ext uri="{BB962C8B-B14F-4D97-AF65-F5344CB8AC3E}">
        <p14:creationId xmlns:p14="http://schemas.microsoft.com/office/powerpoint/2010/main" val="139021795"/>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946CD6-4C21-4A0A-156B-F694F87A2E66}"/>
            </a:ext>
          </a:extLst>
        </p:cNvPr>
        <p:cNvGrpSpPr/>
        <p:nvPr/>
      </p:nvGrpSpPr>
      <p:grpSpPr>
        <a:xfrm>
          <a:off x="0" y="0"/>
          <a:ext cx="0" cy="0"/>
          <a:chOff x="0" y="0"/>
          <a:chExt cx="0" cy="0"/>
        </a:xfrm>
      </p:grpSpPr>
      <p:pic>
        <p:nvPicPr>
          <p:cNvPr id="3" name="Image 2" descr="Une image contenant nourriture, friandise, confiserie, crystal&#10;&#10;Description générée automatiquement">
            <a:extLst>
              <a:ext uri="{FF2B5EF4-FFF2-40B4-BE49-F238E27FC236}">
                <a16:creationId xmlns:a16="http://schemas.microsoft.com/office/drawing/2014/main" id="{F9520239-D98F-74E2-E3C9-CA870E6DA4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7847" y="3429000"/>
            <a:ext cx="4749625" cy="3168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3427313-FD8F-9E67-BF78-A6C57D03489C}"/>
              </a:ext>
            </a:extLst>
          </p:cNvPr>
          <p:cNvSpPr txBox="1"/>
          <p:nvPr/>
        </p:nvSpPr>
        <p:spPr>
          <a:xfrm>
            <a:off x="1608083" y="2967335"/>
            <a:ext cx="3904712" cy="461665"/>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Le cuberdon</a:t>
            </a:r>
          </a:p>
        </p:txBody>
      </p:sp>
      <p:pic>
        <p:nvPicPr>
          <p:cNvPr id="6" name="Image 5" descr="Une image contenant nourriture, légume, ingrédient, Cuisine&#10;&#10;Description générée automatiquement">
            <a:extLst>
              <a:ext uri="{FF2B5EF4-FFF2-40B4-BE49-F238E27FC236}">
                <a16:creationId xmlns:a16="http://schemas.microsoft.com/office/drawing/2014/main" id="{EFB6042F-CDB2-2114-1D33-CD98478A9A2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43145" y="333000"/>
            <a:ext cx="5504000" cy="3096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70DD45CC-C8C9-6B81-C981-FD4BFDC06631}"/>
              </a:ext>
            </a:extLst>
          </p:cNvPr>
          <p:cNvSpPr txBox="1"/>
          <p:nvPr/>
        </p:nvSpPr>
        <p:spPr>
          <a:xfrm>
            <a:off x="7641021" y="3499503"/>
            <a:ext cx="5696010" cy="461665"/>
          </a:xfrm>
          <a:prstGeom prst="rect">
            <a:avLst/>
          </a:prstGeom>
          <a:noFill/>
        </p:spPr>
        <p:txBody>
          <a:bodyPr wrap="square" rtlCol="0">
            <a:spAutoFit/>
          </a:bodyPr>
          <a:lstStyle/>
          <a:p>
            <a:r>
              <a:rPr lang="fr-FR" sz="2400" b="1">
                <a:solidFill>
                  <a:schemeClr val="bg1"/>
                </a:solidFill>
              </a:rPr>
              <a:t> La pêche au thon</a:t>
            </a:r>
            <a:endParaRPr lang="fr-FR" sz="2400" b="1" dirty="0">
              <a:solidFill>
                <a:schemeClr val="bg1"/>
              </a:solidFill>
            </a:endParaRPr>
          </a:p>
        </p:txBody>
      </p:sp>
    </p:spTree>
    <p:extLst>
      <p:ext uri="{BB962C8B-B14F-4D97-AF65-F5344CB8AC3E}">
        <p14:creationId xmlns:p14="http://schemas.microsoft.com/office/powerpoint/2010/main" val="1702377864"/>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B821790F-6C05-5A67-1302-DC51B8BD3F3A}"/>
            </a:ext>
          </a:extLst>
        </p:cNvPr>
        <p:cNvGrpSpPr/>
        <p:nvPr/>
      </p:nvGrpSpPr>
      <p:grpSpPr>
        <a:xfrm>
          <a:off x="0" y="0"/>
          <a:ext cx="0" cy="0"/>
          <a:chOff x="0" y="0"/>
          <a:chExt cx="0" cy="0"/>
        </a:xfrm>
      </p:grpSpPr>
      <p:pic>
        <p:nvPicPr>
          <p:cNvPr id="3" name="Image 2" descr="Une image contenant nourriture, Restauration rapide, pizza, Cuisine&#10;&#10;Description générée automatiquement">
            <a:extLst>
              <a:ext uri="{FF2B5EF4-FFF2-40B4-BE49-F238E27FC236}">
                <a16:creationId xmlns:a16="http://schemas.microsoft.com/office/drawing/2014/main" id="{368564B0-1522-12A6-751D-8C6D5C833D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1476" y="459000"/>
            <a:ext cx="4752000"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801C9EF-C953-C815-06C6-95ED95DB7B49}"/>
              </a:ext>
            </a:extLst>
          </p:cNvPr>
          <p:cNvSpPr txBox="1"/>
          <p:nvPr/>
        </p:nvSpPr>
        <p:spPr>
          <a:xfrm>
            <a:off x="8398124" y="3892769"/>
            <a:ext cx="3688773" cy="1200329"/>
          </a:xfrm>
          <a:prstGeom prst="rect">
            <a:avLst/>
          </a:prstGeom>
          <a:noFill/>
        </p:spPr>
        <p:txBody>
          <a:bodyPr wrap="square" rtlCol="0">
            <a:spAutoFit/>
          </a:bodyPr>
          <a:lstStyle/>
          <a:p>
            <a:r>
              <a:rPr lang="fr-FR" sz="2400" b="1" i="0" dirty="0">
                <a:solidFill>
                  <a:schemeClr val="bg1"/>
                </a:solidFill>
                <a:effectLst/>
                <a:latin typeface="CardinalPhoto"/>
              </a:rPr>
              <a:t>quiche aux choux de Bruxelles et fromage de chèvre</a:t>
            </a:r>
            <a:endParaRPr lang="fr-FR" sz="2400" b="1" dirty="0">
              <a:solidFill>
                <a:schemeClr val="bg1"/>
              </a:solidFill>
            </a:endParaRPr>
          </a:p>
        </p:txBody>
      </p:sp>
    </p:spTree>
    <p:extLst>
      <p:ext uri="{BB962C8B-B14F-4D97-AF65-F5344CB8AC3E}">
        <p14:creationId xmlns:p14="http://schemas.microsoft.com/office/powerpoint/2010/main" val="1982696166"/>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6C0D0B30-D19B-E662-90F5-50E9D60EACB2}"/>
            </a:ext>
          </a:extLst>
        </p:cNvPr>
        <p:cNvGrpSpPr/>
        <p:nvPr/>
      </p:nvGrpSpPr>
      <p:grpSpPr>
        <a:xfrm>
          <a:off x="0" y="0"/>
          <a:ext cx="0" cy="0"/>
          <a:chOff x="0" y="0"/>
          <a:chExt cx="0" cy="0"/>
        </a:xfrm>
      </p:grpSpPr>
      <p:pic>
        <p:nvPicPr>
          <p:cNvPr id="3" name="Image 2" descr="Une image contenant nourriture, Snack, dessert, confiserie&#10;&#10;Description générée automatiquement">
            <a:extLst>
              <a:ext uri="{FF2B5EF4-FFF2-40B4-BE49-F238E27FC236}">
                <a16:creationId xmlns:a16="http://schemas.microsoft.com/office/drawing/2014/main" id="{F8D84B06-8BF6-C0DB-E1A0-6BBA0B4640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8698" y="3429000"/>
            <a:ext cx="6588000" cy="3051068"/>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nourriture, confiserie, dessert, Snack&#10;&#10;Description générée automatiquement">
            <a:extLst>
              <a:ext uri="{FF2B5EF4-FFF2-40B4-BE49-F238E27FC236}">
                <a16:creationId xmlns:a16="http://schemas.microsoft.com/office/drawing/2014/main" id="{8686578A-F281-0178-D869-580D0EFDAE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33302" y="256032"/>
            <a:ext cx="4560000" cy="3420000"/>
          </a:xfrm>
          <a:prstGeom prst="rect">
            <a:avLst/>
          </a:prstGeom>
          <a:ln w="88900" cap="sq" cmpd="thickThin">
            <a:solidFill>
              <a:schemeClr val="bg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E39F4C60-D80D-5B7A-836D-361BBE23134C}"/>
              </a:ext>
            </a:extLst>
          </p:cNvPr>
          <p:cNvSpPr txBox="1"/>
          <p:nvPr/>
        </p:nvSpPr>
        <p:spPr>
          <a:xfrm>
            <a:off x="1136010" y="1536192"/>
            <a:ext cx="4913376" cy="1569660"/>
          </a:xfrm>
          <a:prstGeom prst="rect">
            <a:avLst/>
          </a:prstGeom>
          <a:noFill/>
        </p:spPr>
        <p:txBody>
          <a:bodyPr wrap="square" rtlCol="0">
            <a:spAutoFit/>
          </a:bodyPr>
          <a:lstStyle/>
          <a:p>
            <a:r>
              <a:rPr lang="fr-FR" sz="2400" b="1">
                <a:solidFill>
                  <a:schemeClr val="bg1"/>
                </a:solidFill>
              </a:rPr>
              <a:t>Le musée du chocolat à Bruxelles est une destination incontournable pour les amateurs de chocolat du monde entier.</a:t>
            </a:r>
            <a:endParaRPr lang="fr-FR" sz="2400" b="1" dirty="0">
              <a:solidFill>
                <a:schemeClr val="bg1"/>
              </a:solidFill>
            </a:endParaRPr>
          </a:p>
        </p:txBody>
      </p:sp>
    </p:spTree>
    <p:extLst>
      <p:ext uri="{BB962C8B-B14F-4D97-AF65-F5344CB8AC3E}">
        <p14:creationId xmlns:p14="http://schemas.microsoft.com/office/powerpoint/2010/main" val="2860587346"/>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64482676-551A-F033-AFA1-A36BD5959226}"/>
            </a:ext>
          </a:extLst>
        </p:cNvPr>
        <p:cNvGrpSpPr/>
        <p:nvPr/>
      </p:nvGrpSpPr>
      <p:grpSpPr>
        <a:xfrm>
          <a:off x="0" y="0"/>
          <a:ext cx="0" cy="0"/>
          <a:chOff x="0" y="0"/>
          <a:chExt cx="0" cy="0"/>
        </a:xfrm>
      </p:grpSpPr>
      <p:pic>
        <p:nvPicPr>
          <p:cNvPr id="5" name="Image 4" descr="Une image contenant nourriture, Frites, assiette, Restauration rapide&#10;&#10;Description générée automatiquement">
            <a:extLst>
              <a:ext uri="{FF2B5EF4-FFF2-40B4-BE49-F238E27FC236}">
                <a16:creationId xmlns:a16="http://schemas.microsoft.com/office/drawing/2014/main" id="{107EA9FA-9791-1C79-F752-A0E28216FC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49465" y="1527091"/>
            <a:ext cx="6048000" cy="4032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546D9C8F-BC13-1B8F-6B3F-9DE815E94BBA}"/>
              </a:ext>
            </a:extLst>
          </p:cNvPr>
          <p:cNvSpPr txBox="1"/>
          <p:nvPr/>
        </p:nvSpPr>
        <p:spPr>
          <a:xfrm>
            <a:off x="2573960" y="0"/>
            <a:ext cx="8395855"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r>
              <a:rPr lang="fr-FR" sz="3200" b="1" dirty="0">
                <a:solidFill>
                  <a:srgbClr val="FFFF00"/>
                </a:solidFill>
              </a:rPr>
              <a:t> </a:t>
            </a:r>
          </a:p>
        </p:txBody>
      </p:sp>
      <p:sp>
        <p:nvSpPr>
          <p:cNvPr id="7" name="ZoneTexte 6">
            <a:extLst>
              <a:ext uri="{FF2B5EF4-FFF2-40B4-BE49-F238E27FC236}">
                <a16:creationId xmlns:a16="http://schemas.microsoft.com/office/drawing/2014/main" id="{DE6A71B0-B0A9-2726-6966-919EF18F9466}"/>
              </a:ext>
            </a:extLst>
          </p:cNvPr>
          <p:cNvSpPr txBox="1"/>
          <p:nvPr/>
        </p:nvSpPr>
        <p:spPr>
          <a:xfrm>
            <a:off x="1735282" y="639660"/>
            <a:ext cx="9029700" cy="584775"/>
          </a:xfrm>
          <a:prstGeom prst="rect">
            <a:avLst/>
          </a:prstGeom>
          <a:noFill/>
        </p:spPr>
        <p:txBody>
          <a:bodyPr wrap="square" rtlCol="0">
            <a:spAutoFit/>
          </a:bodyPr>
          <a:lstStyle/>
          <a:p>
            <a:r>
              <a:rPr lang="fr-FR" sz="3200" b="1" dirty="0">
                <a:solidFill>
                  <a:srgbClr val="FFFF00"/>
                </a:solidFill>
              </a:rPr>
              <a:t>Lorient Vous Présente Bruxelles Gourmand </a:t>
            </a:r>
          </a:p>
        </p:txBody>
      </p:sp>
      <p:sp>
        <p:nvSpPr>
          <p:cNvPr id="8" name="ZoneTexte 7">
            <a:extLst>
              <a:ext uri="{FF2B5EF4-FFF2-40B4-BE49-F238E27FC236}">
                <a16:creationId xmlns:a16="http://schemas.microsoft.com/office/drawing/2014/main" id="{2E24243D-2398-7543-6BFF-061337A7F683}"/>
              </a:ext>
            </a:extLst>
          </p:cNvPr>
          <p:cNvSpPr txBox="1"/>
          <p:nvPr/>
        </p:nvSpPr>
        <p:spPr>
          <a:xfrm>
            <a:off x="3408337" y="5767583"/>
            <a:ext cx="9747630" cy="584775"/>
          </a:xfrm>
          <a:prstGeom prst="rect">
            <a:avLst/>
          </a:prstGeom>
          <a:noFill/>
        </p:spPr>
        <p:txBody>
          <a:bodyPr wrap="square" rtlCol="0">
            <a:spAutoFit/>
          </a:bodyPr>
          <a:lstStyle/>
          <a:p>
            <a:r>
              <a:rPr lang="fr-FR" sz="3200" b="1" dirty="0">
                <a:solidFill>
                  <a:srgbClr val="FFFF00"/>
                </a:solidFill>
              </a:rPr>
              <a:t>Les Images Et Le Son Du Net </a:t>
            </a:r>
          </a:p>
        </p:txBody>
      </p:sp>
      <p:sp>
        <p:nvSpPr>
          <p:cNvPr id="9" name="ZoneTexte 8">
            <a:extLst>
              <a:ext uri="{FF2B5EF4-FFF2-40B4-BE49-F238E27FC236}">
                <a16:creationId xmlns:a16="http://schemas.microsoft.com/office/drawing/2014/main" id="{0AE181CC-75EE-2780-B1B9-CFFB799CACBF}"/>
              </a:ext>
            </a:extLst>
          </p:cNvPr>
          <p:cNvSpPr txBox="1"/>
          <p:nvPr/>
        </p:nvSpPr>
        <p:spPr>
          <a:xfrm>
            <a:off x="9242535" y="3473669"/>
            <a:ext cx="2576945" cy="461665"/>
          </a:xfrm>
          <a:prstGeom prst="rect">
            <a:avLst/>
          </a:prstGeom>
          <a:noFill/>
        </p:spPr>
        <p:txBody>
          <a:bodyPr wrap="square" rtlCol="0">
            <a:spAutoFit/>
          </a:bodyPr>
          <a:lstStyle/>
          <a:p>
            <a:r>
              <a:rPr lang="fr-FR" sz="2400" b="1" dirty="0">
                <a:solidFill>
                  <a:srgbClr val="FFFF00"/>
                </a:solidFill>
              </a:rPr>
              <a:t>Le vol-au-vent</a:t>
            </a:r>
          </a:p>
        </p:txBody>
      </p:sp>
      <p:sp>
        <p:nvSpPr>
          <p:cNvPr id="10" name="ZoneTexte 9">
            <a:extLst>
              <a:ext uri="{FF2B5EF4-FFF2-40B4-BE49-F238E27FC236}">
                <a16:creationId xmlns:a16="http://schemas.microsoft.com/office/drawing/2014/main" id="{3821F037-205B-CF86-0D21-EDBF05E8380C}"/>
              </a:ext>
            </a:extLst>
          </p:cNvPr>
          <p:cNvSpPr txBox="1"/>
          <p:nvPr/>
        </p:nvSpPr>
        <p:spPr>
          <a:xfrm>
            <a:off x="5329474" y="6184568"/>
            <a:ext cx="7335982"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3135890377"/>
      </p:ext>
    </p:extLst>
  </p:cSld>
  <p:clrMapOvr>
    <a:masterClrMapping/>
  </p:clrMapOvr>
  <mc:AlternateContent xmlns:mc="http://schemas.openxmlformats.org/markup-compatibility/2006">
    <mc:Choice xmlns:p14="http://schemas.microsoft.com/office/powerpoint/2010/main" Requires="p14">
      <p:transition spd="slow" p14:dur="5000">
        <p14:doors dir="vert"/>
      </p:transition>
    </mc:Choice>
    <mc:Fallback>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139</TotalTime>
  <Words>509</Words>
  <Application>Microsoft Office PowerPoint</Application>
  <PresentationFormat>Grand écran</PresentationFormat>
  <Paragraphs>40</Paragraphs>
  <Slides>21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21</vt:i4>
      </vt:variant>
    </vt:vector>
  </HeadingPairs>
  <TitlesOfParts>
    <vt:vector size="26" baseType="lpstr">
      <vt:lpstr>Aptos</vt:lpstr>
      <vt:lpstr>Aptos Display</vt:lpstr>
      <vt:lpstr>Arial</vt:lpstr>
      <vt:lpstr>CardinalPhoto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2024-12-11T14:21:12Z</dcterms:created>
  <dcterms:modified xsi:type="dcterms:W3CDTF">2025-01-12T09:35:50Z</dcterms:modified>
</cp:coreProperties>
</file>