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5" r:id="rId3"/>
    <p:sldId id="272" r:id="rId4"/>
    <p:sldId id="271" r:id="rId5"/>
    <p:sldId id="270" r:id="rId6"/>
    <p:sldId id="269" r:id="rId7"/>
    <p:sldId id="268" r:id="rId8"/>
    <p:sldId id="267" r:id="rId9"/>
    <p:sldId id="266" r:id="rId10"/>
    <p:sldId id="265" r:id="rId11"/>
    <p:sldId id="264" r:id="rId12"/>
    <p:sldId id="263" r:id="rId13"/>
    <p:sldId id="284" r:id="rId14"/>
    <p:sldId id="262" r:id="rId15"/>
    <p:sldId id="261" r:id="rId16"/>
    <p:sldId id="260" r:id="rId17"/>
    <p:sldId id="259" r:id="rId18"/>
    <p:sldId id="258" r:id="rId19"/>
    <p:sldId id="257" r:id="rId20"/>
    <p:sldId id="273" r:id="rId21"/>
    <p:sldId id="274" r:id="rId22"/>
    <p:sldId id="275" r:id="rId23"/>
    <p:sldId id="276" r:id="rId24"/>
    <p:sldId id="277" r:id="rId25"/>
    <p:sldId id="279" r:id="rId26"/>
    <p:sldId id="278" r:id="rId27"/>
    <p:sldId id="280" r:id="rId28"/>
    <p:sldId id="281" r:id="rId29"/>
    <p:sldId id="282" r:id="rId30"/>
    <p:sldId id="283"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17" autoAdjust="0"/>
    <p:restoredTop sz="94660"/>
  </p:normalViewPr>
  <p:slideViewPr>
    <p:cSldViewPr snapToGrid="0">
      <p:cViewPr varScale="1">
        <p:scale>
          <a:sx n="74" d="100"/>
          <a:sy n="74" d="100"/>
        </p:scale>
        <p:origin x="1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A8F1D9-2222-4658-899D-DE7524550647}" type="datetimeFigureOut">
              <a:rPr lang="fr-FR" smtClean="0"/>
              <a:t>13/01/2025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02BA8C-12B3-4829-ACC9-F71BC9C970B1}" type="slidenum">
              <a:rPr lang="fr-FR" smtClean="0"/>
              <a:t>‹N°›</a:t>
            </a:fld>
            <a:endParaRPr lang="fr-FR"/>
          </a:p>
        </p:txBody>
      </p:sp>
    </p:spTree>
    <p:extLst>
      <p:ext uri="{BB962C8B-B14F-4D97-AF65-F5344CB8AC3E}">
        <p14:creationId xmlns:p14="http://schemas.microsoft.com/office/powerpoint/2010/main" val="384726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8E02BA8C-12B3-4829-ACC9-F71BC9C970B1}" type="slidenum">
              <a:rPr lang="fr-FR" smtClean="0"/>
              <a:t>16</a:t>
            </a:fld>
            <a:endParaRPr lang="fr-FR"/>
          </a:p>
        </p:txBody>
      </p:sp>
    </p:spTree>
    <p:extLst>
      <p:ext uri="{BB962C8B-B14F-4D97-AF65-F5344CB8AC3E}">
        <p14:creationId xmlns:p14="http://schemas.microsoft.com/office/powerpoint/2010/main" val="1056537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13/01/2025</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hotographie aérienne, horizon&#10;&#10;Description générée automatiquement">
            <a:extLst>
              <a:ext uri="{FF2B5EF4-FFF2-40B4-BE49-F238E27FC236}">
                <a16:creationId xmlns:a16="http://schemas.microsoft.com/office/drawing/2014/main" id="{035A07B3-D847-4094-9436-2E54D118C0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1C5294-BA53-D233-D401-7EC7FCFC87A1}"/>
              </a:ext>
            </a:extLst>
          </p:cNvPr>
          <p:cNvSpPr txBox="1"/>
          <p:nvPr/>
        </p:nvSpPr>
        <p:spPr>
          <a:xfrm>
            <a:off x="3459477" y="279000"/>
            <a:ext cx="6785264" cy="523220"/>
          </a:xfrm>
          <a:prstGeom prst="rect">
            <a:avLst/>
          </a:prstGeom>
          <a:noFill/>
        </p:spPr>
        <p:txBody>
          <a:bodyPr wrap="square" rtlCol="0">
            <a:spAutoFit/>
          </a:bodyPr>
          <a:lstStyle/>
          <a:p>
            <a:r>
              <a:rPr lang="fr-FR" sz="2800" b="1" dirty="0">
                <a:solidFill>
                  <a:srgbClr val="FFFF00"/>
                </a:solidFill>
              </a:rPr>
              <a:t>Venise Et Ses Plus Beaux </a:t>
            </a:r>
            <a:r>
              <a:rPr lang="fr-FR" sz="2800" b="1" dirty="0" err="1">
                <a:solidFill>
                  <a:srgbClr val="FFFF00"/>
                </a:solidFill>
              </a:rPr>
              <a:t>Pysages</a:t>
            </a:r>
            <a:endParaRPr lang="fr-FR" sz="2800" b="1" dirty="0">
              <a:solidFill>
                <a:srgbClr val="FFFF00"/>
              </a:solidFill>
            </a:endParaRPr>
          </a:p>
        </p:txBody>
      </p:sp>
      <p:sp>
        <p:nvSpPr>
          <p:cNvPr id="2" name="ZoneTexte 1">
            <a:extLst>
              <a:ext uri="{FF2B5EF4-FFF2-40B4-BE49-F238E27FC236}">
                <a16:creationId xmlns:a16="http://schemas.microsoft.com/office/drawing/2014/main" id="{5F55EF0F-921D-E1FA-96AB-C616EA5E1A01}"/>
              </a:ext>
            </a:extLst>
          </p:cNvPr>
          <p:cNvSpPr txBox="1"/>
          <p:nvPr/>
        </p:nvSpPr>
        <p:spPr>
          <a:xfrm>
            <a:off x="3459477" y="640654"/>
            <a:ext cx="6887782" cy="523220"/>
          </a:xfrm>
          <a:prstGeom prst="rect">
            <a:avLst/>
          </a:prstGeom>
          <a:noFill/>
        </p:spPr>
        <p:txBody>
          <a:bodyPr wrap="square" rtlCol="0">
            <a:spAutoFit/>
          </a:bodyPr>
          <a:lstStyle/>
          <a:p>
            <a:r>
              <a:rPr lang="fr-FR" sz="2800" b="1" dirty="0">
                <a:solidFill>
                  <a:srgbClr val="FFFF00"/>
                </a:solidFill>
              </a:rPr>
              <a:t>Basilique Saint-Marc de Venise N°1</a:t>
            </a: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mc:Choice xmlns:p14="http://schemas.microsoft.com/office/powerpoint/2010/main" Requires="p14">
      <p:transition spd="slow" p14:dur="5000">
        <p14:vortex dir="r"/>
        <p:sndAc>
          <p:stSnd loop="1">
            <p:snd r:embed="rId2" name="Charles Aznavour - Que cest triste Venise (Audio Officiel).wav"/>
          </p:stSnd>
        </p:sndAc>
      </p:transition>
    </mc:Choice>
    <mc:Fallback>
      <p:transition spd="slow">
        <p:fade/>
        <p:sndAc>
          <p:stSnd loop="1">
            <p:snd r:embed="rId2" name="Charles Aznavour - Que cest triste Venise (Audio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A1435-B38E-78AB-680B-CF265A787BB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ECD4599-EDA3-1AA7-65C3-4B7453B633A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Venise (en italien : </a:t>
            </a:r>
            <a:r>
              <a:rPr lang="fr-FR" sz="3600" b="1" dirty="0" err="1"/>
              <a:t>Venezia</a:t>
            </a:r>
            <a:r>
              <a:rPr lang="fr-FR" sz="3600" b="1" dirty="0"/>
              <a:t> /</a:t>
            </a:r>
            <a:r>
              <a:rPr lang="fr-FR" sz="3600" b="1" dirty="0" err="1"/>
              <a:t>veˈnɛːtt͡sja</a:t>
            </a:r>
            <a:r>
              <a:rPr lang="fr-FR" sz="3600" b="1" dirty="0"/>
              <a:t>/ ; en vénitien : </a:t>
            </a:r>
            <a:r>
              <a:rPr lang="fr-FR" sz="3600" b="1" dirty="0" err="1"/>
              <a:t>Venesia</a:t>
            </a:r>
            <a:r>
              <a:rPr lang="fr-FR" sz="3600" b="1" dirty="0"/>
              <a:t> ou </a:t>
            </a:r>
            <a:r>
              <a:rPr lang="fr-FR" sz="3600" b="1" dirty="0" err="1"/>
              <a:t>Venexia</a:t>
            </a:r>
            <a:r>
              <a:rPr lang="fr-FR" sz="3600" b="1" dirty="0"/>
              <a:t> /</a:t>
            </a:r>
            <a:r>
              <a:rPr lang="fr-FR" sz="3600" b="1" dirty="0" err="1"/>
              <a:t>veˈnɛsja</a:t>
            </a:r>
            <a:r>
              <a:rPr lang="fr-FR" sz="3600" b="1" dirty="0"/>
              <a:t>/) est une ville côtière du nord-est de l'Italie, sur les rives de la mer Adriatique. Elle s'étend sur la </a:t>
            </a:r>
            <a:r>
              <a:rPr lang="fr-FR" sz="3600" b="1" dirty="0" err="1"/>
              <a:t>Terraferma</a:t>
            </a:r>
            <a:r>
              <a:rPr lang="fr-FR" sz="3600" b="1" dirty="0"/>
              <a:t> </a:t>
            </a:r>
            <a:r>
              <a:rPr lang="fr-FR" sz="3600" b="1" dirty="0" err="1"/>
              <a:t>veneziana</a:t>
            </a:r>
            <a:r>
              <a:rPr lang="fr-FR" sz="3600" b="1" dirty="0"/>
              <a:t> ainsi que sur un ensemble de 121 petites îles séparées par un réseau de canaux et reliées par 435 ponts. Située au milieu de la lagune vénète, entre les estuaires du Pô et du Piave, Venise est renommée pour cet emplacement exceptionnel ainsi que pour son architecture et son patrimoine culturel, qui lui valent une inscription au patrimoine mondial de l'UNESCO et la réputation d'être la plus belle ville du monde.</a:t>
            </a:r>
          </a:p>
        </p:txBody>
      </p:sp>
    </p:spTree>
    <p:extLst>
      <p:ext uri="{BB962C8B-B14F-4D97-AF65-F5344CB8AC3E}">
        <p14:creationId xmlns:p14="http://schemas.microsoft.com/office/powerpoint/2010/main" val="122401774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plein air, eau, nuage, ciel&#10;&#10;Description générée automatiquement">
            <a:extLst>
              <a:ext uri="{FF2B5EF4-FFF2-40B4-BE49-F238E27FC236}">
                <a16:creationId xmlns:a16="http://schemas.microsoft.com/office/drawing/2014/main" id="{7DEC580F-777B-5361-1002-59AD8CD46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041" y="3429000"/>
            <a:ext cx="5400000" cy="3039825"/>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pic>
        <p:nvPicPr>
          <p:cNvPr id="5" name="Image 4" descr="Une image contenant ciel, plein air, nuage, horloge&#10;&#10;Description générée automatiquement">
            <a:extLst>
              <a:ext uri="{FF2B5EF4-FFF2-40B4-BE49-F238E27FC236}">
                <a16:creationId xmlns:a16="http://schemas.microsoft.com/office/drawing/2014/main" id="{82AE64CE-CE7D-D7E6-E2B9-B717337402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1820" y="312776"/>
            <a:ext cx="5400000" cy="2983985"/>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75416431-4F83-85FE-2CFB-031E1B0703B8}"/>
              </a:ext>
            </a:extLst>
          </p:cNvPr>
          <p:cNvSpPr txBox="1"/>
          <p:nvPr/>
        </p:nvSpPr>
        <p:spPr>
          <a:xfrm>
            <a:off x="7294418" y="3454166"/>
            <a:ext cx="4623955" cy="461665"/>
          </a:xfrm>
          <a:prstGeom prst="rect">
            <a:avLst/>
          </a:prstGeom>
          <a:noFill/>
        </p:spPr>
        <p:txBody>
          <a:bodyPr wrap="square" rtlCol="0">
            <a:spAutoFit/>
          </a:bodyPr>
          <a:lstStyle/>
          <a:p>
            <a:r>
              <a:rPr lang="fr-FR" sz="2400" b="1" dirty="0">
                <a:solidFill>
                  <a:schemeClr val="bg1"/>
                </a:solidFill>
              </a:rPr>
              <a:t>Place Saint Marc à Venise</a:t>
            </a:r>
          </a:p>
        </p:txBody>
      </p:sp>
      <p:sp>
        <p:nvSpPr>
          <p:cNvPr id="7" name="ZoneTexte 6">
            <a:extLst>
              <a:ext uri="{FF2B5EF4-FFF2-40B4-BE49-F238E27FC236}">
                <a16:creationId xmlns:a16="http://schemas.microsoft.com/office/drawing/2014/main" id="{A02B8A0C-42BC-8910-1868-69FEF554E1E7}"/>
              </a:ext>
            </a:extLst>
          </p:cNvPr>
          <p:cNvSpPr txBox="1"/>
          <p:nvPr/>
        </p:nvSpPr>
        <p:spPr>
          <a:xfrm>
            <a:off x="2482711" y="2868776"/>
            <a:ext cx="4977245" cy="461665"/>
          </a:xfrm>
          <a:prstGeom prst="rect">
            <a:avLst/>
          </a:prstGeom>
          <a:noFill/>
        </p:spPr>
        <p:txBody>
          <a:bodyPr wrap="square" rtlCol="0">
            <a:spAutoFit/>
          </a:bodyPr>
          <a:lstStyle/>
          <a:p>
            <a:r>
              <a:rPr lang="fr-FR" sz="2400" b="1" dirty="0">
                <a:solidFill>
                  <a:schemeClr val="bg1"/>
                </a:solidFill>
              </a:rPr>
              <a:t>Venise</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lieu de culte, ciel, Lieux sacrés, bâtiment&#10;&#10;Description générée automatiquement">
            <a:extLst>
              <a:ext uri="{FF2B5EF4-FFF2-40B4-BE49-F238E27FC236}">
                <a16:creationId xmlns:a16="http://schemas.microsoft.com/office/drawing/2014/main" id="{EE455293-0A72-6669-4333-4A6B9DDE05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587" y="249578"/>
            <a:ext cx="4536000" cy="304479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53CB98D1-9D7F-6F28-00A4-3B83D96EB322}"/>
              </a:ext>
            </a:extLst>
          </p:cNvPr>
          <p:cNvSpPr txBox="1"/>
          <p:nvPr/>
        </p:nvSpPr>
        <p:spPr>
          <a:xfrm>
            <a:off x="247587" y="3332800"/>
            <a:ext cx="5507182" cy="461665"/>
          </a:xfrm>
          <a:prstGeom prst="rect">
            <a:avLst/>
          </a:prstGeom>
          <a:noFill/>
        </p:spPr>
        <p:txBody>
          <a:bodyPr wrap="square" rtlCol="0">
            <a:spAutoFit/>
          </a:bodyPr>
          <a:lstStyle/>
          <a:p>
            <a:r>
              <a:rPr lang="fr-FR" sz="2400" b="1">
                <a:solidFill>
                  <a:srgbClr val="FFFF00"/>
                </a:solidFill>
              </a:rPr>
              <a:t>la Basilique Saint Marc de Venise</a:t>
            </a:r>
            <a:endParaRPr lang="fr-FR" sz="2400" b="1" dirty="0">
              <a:solidFill>
                <a:srgbClr val="FFFF00"/>
              </a:solidFill>
            </a:endParaRPr>
          </a:p>
        </p:txBody>
      </p:sp>
      <p:pic>
        <p:nvPicPr>
          <p:cNvPr id="6" name="Image 5" descr="Une image contenant plein air, ciel, nuage, Place centrale&#10;&#10;Description générée automatiquement">
            <a:extLst>
              <a:ext uri="{FF2B5EF4-FFF2-40B4-BE49-F238E27FC236}">
                <a16:creationId xmlns:a16="http://schemas.microsoft.com/office/drawing/2014/main" id="{F75CDAA7-96AE-4204-F4E9-F42DB3D9EF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8415" y="3220074"/>
            <a:ext cx="4500000" cy="2986875"/>
          </a:xfrm>
          <a:prstGeom prst="rect">
            <a:avLst/>
          </a:prstGeom>
          <a:solidFill>
            <a:srgbClr val="FFFFFF">
              <a:shade val="85000"/>
            </a:srgbClr>
          </a:solidFill>
          <a:ln w="190500" cap="rnd">
            <a:solidFill>
              <a:srgbClr val="FFFF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7" name="ZoneTexte 6">
            <a:extLst>
              <a:ext uri="{FF2B5EF4-FFF2-40B4-BE49-F238E27FC236}">
                <a16:creationId xmlns:a16="http://schemas.microsoft.com/office/drawing/2014/main" id="{B0F4FAE4-6B71-4A3A-3F09-547DDDACCD3E}"/>
              </a:ext>
            </a:extLst>
          </p:cNvPr>
          <p:cNvSpPr txBox="1"/>
          <p:nvPr/>
        </p:nvSpPr>
        <p:spPr>
          <a:xfrm>
            <a:off x="7492497" y="2610507"/>
            <a:ext cx="4783585" cy="461665"/>
          </a:xfrm>
          <a:prstGeom prst="rect">
            <a:avLst/>
          </a:prstGeom>
          <a:noFill/>
        </p:spPr>
        <p:txBody>
          <a:bodyPr wrap="square" rtlCol="0">
            <a:spAutoFit/>
          </a:bodyPr>
          <a:lstStyle/>
          <a:p>
            <a:r>
              <a:rPr lang="fr-FR" sz="2400" b="1" dirty="0">
                <a:solidFill>
                  <a:srgbClr val="FFFF00"/>
                </a:solidFill>
              </a:rPr>
              <a:t>le Palais des Doges de Venise</a:t>
            </a:r>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embarcation, transport, bateau, bâtiment&#10;&#10;Description générée automatiquement">
            <a:extLst>
              <a:ext uri="{FF2B5EF4-FFF2-40B4-BE49-F238E27FC236}">
                <a16:creationId xmlns:a16="http://schemas.microsoft.com/office/drawing/2014/main" id="{B3AC0981-21D2-FAFC-32AE-2906804CEA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6980" y="3165327"/>
            <a:ext cx="4608000" cy="3070081"/>
          </a:xfrm>
          <a:prstGeom prst="rect">
            <a:avLst/>
          </a:prstGeom>
          <a:solidFill>
            <a:srgbClr val="FFFFFF">
              <a:shade val="85000"/>
            </a:srgbClr>
          </a:solidFill>
          <a:ln w="190500" cap="sq">
            <a:solidFill>
              <a:schemeClr val="accent6">
                <a:lumMod val="60000"/>
                <a:lumOff val="4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BC801724-71B6-E6FE-E003-057B3DE09C9F}"/>
              </a:ext>
            </a:extLst>
          </p:cNvPr>
          <p:cNvSpPr txBox="1"/>
          <p:nvPr/>
        </p:nvSpPr>
        <p:spPr>
          <a:xfrm>
            <a:off x="218209" y="2421679"/>
            <a:ext cx="5877791"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Faire un tour en gondole vénitienne</a:t>
            </a:r>
          </a:p>
        </p:txBody>
      </p:sp>
      <p:pic>
        <p:nvPicPr>
          <p:cNvPr id="6" name="Image 5" descr="Une image contenant plein air, bâtiment, arche, ciel&#10;&#10;Description générée automatiquement">
            <a:extLst>
              <a:ext uri="{FF2B5EF4-FFF2-40B4-BE49-F238E27FC236}">
                <a16:creationId xmlns:a16="http://schemas.microsoft.com/office/drawing/2014/main" id="{1AC9B405-9CAA-EBB9-C385-C6A2C62C01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9791" y="190899"/>
            <a:ext cx="4644000" cy="3094066"/>
          </a:xfrm>
          <a:prstGeom prst="rect">
            <a:avLst/>
          </a:prstGeom>
          <a:ln w="190500" cap="sq">
            <a:solidFill>
              <a:schemeClr val="accent6">
                <a:lumMod val="60000"/>
                <a:lumOff val="4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ZoneTexte 6">
            <a:extLst>
              <a:ext uri="{FF2B5EF4-FFF2-40B4-BE49-F238E27FC236}">
                <a16:creationId xmlns:a16="http://schemas.microsoft.com/office/drawing/2014/main" id="{5E7D45C3-5232-85AD-2E71-500D534581BE}"/>
              </a:ext>
            </a:extLst>
          </p:cNvPr>
          <p:cNvSpPr txBox="1"/>
          <p:nvPr/>
        </p:nvSpPr>
        <p:spPr>
          <a:xfrm>
            <a:off x="8622564" y="3234049"/>
            <a:ext cx="4775618"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le Pont du Rialto</a:t>
            </a: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CE00E7-933E-C4E3-F12D-0E8E332676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828" y="530049"/>
            <a:ext cx="4572000" cy="3046096"/>
          </a:xfrm>
          <a:prstGeom prst="rect">
            <a:avLst/>
          </a:prstGeom>
          <a:ln w="76200">
            <a:solidFill>
              <a:srgbClr val="FFC000"/>
            </a:solidFill>
            <a:prstDash val="solid"/>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ZoneTexte 3">
            <a:extLst>
              <a:ext uri="{FF2B5EF4-FFF2-40B4-BE49-F238E27FC236}">
                <a16:creationId xmlns:a16="http://schemas.microsoft.com/office/drawing/2014/main" id="{90088CB0-2438-CE0E-EBBF-AD43ECC8EC84}"/>
              </a:ext>
            </a:extLst>
          </p:cNvPr>
          <p:cNvSpPr txBox="1"/>
          <p:nvPr/>
        </p:nvSpPr>
        <p:spPr>
          <a:xfrm>
            <a:off x="317461" y="3591625"/>
            <a:ext cx="3969327"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dans les ruelles de Venise</a:t>
            </a:r>
          </a:p>
        </p:txBody>
      </p:sp>
      <p:pic>
        <p:nvPicPr>
          <p:cNvPr id="6" name="Image 5" descr="Une image contenant bâtiment, plein air, eau, ciel&#10;&#10;Description générée automatiquement">
            <a:extLst>
              <a:ext uri="{FF2B5EF4-FFF2-40B4-BE49-F238E27FC236}">
                <a16:creationId xmlns:a16="http://schemas.microsoft.com/office/drawing/2014/main" id="{281F3674-756D-1C28-9A77-17529A3409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30539" y="3429000"/>
            <a:ext cx="3744000" cy="3079440"/>
          </a:xfrm>
          <a:prstGeom prst="roundRect">
            <a:avLst>
              <a:gd name="adj" fmla="val 16667"/>
            </a:avLst>
          </a:prstGeom>
          <a:ln w="82550">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ZoneTexte 6">
            <a:extLst>
              <a:ext uri="{FF2B5EF4-FFF2-40B4-BE49-F238E27FC236}">
                <a16:creationId xmlns:a16="http://schemas.microsoft.com/office/drawing/2014/main" id="{F4E72CD4-A091-CFB7-910B-24D3EAA713E5}"/>
              </a:ext>
            </a:extLst>
          </p:cNvPr>
          <p:cNvSpPr txBox="1"/>
          <p:nvPr/>
        </p:nvSpPr>
        <p:spPr>
          <a:xfrm>
            <a:off x="6429196" y="2598003"/>
            <a:ext cx="5522976" cy="830997"/>
          </a:xfrm>
          <a:prstGeom prst="rect">
            <a:avLst/>
          </a:prstGeom>
          <a:noFill/>
        </p:spPr>
        <p:txBody>
          <a:bodyPr wrap="square" rtlCol="0">
            <a:spAutoFit/>
          </a:bodyPr>
          <a:lstStyle/>
          <a:p>
            <a:r>
              <a:rPr lang="fr-FR" sz="2400" b="1" dirty="0">
                <a:solidFill>
                  <a:srgbClr val="FFFF00"/>
                </a:solidFill>
              </a:rPr>
              <a:t> S’embrasser sous le Pont des Soupirs au coucher du soleil</a:t>
            </a: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transport, bateau, embarcation, ciel&#10;&#10;Description générée automatiquement">
            <a:extLst>
              <a:ext uri="{FF2B5EF4-FFF2-40B4-BE49-F238E27FC236}">
                <a16:creationId xmlns:a16="http://schemas.microsoft.com/office/drawing/2014/main" id="{8B1D904E-8233-C492-2204-4C03ED4552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649" y="3429000"/>
            <a:ext cx="4752000" cy="315414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74D9ED0B-2045-3971-9274-2062A0BF74D8}"/>
              </a:ext>
            </a:extLst>
          </p:cNvPr>
          <p:cNvSpPr txBox="1"/>
          <p:nvPr/>
        </p:nvSpPr>
        <p:spPr>
          <a:xfrm>
            <a:off x="578308" y="2503933"/>
            <a:ext cx="4873336" cy="830997"/>
          </a:xfrm>
          <a:prstGeom prst="rect">
            <a:avLst/>
          </a:prstGeom>
          <a:noFill/>
        </p:spPr>
        <p:txBody>
          <a:bodyPr wrap="square" rtlCol="0">
            <a:spAutoFit/>
          </a:bodyPr>
          <a:lstStyle/>
          <a:p>
            <a:r>
              <a:rPr lang="fr-FR" sz="2400" b="1">
                <a:solidFill>
                  <a:srgbClr val="FFFF00"/>
                </a:solidFill>
              </a:rPr>
              <a:t> les îles Burano et Murano de Venise</a:t>
            </a:r>
            <a:endParaRPr lang="fr-FR" sz="2400" b="1" dirty="0">
              <a:solidFill>
                <a:srgbClr val="FFFF00"/>
              </a:solidFill>
            </a:endParaRPr>
          </a:p>
        </p:txBody>
      </p:sp>
      <p:pic>
        <p:nvPicPr>
          <p:cNvPr id="8" name="Image 7" descr="Une image contenant art, intérieur, pièce, église&#10;&#10;Description générée automatiquement">
            <a:extLst>
              <a:ext uri="{FF2B5EF4-FFF2-40B4-BE49-F238E27FC236}">
                <a16:creationId xmlns:a16="http://schemas.microsoft.com/office/drawing/2014/main" id="{21CA7BCE-861C-2577-0689-20867CA5EE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37350" y="1953712"/>
            <a:ext cx="3144001" cy="4716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Image 11" descr="Une image contenant art, bâtiment, Sculpture sur pierre, Sculpture classique&#10;&#10;Description générée automatiquement">
            <a:extLst>
              <a:ext uri="{FF2B5EF4-FFF2-40B4-BE49-F238E27FC236}">
                <a16:creationId xmlns:a16="http://schemas.microsoft.com/office/drawing/2014/main" id="{7DAE048A-EA2A-D2BE-4393-D886CA78FF3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54983" y="145933"/>
            <a:ext cx="3096000" cy="464399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3" name="ZoneTexte 12">
            <a:extLst>
              <a:ext uri="{FF2B5EF4-FFF2-40B4-BE49-F238E27FC236}">
                <a16:creationId xmlns:a16="http://schemas.microsoft.com/office/drawing/2014/main" id="{441A95DB-4A21-CEE8-DB79-795EBF178160}"/>
              </a:ext>
            </a:extLst>
          </p:cNvPr>
          <p:cNvSpPr txBox="1"/>
          <p:nvPr/>
        </p:nvSpPr>
        <p:spPr>
          <a:xfrm>
            <a:off x="8456169" y="473802"/>
            <a:ext cx="3557155" cy="1200329"/>
          </a:xfrm>
          <a:prstGeom prst="rect">
            <a:avLst/>
          </a:prstGeom>
          <a:noFill/>
        </p:spPr>
        <p:txBody>
          <a:bodyPr wrap="square" rtlCol="0">
            <a:spAutoFit/>
          </a:bodyPr>
          <a:lstStyle/>
          <a:p>
            <a:r>
              <a:rPr lang="fr-FR" sz="2400" b="1" dirty="0">
                <a:solidFill>
                  <a:srgbClr val="FFFF00"/>
                </a:solidFill>
              </a:rPr>
              <a:t>les intérieurs somptueux de </a:t>
            </a:r>
            <a:r>
              <a:rPr lang="fr-FR" sz="2400" b="1" dirty="0" err="1">
                <a:solidFill>
                  <a:srgbClr val="FFFF00"/>
                </a:solidFill>
              </a:rPr>
              <a:t>Scuola</a:t>
            </a:r>
            <a:r>
              <a:rPr lang="fr-FR" sz="2400" b="1" dirty="0">
                <a:solidFill>
                  <a:srgbClr val="FFFF00"/>
                </a:solidFill>
              </a:rPr>
              <a:t> Grande de San Rocco</a:t>
            </a: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3" name="Image 2" descr="Une image contenant plein air, eau, fenêtre, ciel&#10;&#10;Description générée automatiquement">
            <a:extLst>
              <a:ext uri="{FF2B5EF4-FFF2-40B4-BE49-F238E27FC236}">
                <a16:creationId xmlns:a16="http://schemas.microsoft.com/office/drawing/2014/main" id="{3170B0DE-6CD0-A12D-470D-34C1AD5CCD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12" y="220717"/>
            <a:ext cx="4230000" cy="338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3B60E4B-041C-0F6E-5868-03A159B6AA3F}"/>
              </a:ext>
            </a:extLst>
          </p:cNvPr>
          <p:cNvSpPr txBox="1"/>
          <p:nvPr/>
        </p:nvSpPr>
        <p:spPr>
          <a:xfrm>
            <a:off x="207818" y="3634585"/>
            <a:ext cx="4748646" cy="461665"/>
          </a:xfrm>
          <a:prstGeom prst="rect">
            <a:avLst/>
          </a:prstGeom>
          <a:noFill/>
        </p:spPr>
        <p:txBody>
          <a:bodyPr wrap="square" rtlCol="0">
            <a:spAutoFit/>
          </a:bodyPr>
          <a:lstStyle/>
          <a:p>
            <a:r>
              <a:rPr lang="fr-FR" sz="2400" b="1">
                <a:solidFill>
                  <a:srgbClr val="FFFF00"/>
                </a:solidFill>
              </a:rPr>
              <a:t>les magnifiques palais vénitiens</a:t>
            </a:r>
            <a:endParaRPr lang="fr-FR" sz="2400" b="1" dirty="0">
              <a:solidFill>
                <a:srgbClr val="FFFF00"/>
              </a:solidFill>
            </a:endParaRPr>
          </a:p>
        </p:txBody>
      </p:sp>
      <p:pic>
        <p:nvPicPr>
          <p:cNvPr id="6" name="Image 5" descr="Une image contenant plein air, ciel, bâtiment, lever de soleil&#10;&#10;Description générée automatiquement">
            <a:extLst>
              <a:ext uri="{FF2B5EF4-FFF2-40B4-BE49-F238E27FC236}">
                <a16:creationId xmlns:a16="http://schemas.microsoft.com/office/drawing/2014/main" id="{539A80D0-B0BE-210A-4717-FFB84616C0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5188" y="3429000"/>
            <a:ext cx="4788000" cy="3190006"/>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C89E974-42BF-1012-4B00-362546AEEADA}"/>
              </a:ext>
            </a:extLst>
          </p:cNvPr>
          <p:cNvSpPr txBox="1"/>
          <p:nvPr/>
        </p:nvSpPr>
        <p:spPr>
          <a:xfrm>
            <a:off x="6799506" y="2453164"/>
            <a:ext cx="5299363" cy="830997"/>
          </a:xfrm>
          <a:prstGeom prst="rect">
            <a:avLst/>
          </a:prstGeom>
          <a:noFill/>
        </p:spPr>
        <p:txBody>
          <a:bodyPr wrap="square" rtlCol="0">
            <a:spAutoFit/>
          </a:bodyPr>
          <a:lstStyle/>
          <a:p>
            <a:r>
              <a:rPr lang="fr-FR" sz="2400" b="1" dirty="0">
                <a:solidFill>
                  <a:srgbClr val="FFFF00"/>
                </a:solidFill>
              </a:rPr>
              <a:t> Monter sur la terrasse panoramique de </a:t>
            </a:r>
            <a:r>
              <a:rPr lang="fr-FR" sz="2400" b="1" dirty="0" err="1">
                <a:solidFill>
                  <a:srgbClr val="FFFF00"/>
                </a:solidFill>
              </a:rPr>
              <a:t>Fondaco</a:t>
            </a:r>
            <a:r>
              <a:rPr lang="fr-FR" sz="2400" b="1" dirty="0">
                <a:solidFill>
                  <a:srgbClr val="FFFF00"/>
                </a:solidFill>
              </a:rPr>
              <a:t> dei </a:t>
            </a:r>
            <a:r>
              <a:rPr lang="fr-FR" sz="2400" b="1" dirty="0" err="1">
                <a:solidFill>
                  <a:srgbClr val="FFFF00"/>
                </a:solidFill>
              </a:rPr>
              <a:t>Tedeschi</a:t>
            </a:r>
            <a:endParaRPr lang="fr-FR" sz="2400" b="1" dirty="0">
              <a:solidFill>
                <a:srgbClr val="FFFF00"/>
              </a:solidFill>
            </a:endParaRPr>
          </a:p>
        </p:txBody>
      </p:sp>
      <p:sp>
        <p:nvSpPr>
          <p:cNvPr id="8" name="ZoneTexte 7">
            <a:extLst>
              <a:ext uri="{FF2B5EF4-FFF2-40B4-BE49-F238E27FC236}">
                <a16:creationId xmlns:a16="http://schemas.microsoft.com/office/drawing/2014/main" id="{63A9328B-44CF-A7D9-C85C-324BD9E4B966}"/>
              </a:ext>
            </a:extLst>
          </p:cNvPr>
          <p:cNvSpPr txBox="1"/>
          <p:nvPr/>
        </p:nvSpPr>
        <p:spPr>
          <a:xfrm>
            <a:off x="1713664" y="4549676"/>
            <a:ext cx="5527964" cy="2308324"/>
          </a:xfrm>
          <a:prstGeom prst="rect">
            <a:avLst/>
          </a:prstGeom>
          <a:noFill/>
        </p:spPr>
        <p:txBody>
          <a:bodyPr wrap="square" rtlCol="0">
            <a:spAutoFit/>
          </a:bodyPr>
          <a:lstStyle/>
          <a:p>
            <a:r>
              <a:rPr lang="fr-FR" sz="2400" b="1" dirty="0">
                <a:solidFill>
                  <a:srgbClr val="FFFF00"/>
                </a:solidFill>
              </a:rPr>
              <a:t>Le </a:t>
            </a:r>
            <a:r>
              <a:rPr lang="fr-FR" sz="2400" b="1" dirty="0" err="1">
                <a:solidFill>
                  <a:srgbClr val="FFFF00"/>
                </a:solidFill>
              </a:rPr>
              <a:t>Fondaco</a:t>
            </a:r>
            <a:r>
              <a:rPr lang="fr-FR" sz="2400" b="1" dirty="0">
                <a:solidFill>
                  <a:srgbClr val="FFFF00"/>
                </a:solidFill>
              </a:rPr>
              <a:t> dei </a:t>
            </a:r>
            <a:r>
              <a:rPr lang="fr-FR" sz="2400" b="1" dirty="0" err="1">
                <a:solidFill>
                  <a:srgbClr val="FFFF00"/>
                </a:solidFill>
              </a:rPr>
              <a:t>Tedeschi</a:t>
            </a:r>
            <a:r>
              <a:rPr lang="fr-FR" sz="2400" b="1" dirty="0">
                <a:solidFill>
                  <a:srgbClr val="FFFF00"/>
                </a:solidFill>
              </a:rPr>
              <a:t>, ou le </a:t>
            </a:r>
            <a:r>
              <a:rPr lang="fr-FR" sz="2400" b="1" dirty="0" err="1">
                <a:solidFill>
                  <a:srgbClr val="FFFF00"/>
                </a:solidFill>
              </a:rPr>
              <a:t>Fontego</a:t>
            </a:r>
            <a:r>
              <a:rPr lang="fr-FR" sz="2400" b="1" dirty="0">
                <a:solidFill>
                  <a:srgbClr val="FFFF00"/>
                </a:solidFill>
              </a:rPr>
              <a:t> dei </a:t>
            </a:r>
            <a:r>
              <a:rPr lang="fr-FR" sz="2400" b="1" dirty="0" err="1">
                <a:solidFill>
                  <a:srgbClr val="FFFF00"/>
                </a:solidFill>
              </a:rPr>
              <a:t>Tedeschi</a:t>
            </a:r>
            <a:r>
              <a:rPr lang="fr-FR" sz="2400" b="1" dirty="0">
                <a:solidFill>
                  <a:srgbClr val="FFFF00"/>
                </a:solidFill>
              </a:rPr>
              <a:t>, est un autre magnifique édifice qui se trouve sur le Grand Canal de Venise. Aujourd’hui, c’est un grand centre commercial de luxe</a:t>
            </a: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nuit, art&#10;&#10;Description générée automatiquement avec une confiance moyenne">
            <a:extLst>
              <a:ext uri="{FF2B5EF4-FFF2-40B4-BE49-F238E27FC236}">
                <a16:creationId xmlns:a16="http://schemas.microsoft.com/office/drawing/2014/main" id="{F0DEC7F8-5709-3167-063D-2AF2A5CB2A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677" y="2031124"/>
            <a:ext cx="4646881" cy="3096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98F07036-173A-1285-D8AA-9AA44E461984}"/>
              </a:ext>
            </a:extLst>
          </p:cNvPr>
          <p:cNvSpPr txBox="1"/>
          <p:nvPr/>
        </p:nvSpPr>
        <p:spPr>
          <a:xfrm>
            <a:off x="391391" y="1359562"/>
            <a:ext cx="5704609" cy="461665"/>
          </a:xfrm>
          <a:prstGeom prst="rect">
            <a:avLst/>
          </a:prstGeom>
          <a:noFill/>
        </p:spPr>
        <p:txBody>
          <a:bodyPr wrap="square" rtlCol="0">
            <a:spAutoFit/>
          </a:bodyPr>
          <a:lstStyle/>
          <a:p>
            <a:r>
              <a:rPr lang="fr-FR" sz="2400" b="1">
                <a:solidFill>
                  <a:schemeClr val="bg1"/>
                </a:solidFill>
              </a:rPr>
              <a:t>le marché du Rialto de Venise</a:t>
            </a:r>
            <a:endParaRPr lang="fr-FR" sz="2400" b="1" dirty="0">
              <a:solidFill>
                <a:schemeClr val="bg1"/>
              </a:solidFill>
            </a:endParaRPr>
          </a:p>
        </p:txBody>
      </p:sp>
      <p:pic>
        <p:nvPicPr>
          <p:cNvPr id="6" name="Image 5" descr="Une image contenant plein air, bâtiment, canal, voie navigable&#10;&#10;Description générée automatiquement">
            <a:extLst>
              <a:ext uri="{FF2B5EF4-FFF2-40B4-BE49-F238E27FC236}">
                <a16:creationId xmlns:a16="http://schemas.microsoft.com/office/drawing/2014/main" id="{5C4AA656-94D9-A512-C2DC-8A48B8D02C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76454" y="1173000"/>
            <a:ext cx="3384000" cy="4512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4277125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pic>
        <p:nvPicPr>
          <p:cNvPr id="3" name="Image 2" descr="Une image contenant plein air, eau, véhicule, ciel&#10;&#10;Description générée automatiquement">
            <a:extLst>
              <a:ext uri="{FF2B5EF4-FFF2-40B4-BE49-F238E27FC236}">
                <a16:creationId xmlns:a16="http://schemas.microsoft.com/office/drawing/2014/main" id="{F2C619D8-B64F-378B-54BA-4C02CBB30A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115" y="782999"/>
            <a:ext cx="2487238" cy="529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voyage, bateau, eau&#10;&#10;Description générée automatiquement">
            <a:extLst>
              <a:ext uri="{FF2B5EF4-FFF2-40B4-BE49-F238E27FC236}">
                <a16:creationId xmlns:a16="http://schemas.microsoft.com/office/drawing/2014/main" id="{1DD78D62-5137-F1E9-B2F6-F8A982F740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54885" y="1054856"/>
            <a:ext cx="3168000" cy="4748287"/>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transport, bateau, bâtiment, embarcation&#10;&#10;Description générée automatiquement">
            <a:extLst>
              <a:ext uri="{FF2B5EF4-FFF2-40B4-BE49-F238E27FC236}">
                <a16:creationId xmlns:a16="http://schemas.microsoft.com/office/drawing/2014/main" id="{A70E90AD-C32F-C41E-12AD-9F64347A08E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48983" y="1664774"/>
            <a:ext cx="4140000" cy="3952383"/>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3B3C4F9E-85A5-FB25-1DCE-43103F01EFA5}"/>
              </a:ext>
            </a:extLst>
          </p:cNvPr>
          <p:cNvSpPr txBox="1"/>
          <p:nvPr/>
        </p:nvSpPr>
        <p:spPr>
          <a:xfrm>
            <a:off x="5033014" y="998787"/>
            <a:ext cx="4002635" cy="461665"/>
          </a:xfrm>
          <a:prstGeom prst="rect">
            <a:avLst/>
          </a:prstGeom>
          <a:noFill/>
        </p:spPr>
        <p:txBody>
          <a:bodyPr wrap="square" rtlCol="0">
            <a:spAutoFit/>
          </a:bodyPr>
          <a:lstStyle/>
          <a:p>
            <a:r>
              <a:rPr lang="fr-FR" sz="2400" b="1" dirty="0">
                <a:solidFill>
                  <a:srgbClr val="FFFF00"/>
                </a:solidFill>
              </a:rPr>
              <a:t>Venise</a:t>
            </a: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3" name="Image 2" descr="Une image contenant plein air, Lampadaire extérieur, ville, ciel&#10;&#10;Description générée automatiquement">
            <a:extLst>
              <a:ext uri="{FF2B5EF4-FFF2-40B4-BE49-F238E27FC236}">
                <a16:creationId xmlns:a16="http://schemas.microsoft.com/office/drawing/2014/main" id="{6E251CBF-211F-F728-54CA-CC27F374A8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9610" y="1250753"/>
            <a:ext cx="3132000" cy="4620973"/>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bâtiment, transport, eau, gondole&#10;&#10;Description générée automatiquement">
            <a:extLst>
              <a:ext uri="{FF2B5EF4-FFF2-40B4-BE49-F238E27FC236}">
                <a16:creationId xmlns:a16="http://schemas.microsoft.com/office/drawing/2014/main" id="{C1FA910B-1E3D-3119-A69D-3876CA4478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96974" y="1250753"/>
            <a:ext cx="3096000" cy="4625425"/>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7" name="Image 6" descr="Une image contenant bâtiment, fenêtre, eau, plein air&#10;&#10;Description générée automatiquement">
            <a:extLst>
              <a:ext uri="{FF2B5EF4-FFF2-40B4-BE49-F238E27FC236}">
                <a16:creationId xmlns:a16="http://schemas.microsoft.com/office/drawing/2014/main" id="{6BC08E1D-8871-3BFD-19D2-1E2E273AF1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20124" y="256039"/>
            <a:ext cx="3204000" cy="4809693"/>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316A14DA-13A9-5212-3BAC-AD4222314B07}"/>
              </a:ext>
            </a:extLst>
          </p:cNvPr>
          <p:cNvSpPr txBox="1"/>
          <p:nvPr/>
        </p:nvSpPr>
        <p:spPr>
          <a:xfrm>
            <a:off x="5715956" y="5484167"/>
            <a:ext cx="4727863" cy="461665"/>
          </a:xfrm>
          <a:prstGeom prst="rect">
            <a:avLst/>
          </a:prstGeom>
          <a:noFill/>
        </p:spPr>
        <p:txBody>
          <a:bodyPr wrap="square" rtlCol="0">
            <a:spAutoFit/>
          </a:bodyPr>
          <a:lstStyle/>
          <a:p>
            <a:r>
              <a:rPr lang="fr-FR" sz="2400" b="1" dirty="0">
                <a:solidFill>
                  <a:srgbClr val="FFFF00"/>
                </a:solidFill>
              </a:rPr>
              <a:t>Venise</a:t>
            </a: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plein air, ciel, plante, maison&#10;&#10;Description générée automatiquement">
            <a:extLst>
              <a:ext uri="{FF2B5EF4-FFF2-40B4-BE49-F238E27FC236}">
                <a16:creationId xmlns:a16="http://schemas.microsoft.com/office/drawing/2014/main" id="{A2588FD5-A254-1E80-74E9-F145304187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0262" y="1022237"/>
            <a:ext cx="3375000" cy="450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descr="Une image contenant plein air, eau, bâtiment, véhicule&#10;&#10;Description générée automatiquement">
            <a:extLst>
              <a:ext uri="{FF2B5EF4-FFF2-40B4-BE49-F238E27FC236}">
                <a16:creationId xmlns:a16="http://schemas.microsoft.com/office/drawing/2014/main" id="{7ED9B17F-8B07-46BA-AF82-10789D2AD0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5800" y="2763745"/>
            <a:ext cx="3672000" cy="3672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Image 6" descr="Une image contenant transport, bateau, embarcation, plein air&#10;&#10;Description générée automatiquement">
            <a:extLst>
              <a:ext uri="{FF2B5EF4-FFF2-40B4-BE49-F238E27FC236}">
                <a16:creationId xmlns:a16="http://schemas.microsoft.com/office/drawing/2014/main" id="{34A52A3F-FFBA-5ACC-7F35-2D16A9B3D30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89662" y="1022237"/>
            <a:ext cx="3204000" cy="4813526"/>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ZoneTexte 7">
            <a:extLst>
              <a:ext uri="{FF2B5EF4-FFF2-40B4-BE49-F238E27FC236}">
                <a16:creationId xmlns:a16="http://schemas.microsoft.com/office/drawing/2014/main" id="{EAE0F057-4D20-79B6-9660-6CD7BB8878AE}"/>
              </a:ext>
            </a:extLst>
          </p:cNvPr>
          <p:cNvSpPr txBox="1"/>
          <p:nvPr/>
        </p:nvSpPr>
        <p:spPr>
          <a:xfrm>
            <a:off x="5700310" y="2161190"/>
            <a:ext cx="4046858" cy="461665"/>
          </a:xfrm>
          <a:prstGeom prst="rect">
            <a:avLst/>
          </a:prstGeom>
          <a:noFill/>
        </p:spPr>
        <p:txBody>
          <a:bodyPr wrap="square" rtlCol="0">
            <a:spAutoFit/>
          </a:bodyPr>
          <a:lstStyle/>
          <a:p>
            <a:r>
              <a:rPr lang="fr-FR" sz="2400" b="1" dirty="0">
                <a:solidFill>
                  <a:srgbClr val="FFFF00"/>
                </a:solidFill>
              </a:rPr>
              <a:t>Venise</a:t>
            </a: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97B7B-50EE-7798-EFC6-7971769D22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1B592D-E34D-B8A6-AC1C-B1C95D8F41F9}"/>
              </a:ext>
            </a:extLst>
          </p:cNvPr>
          <p:cNvSpPr/>
          <p:nvPr/>
        </p:nvSpPr>
        <p:spPr>
          <a:xfrm>
            <a:off x="0" y="0"/>
            <a:ext cx="12095018"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a:extLst>
              <a:ext uri="{FF2B5EF4-FFF2-40B4-BE49-F238E27FC236}">
                <a16:creationId xmlns:a16="http://schemas.microsoft.com/office/drawing/2014/main" id="{D1A5DCA9-F666-42A8-06DD-D6CC12C3612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La basilique cathédrale Saint-Marc (en italien : </a:t>
            </a:r>
            <a:r>
              <a:rPr lang="fr-FR" sz="3600" b="1" dirty="0" err="1"/>
              <a:t>Basilica</a:t>
            </a:r>
            <a:r>
              <a:rPr lang="fr-FR" sz="3600" b="1" dirty="0"/>
              <a:t> </a:t>
            </a:r>
            <a:r>
              <a:rPr lang="fr-FR" sz="3600" b="1" dirty="0" err="1"/>
              <a:t>Cattedrale</a:t>
            </a:r>
            <a:r>
              <a:rPr lang="fr-FR" sz="3600" b="1" dirty="0"/>
              <a:t> di San Marco), est la plus importante basilique de Venise. Construite en 828, reconstruite après l'incendie qui ravagea le palais des Doges en 976, elle est, depuis 1807, la cathédrale du patriarche de Venise. Elle est située sur la place Saint-Marc, dans le quartier de San Marco qui lui doivent leur nom.</a:t>
            </a:r>
          </a:p>
          <a:p>
            <a:pPr algn="ctr"/>
            <a:endParaRPr lang="fr-FR" sz="3600" b="1" dirty="0"/>
          </a:p>
          <a:p>
            <a:pPr algn="ctr"/>
            <a:r>
              <a:rPr lang="fr-FR" sz="3600" b="1" dirty="0"/>
              <a:t>La basilique Saint-Marc fait partie du site de Venise et sa lagune, inscrit en 1987 au patrimoine mondial de l'UNESCO</a:t>
            </a:r>
            <a:r>
              <a:rPr lang="fr-FR" dirty="0"/>
              <a:t>.</a:t>
            </a:r>
          </a:p>
        </p:txBody>
      </p:sp>
    </p:spTree>
    <p:extLst>
      <p:ext uri="{BB962C8B-B14F-4D97-AF65-F5344CB8AC3E}">
        <p14:creationId xmlns:p14="http://schemas.microsoft.com/office/powerpoint/2010/main" val="106618071"/>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7" name="Image 6" descr="Une image contenant peinture, art, habits, mythologie&#10;&#10;Description générée automatiquement">
            <a:extLst>
              <a:ext uri="{FF2B5EF4-FFF2-40B4-BE49-F238E27FC236}">
                <a16:creationId xmlns:a16="http://schemas.microsoft.com/office/drawing/2014/main" id="{2DFE595D-F07B-3862-4B2E-B1E8FF95BF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913" y="279000"/>
            <a:ext cx="8378174" cy="6300000"/>
          </a:xfrm>
          <a:prstGeom prst="rect">
            <a:avLst/>
          </a:prstGeom>
          <a:effectLst>
            <a:softEdge rad="635000"/>
          </a:effectLst>
        </p:spPr>
      </p:pic>
      <p:sp>
        <p:nvSpPr>
          <p:cNvPr id="9" name="ZoneTexte 8">
            <a:extLst>
              <a:ext uri="{FF2B5EF4-FFF2-40B4-BE49-F238E27FC236}">
                <a16:creationId xmlns:a16="http://schemas.microsoft.com/office/drawing/2014/main" id="{3BC65754-B099-1E4D-372B-59C3B8F06FAB}"/>
              </a:ext>
            </a:extLst>
          </p:cNvPr>
          <p:cNvSpPr txBox="1"/>
          <p:nvPr/>
        </p:nvSpPr>
        <p:spPr>
          <a:xfrm>
            <a:off x="1392979" y="6212928"/>
            <a:ext cx="9653394" cy="461665"/>
          </a:xfrm>
          <a:prstGeom prst="rect">
            <a:avLst/>
          </a:prstGeom>
          <a:noFill/>
        </p:spPr>
        <p:txBody>
          <a:bodyPr wrap="square" rtlCol="0">
            <a:spAutoFit/>
          </a:bodyPr>
          <a:lstStyle/>
          <a:p>
            <a:r>
              <a:rPr lang="it-IT" sz="2400" b="1"/>
              <a:t> (Venise) Annonciation de Giambattista Pittoni - Gallerie Accademia</a:t>
            </a:r>
            <a:endParaRPr lang="fr-FR" sz="2400" b="1" dirty="0"/>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Visage humain, art, peinture, portrait&#10;&#10;Description générée automatiquement">
            <a:extLst>
              <a:ext uri="{FF2B5EF4-FFF2-40B4-BE49-F238E27FC236}">
                <a16:creationId xmlns:a16="http://schemas.microsoft.com/office/drawing/2014/main" id="{160B06DF-C6A8-6EB1-05B1-E67A1D936B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0805" y="189000"/>
            <a:ext cx="5610389" cy="6480000"/>
          </a:xfrm>
          <a:prstGeom prst="rect">
            <a:avLst/>
          </a:prstGeom>
          <a:effectLst>
            <a:softEdge rad="635000"/>
          </a:effectLst>
        </p:spPr>
      </p:pic>
      <p:sp>
        <p:nvSpPr>
          <p:cNvPr id="4" name="ZoneTexte 3">
            <a:extLst>
              <a:ext uri="{FF2B5EF4-FFF2-40B4-BE49-F238E27FC236}">
                <a16:creationId xmlns:a16="http://schemas.microsoft.com/office/drawing/2014/main" id="{7E7F96C7-DA67-F635-E41A-1D9E3544A0D9}"/>
              </a:ext>
            </a:extLst>
          </p:cNvPr>
          <p:cNvSpPr txBox="1"/>
          <p:nvPr/>
        </p:nvSpPr>
        <p:spPr>
          <a:xfrm>
            <a:off x="3858372" y="6320728"/>
            <a:ext cx="6016336" cy="461665"/>
          </a:xfrm>
          <a:prstGeom prst="rect">
            <a:avLst/>
          </a:prstGeom>
          <a:noFill/>
        </p:spPr>
        <p:txBody>
          <a:bodyPr wrap="square" rtlCol="0">
            <a:spAutoFit/>
          </a:bodyPr>
          <a:lstStyle/>
          <a:p>
            <a:r>
              <a:rPr lang="it-IT" sz="2400" b="1" dirty="0"/>
              <a:t>Col tempo ou La Vieille Giorgione</a:t>
            </a:r>
            <a:endParaRPr lang="fr-FR" sz="2400" b="1" dirty="0"/>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peinture, habits, art, robe&#10;&#10;Description générée automatiquement">
            <a:extLst>
              <a:ext uri="{FF2B5EF4-FFF2-40B4-BE49-F238E27FC236}">
                <a16:creationId xmlns:a16="http://schemas.microsoft.com/office/drawing/2014/main" id="{D86ABFE1-4FDE-03A9-6386-E69B6E23D7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7848" y="189000"/>
            <a:ext cx="5532550" cy="6480000"/>
          </a:xfrm>
          <a:prstGeom prst="rect">
            <a:avLst/>
          </a:prstGeom>
          <a:effectLst>
            <a:softEdge rad="635000"/>
          </a:effectLst>
        </p:spPr>
      </p:pic>
      <p:sp>
        <p:nvSpPr>
          <p:cNvPr id="4" name="ZoneTexte 3">
            <a:extLst>
              <a:ext uri="{FF2B5EF4-FFF2-40B4-BE49-F238E27FC236}">
                <a16:creationId xmlns:a16="http://schemas.microsoft.com/office/drawing/2014/main" id="{78F3DC35-FDB1-104B-F0E8-D0BA3293BB12}"/>
              </a:ext>
            </a:extLst>
          </p:cNvPr>
          <p:cNvSpPr txBox="1"/>
          <p:nvPr/>
        </p:nvSpPr>
        <p:spPr>
          <a:xfrm>
            <a:off x="2951376" y="6207335"/>
            <a:ext cx="8000403" cy="461665"/>
          </a:xfrm>
          <a:prstGeom prst="rect">
            <a:avLst/>
          </a:prstGeom>
          <a:noFill/>
        </p:spPr>
        <p:txBody>
          <a:bodyPr wrap="square" rtlCol="0">
            <a:spAutoFit/>
          </a:bodyPr>
          <a:lstStyle/>
          <a:p>
            <a:r>
              <a:rPr lang="fr-FR" sz="2400" b="1" dirty="0"/>
              <a:t>Saint Jérôme et le donateur Girolamo </a:t>
            </a:r>
            <a:r>
              <a:rPr lang="fr-FR" sz="2400" b="1" dirty="0" err="1"/>
              <a:t>Amadi</a:t>
            </a:r>
            <a:endParaRPr lang="fr-FR" sz="2400" b="1" dirty="0"/>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peinture, ciel, art, Arts visuels&#10;&#10;Description générée automatiquement">
            <a:extLst>
              <a:ext uri="{FF2B5EF4-FFF2-40B4-BE49-F238E27FC236}">
                <a16:creationId xmlns:a16="http://schemas.microsoft.com/office/drawing/2014/main" id="{ED16434F-77C7-55D1-8CFD-383B3E9C6C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863475"/>
            <a:ext cx="11376000" cy="5131050"/>
          </a:xfrm>
          <a:prstGeom prst="rect">
            <a:avLst/>
          </a:prstGeom>
          <a:effectLst>
            <a:softEdge rad="127000"/>
          </a:effectLst>
        </p:spPr>
      </p:pic>
      <p:sp>
        <p:nvSpPr>
          <p:cNvPr id="4" name="ZoneTexte 3">
            <a:extLst>
              <a:ext uri="{FF2B5EF4-FFF2-40B4-BE49-F238E27FC236}">
                <a16:creationId xmlns:a16="http://schemas.microsoft.com/office/drawing/2014/main" id="{9124AA75-1623-AA5E-1161-DEA45F7C9CC8}"/>
              </a:ext>
            </a:extLst>
          </p:cNvPr>
          <p:cNvSpPr txBox="1"/>
          <p:nvPr/>
        </p:nvSpPr>
        <p:spPr>
          <a:xfrm>
            <a:off x="2029691" y="5829592"/>
            <a:ext cx="8728364" cy="461665"/>
          </a:xfrm>
          <a:prstGeom prst="rect">
            <a:avLst/>
          </a:prstGeom>
          <a:noFill/>
        </p:spPr>
        <p:txBody>
          <a:bodyPr wrap="square" rtlCol="0">
            <a:spAutoFit/>
          </a:bodyPr>
          <a:lstStyle/>
          <a:p>
            <a:r>
              <a:rPr lang="fr-FR" sz="2400" b="1"/>
              <a:t>Saint Jérôme et le donateur Girolamo Amadi</a:t>
            </a:r>
            <a:endParaRPr lang="fr-FR" sz="2400" b="1" dirty="0"/>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3" name="Image 2" descr="Une image contenant peinture, personne, bâtiment, art&#10;&#10;Description générée automatiquement">
            <a:extLst>
              <a:ext uri="{FF2B5EF4-FFF2-40B4-BE49-F238E27FC236}">
                <a16:creationId xmlns:a16="http://schemas.microsoft.com/office/drawing/2014/main" id="{7920BA9F-EDBC-A75A-81F9-B0062924C5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632400"/>
            <a:ext cx="11376000" cy="5593200"/>
          </a:xfrm>
          <a:prstGeom prst="rect">
            <a:avLst/>
          </a:prstGeom>
          <a:effectLst>
            <a:softEdge rad="127000"/>
          </a:effectLst>
        </p:spPr>
      </p:pic>
      <p:sp>
        <p:nvSpPr>
          <p:cNvPr id="4" name="ZoneTexte 3">
            <a:extLst>
              <a:ext uri="{FF2B5EF4-FFF2-40B4-BE49-F238E27FC236}">
                <a16:creationId xmlns:a16="http://schemas.microsoft.com/office/drawing/2014/main" id="{BD150732-FA7D-D16F-FC47-51B4E024BBEC}"/>
              </a:ext>
            </a:extLst>
          </p:cNvPr>
          <p:cNvSpPr txBox="1"/>
          <p:nvPr/>
        </p:nvSpPr>
        <p:spPr>
          <a:xfrm>
            <a:off x="1490917" y="6225599"/>
            <a:ext cx="8821882" cy="461665"/>
          </a:xfrm>
          <a:prstGeom prst="rect">
            <a:avLst/>
          </a:prstGeom>
          <a:noFill/>
        </p:spPr>
        <p:txBody>
          <a:bodyPr wrap="square" rtlCol="0">
            <a:spAutoFit/>
          </a:bodyPr>
          <a:lstStyle/>
          <a:p>
            <a:r>
              <a:rPr lang="fr-FR" sz="2400" b="1">
                <a:solidFill>
                  <a:schemeClr val="bg1"/>
                </a:solidFill>
              </a:rPr>
              <a:t>La Procession sur la place Saint-Marc de Gentile Bellini (1496)</a:t>
            </a:r>
            <a:endParaRPr lang="fr-FR" sz="2400" b="1" dirty="0">
              <a:solidFill>
                <a:schemeClr val="bg1"/>
              </a:solidFill>
            </a:endParaRPr>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Visage humain, habits, peinture, art&#10;&#10;Description générée automatiquement">
            <a:extLst>
              <a:ext uri="{FF2B5EF4-FFF2-40B4-BE49-F238E27FC236}">
                <a16:creationId xmlns:a16="http://schemas.microsoft.com/office/drawing/2014/main" id="{BD3D08AB-4183-D578-FC99-0AFA5E0672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008" y="279000"/>
            <a:ext cx="11541983" cy="6300000"/>
          </a:xfrm>
          <a:prstGeom prst="rect">
            <a:avLst/>
          </a:prstGeom>
          <a:effectLst>
            <a:softEdge rad="635000"/>
          </a:effectLst>
        </p:spPr>
      </p:pic>
      <p:sp>
        <p:nvSpPr>
          <p:cNvPr id="4" name="ZoneTexte 3">
            <a:extLst>
              <a:ext uri="{FF2B5EF4-FFF2-40B4-BE49-F238E27FC236}">
                <a16:creationId xmlns:a16="http://schemas.microsoft.com/office/drawing/2014/main" id="{311FD6F5-B1C2-C041-2729-CE7832EEC164}"/>
              </a:ext>
            </a:extLst>
          </p:cNvPr>
          <p:cNvSpPr txBox="1"/>
          <p:nvPr/>
        </p:nvSpPr>
        <p:spPr>
          <a:xfrm>
            <a:off x="1837758" y="5678216"/>
            <a:ext cx="9765663" cy="1200329"/>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Vierge à l'Enfant entre sainte Catherine et sainte Madeleine de Giovanni Bellini (vers 1490)</a:t>
            </a: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habits, peinture, homme, Visage humain&#10;&#10;Description générée automatiquement">
            <a:extLst>
              <a:ext uri="{FF2B5EF4-FFF2-40B4-BE49-F238E27FC236}">
                <a16:creationId xmlns:a16="http://schemas.microsoft.com/office/drawing/2014/main" id="{8C158344-99D3-4645-B150-AA3A7CE0F5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989" y="279000"/>
            <a:ext cx="7160022" cy="6300000"/>
          </a:xfrm>
          <a:prstGeom prst="rect">
            <a:avLst/>
          </a:prstGeom>
          <a:effectLst>
            <a:softEdge rad="635000"/>
          </a:effectLst>
        </p:spPr>
      </p:pic>
      <p:sp>
        <p:nvSpPr>
          <p:cNvPr id="4" name="ZoneTexte 3">
            <a:extLst>
              <a:ext uri="{FF2B5EF4-FFF2-40B4-BE49-F238E27FC236}">
                <a16:creationId xmlns:a16="http://schemas.microsoft.com/office/drawing/2014/main" id="{825B8A08-5B11-FAF1-FB84-164CBEF568F1}"/>
              </a:ext>
            </a:extLst>
          </p:cNvPr>
          <p:cNvSpPr txBox="1"/>
          <p:nvPr/>
        </p:nvSpPr>
        <p:spPr>
          <a:xfrm>
            <a:off x="3339304" y="6151418"/>
            <a:ext cx="7647709" cy="461665"/>
          </a:xfrm>
          <a:prstGeom prst="rect">
            <a:avLst/>
          </a:prstGeom>
          <a:noFill/>
        </p:spPr>
        <p:txBody>
          <a:bodyPr wrap="square" rtlCol="0">
            <a:spAutoFit/>
          </a:bodyPr>
          <a:lstStyle/>
          <a:p>
            <a:r>
              <a:rPr lang="fr-FR" sz="2400" b="1" dirty="0">
                <a:solidFill>
                  <a:schemeClr val="bg1"/>
                </a:solidFill>
              </a:rPr>
              <a:t>Le Jeune Malade de Lorenzo Lotto (1527)</a:t>
            </a: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peinture, dessin, arbre, Arts visuels&#10;&#10;Description générée automatiquement">
            <a:extLst>
              <a:ext uri="{FF2B5EF4-FFF2-40B4-BE49-F238E27FC236}">
                <a16:creationId xmlns:a16="http://schemas.microsoft.com/office/drawing/2014/main" id="{7E81ACF9-1E20-1446-009A-C7E82A1B85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5871" y="279000"/>
            <a:ext cx="5520257" cy="6300000"/>
          </a:xfrm>
          <a:prstGeom prst="rect">
            <a:avLst/>
          </a:prstGeom>
          <a:effectLst>
            <a:softEdge rad="317500"/>
          </a:effectLst>
        </p:spPr>
      </p:pic>
      <p:sp>
        <p:nvSpPr>
          <p:cNvPr id="4" name="ZoneTexte 3">
            <a:extLst>
              <a:ext uri="{FF2B5EF4-FFF2-40B4-BE49-F238E27FC236}">
                <a16:creationId xmlns:a16="http://schemas.microsoft.com/office/drawing/2014/main" id="{848EB05A-AC65-2AD5-931E-D70AE73DAE60}"/>
              </a:ext>
            </a:extLst>
          </p:cNvPr>
          <p:cNvSpPr txBox="1"/>
          <p:nvPr/>
        </p:nvSpPr>
        <p:spPr>
          <a:xfrm>
            <a:off x="4087210" y="6302864"/>
            <a:ext cx="6244936" cy="461665"/>
          </a:xfrm>
          <a:prstGeom prst="rect">
            <a:avLst/>
          </a:prstGeom>
          <a:noFill/>
        </p:spPr>
        <p:txBody>
          <a:bodyPr wrap="square" rtlCol="0">
            <a:spAutoFit/>
          </a:bodyPr>
          <a:lstStyle/>
          <a:p>
            <a:r>
              <a:rPr lang="fr-FR" sz="2400" b="1" dirty="0">
                <a:solidFill>
                  <a:schemeClr val="bg1"/>
                </a:solidFill>
              </a:rPr>
              <a:t>La Tempête Giorgione (1508)</a:t>
            </a: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pic>
        <p:nvPicPr>
          <p:cNvPr id="3" name="Image 2" descr="Une image contenant peinture, habits, art, dessin&#10;&#10;Description générée automatiquement">
            <a:extLst>
              <a:ext uri="{FF2B5EF4-FFF2-40B4-BE49-F238E27FC236}">
                <a16:creationId xmlns:a16="http://schemas.microsoft.com/office/drawing/2014/main" id="{A063329D-0F01-767C-C018-F3C20C2FAC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6463" y="279000"/>
            <a:ext cx="8239073" cy="6300000"/>
          </a:xfrm>
          <a:prstGeom prst="rect">
            <a:avLst/>
          </a:prstGeom>
          <a:effectLst>
            <a:softEdge rad="317500"/>
          </a:effectLst>
        </p:spPr>
      </p:pic>
      <p:sp>
        <p:nvSpPr>
          <p:cNvPr id="4" name="ZoneTexte 3">
            <a:extLst>
              <a:ext uri="{FF2B5EF4-FFF2-40B4-BE49-F238E27FC236}">
                <a16:creationId xmlns:a16="http://schemas.microsoft.com/office/drawing/2014/main" id="{5C4E14D7-43D7-8585-EF63-1935DAE8D55A}"/>
              </a:ext>
            </a:extLst>
          </p:cNvPr>
          <p:cNvSpPr txBox="1"/>
          <p:nvPr/>
        </p:nvSpPr>
        <p:spPr>
          <a:xfrm>
            <a:off x="3504364" y="5980507"/>
            <a:ext cx="7533409"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Miracle de l'esclave Le Tintoret (1548)</a:t>
            </a: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3" name="Image 2" descr="Une image contenant peinture, église, art, personne&#10;&#10;Description générée automatiquement">
            <a:extLst>
              <a:ext uri="{FF2B5EF4-FFF2-40B4-BE49-F238E27FC236}">
                <a16:creationId xmlns:a16="http://schemas.microsoft.com/office/drawing/2014/main" id="{17294FDB-9D99-423A-CCF6-6F733A195A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936187"/>
            <a:ext cx="11412000" cy="4784713"/>
          </a:xfrm>
          <a:prstGeom prst="rect">
            <a:avLst/>
          </a:prstGeom>
          <a:effectLst>
            <a:softEdge rad="127000"/>
          </a:effectLst>
        </p:spPr>
      </p:pic>
      <p:sp>
        <p:nvSpPr>
          <p:cNvPr id="4" name="ZoneTexte 3">
            <a:extLst>
              <a:ext uri="{FF2B5EF4-FFF2-40B4-BE49-F238E27FC236}">
                <a16:creationId xmlns:a16="http://schemas.microsoft.com/office/drawing/2014/main" id="{32CDF22C-6743-8A63-6AA3-D58446955320}"/>
              </a:ext>
            </a:extLst>
          </p:cNvPr>
          <p:cNvSpPr txBox="1"/>
          <p:nvPr/>
        </p:nvSpPr>
        <p:spPr>
          <a:xfrm>
            <a:off x="3825049" y="5690980"/>
            <a:ext cx="11087100" cy="461665"/>
          </a:xfrm>
          <a:prstGeom prst="rect">
            <a:avLst/>
          </a:prstGeom>
          <a:noFill/>
        </p:spPr>
        <p:txBody>
          <a:bodyPr wrap="square" rtlCol="0">
            <a:spAutoFit/>
          </a:bodyPr>
          <a:lstStyle/>
          <a:p>
            <a:r>
              <a:rPr lang="fr-FR" sz="2400" b="1" dirty="0">
                <a:solidFill>
                  <a:srgbClr val="FFFF00"/>
                </a:solidFill>
              </a:rPr>
              <a:t>Repas chez Levi Véronèse 1573</a:t>
            </a:r>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C629D40-D676-DE2D-11F9-E0375C9E31CE}"/>
            </a:ext>
          </a:extLst>
        </p:cNvPr>
        <p:cNvGrpSpPr/>
        <p:nvPr/>
      </p:nvGrpSpPr>
      <p:grpSpPr>
        <a:xfrm>
          <a:off x="0" y="0"/>
          <a:ext cx="0" cy="0"/>
          <a:chOff x="0" y="0"/>
          <a:chExt cx="0" cy="0"/>
        </a:xfrm>
      </p:grpSpPr>
      <p:pic>
        <p:nvPicPr>
          <p:cNvPr id="3" name="Image 2" descr="Une image contenant peinture, art, dessin, Peinture acrylique&#10;&#10;Description générée automatiquement">
            <a:extLst>
              <a:ext uri="{FF2B5EF4-FFF2-40B4-BE49-F238E27FC236}">
                <a16:creationId xmlns:a16="http://schemas.microsoft.com/office/drawing/2014/main" id="{782097AF-F349-F224-209E-47EFACCD0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2009" y="266100"/>
            <a:ext cx="8578717" cy="6300000"/>
          </a:xfrm>
          <a:prstGeom prst="rect">
            <a:avLst/>
          </a:prstGeom>
          <a:effectLst>
            <a:softEdge rad="317500"/>
          </a:effectLst>
        </p:spPr>
      </p:pic>
      <p:sp>
        <p:nvSpPr>
          <p:cNvPr id="4" name="ZoneTexte 3">
            <a:extLst>
              <a:ext uri="{FF2B5EF4-FFF2-40B4-BE49-F238E27FC236}">
                <a16:creationId xmlns:a16="http://schemas.microsoft.com/office/drawing/2014/main" id="{10D05813-869B-104B-498B-02BB11421721}"/>
              </a:ext>
            </a:extLst>
          </p:cNvPr>
          <p:cNvSpPr txBox="1"/>
          <p:nvPr/>
        </p:nvSpPr>
        <p:spPr>
          <a:xfrm>
            <a:off x="9290726" y="3898501"/>
            <a:ext cx="2774731" cy="1200329"/>
          </a:xfrm>
          <a:prstGeom prst="rect">
            <a:avLst/>
          </a:prstGeom>
          <a:noFill/>
        </p:spPr>
        <p:txBody>
          <a:bodyPr wrap="square" rtlCol="0">
            <a:spAutoFit/>
          </a:bodyPr>
          <a:lstStyle/>
          <a:p>
            <a:r>
              <a:rPr lang="it-IT" sz="2400" b="1" dirty="0">
                <a:solidFill>
                  <a:srgbClr val="FFFF00"/>
                </a:solidFill>
              </a:rPr>
              <a:t>Le Viol d’Europe Giambattista Tiepolo 1724</a:t>
            </a:r>
            <a:endParaRPr lang="fr-FR" sz="2400" b="1" dirty="0">
              <a:solidFill>
                <a:srgbClr val="FFFF00"/>
              </a:solidFill>
            </a:endParaRPr>
          </a:p>
        </p:txBody>
      </p:sp>
    </p:spTree>
    <p:extLst>
      <p:ext uri="{BB962C8B-B14F-4D97-AF65-F5344CB8AC3E}">
        <p14:creationId xmlns:p14="http://schemas.microsoft.com/office/powerpoint/2010/main" val="1561796872"/>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10BB029-2B88-E85F-8FB6-7F1F6CD4C536}"/>
            </a:ext>
          </a:extLst>
        </p:cNvPr>
        <p:cNvGrpSpPr/>
        <p:nvPr/>
      </p:nvGrpSpPr>
      <p:grpSpPr>
        <a:xfrm>
          <a:off x="0" y="0"/>
          <a:ext cx="0" cy="0"/>
          <a:chOff x="0" y="0"/>
          <a:chExt cx="0" cy="0"/>
        </a:xfrm>
      </p:grpSpPr>
      <p:pic>
        <p:nvPicPr>
          <p:cNvPr id="3" name="Image 2" descr="Une image contenant plein air, bâtiment, ciel, dôme&#10;&#10;Description générée automatiquement">
            <a:extLst>
              <a:ext uri="{FF2B5EF4-FFF2-40B4-BE49-F238E27FC236}">
                <a16:creationId xmlns:a16="http://schemas.microsoft.com/office/drawing/2014/main" id="{24739F7F-B5FA-0896-E5CC-064ED20804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0234" y="279000"/>
            <a:ext cx="9398578" cy="6300000"/>
          </a:xfrm>
          <a:prstGeom prst="rect">
            <a:avLst/>
          </a:prstGeom>
          <a:effectLst>
            <a:softEdge rad="317500"/>
          </a:effectLst>
        </p:spPr>
      </p:pic>
      <p:sp>
        <p:nvSpPr>
          <p:cNvPr id="4" name="ZoneTexte 3">
            <a:extLst>
              <a:ext uri="{FF2B5EF4-FFF2-40B4-BE49-F238E27FC236}">
                <a16:creationId xmlns:a16="http://schemas.microsoft.com/office/drawing/2014/main" id="{8585A2A9-7FCF-934C-233C-A9F4FE021494}"/>
              </a:ext>
            </a:extLst>
          </p:cNvPr>
          <p:cNvSpPr txBox="1"/>
          <p:nvPr/>
        </p:nvSpPr>
        <p:spPr>
          <a:xfrm>
            <a:off x="157655" y="4172526"/>
            <a:ext cx="2942897" cy="1200329"/>
          </a:xfrm>
          <a:prstGeom prst="rect">
            <a:avLst/>
          </a:prstGeom>
          <a:noFill/>
        </p:spPr>
        <p:txBody>
          <a:bodyPr wrap="square" rtlCol="0">
            <a:spAutoFit/>
          </a:bodyPr>
          <a:lstStyle/>
          <a:p>
            <a:r>
              <a:rPr lang="fr-FR" dirty="0"/>
              <a:t> </a:t>
            </a:r>
            <a:r>
              <a:rPr lang="fr-FR" sz="2400" b="1" dirty="0">
                <a:solidFill>
                  <a:srgbClr val="FFFF00"/>
                </a:solidFill>
              </a:rPr>
              <a:t>Basilique Saint-Marc de Venise </a:t>
            </a:r>
            <a:r>
              <a:rPr lang="fr-FR" sz="2400" b="1" dirty="0" err="1">
                <a:solidFill>
                  <a:srgbClr val="FFFF00"/>
                </a:solidFill>
              </a:rPr>
              <a:t>Fassade</a:t>
            </a:r>
            <a:endParaRPr lang="fr-FR" sz="2400" b="1" dirty="0">
              <a:solidFill>
                <a:srgbClr val="FFFF00"/>
              </a:solidFill>
            </a:endParaRPr>
          </a:p>
        </p:txBody>
      </p:sp>
    </p:spTree>
    <p:extLst>
      <p:ext uri="{BB962C8B-B14F-4D97-AF65-F5344CB8AC3E}">
        <p14:creationId xmlns:p14="http://schemas.microsoft.com/office/powerpoint/2010/main" val="2448681917"/>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CDE3B18-1770-B79B-33F4-1BB11D00A751}"/>
            </a:ext>
          </a:extLst>
        </p:cNvPr>
        <p:cNvGrpSpPr/>
        <p:nvPr/>
      </p:nvGrpSpPr>
      <p:grpSpPr>
        <a:xfrm>
          <a:off x="0" y="0"/>
          <a:ext cx="0" cy="0"/>
          <a:chOff x="0" y="0"/>
          <a:chExt cx="0" cy="0"/>
        </a:xfrm>
      </p:grpSpPr>
      <p:pic>
        <p:nvPicPr>
          <p:cNvPr id="3" name="Image 2" descr="Une image contenant toit, dôme, plein air, bâtiment&#10;&#10;Description générée automatiquement">
            <a:extLst>
              <a:ext uri="{FF2B5EF4-FFF2-40B4-BE49-F238E27FC236}">
                <a16:creationId xmlns:a16="http://schemas.microsoft.com/office/drawing/2014/main" id="{D9D00C50-4EA3-0A3E-485A-91BE838032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5986"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65F731FE-6122-CB6A-390C-66EF34510FAD}"/>
              </a:ext>
            </a:extLst>
          </p:cNvPr>
          <p:cNvSpPr txBox="1"/>
          <p:nvPr/>
        </p:nvSpPr>
        <p:spPr>
          <a:xfrm>
            <a:off x="9265986" y="3807372"/>
            <a:ext cx="2581407" cy="1569660"/>
          </a:xfrm>
          <a:prstGeom prst="rect">
            <a:avLst/>
          </a:prstGeom>
          <a:noFill/>
        </p:spPr>
        <p:txBody>
          <a:bodyPr wrap="square" rtlCol="0">
            <a:spAutoFit/>
          </a:bodyPr>
          <a:lstStyle/>
          <a:p>
            <a:r>
              <a:rPr lang="fr-FR" sz="2400" b="1" dirty="0">
                <a:solidFill>
                  <a:schemeClr val="bg1"/>
                </a:solidFill>
              </a:rPr>
              <a:t>Les dômes de la basilique, vus du sommet du campanile</a:t>
            </a:r>
          </a:p>
        </p:txBody>
      </p:sp>
    </p:spTree>
    <p:extLst>
      <p:ext uri="{BB962C8B-B14F-4D97-AF65-F5344CB8AC3E}">
        <p14:creationId xmlns:p14="http://schemas.microsoft.com/office/powerpoint/2010/main" val="1246497871"/>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6853129C-72FC-D6DC-CB58-CAEC7D39E23E}"/>
            </a:ext>
          </a:extLst>
        </p:cNvPr>
        <p:cNvGrpSpPr/>
        <p:nvPr/>
      </p:nvGrpSpPr>
      <p:grpSpPr>
        <a:xfrm>
          <a:off x="0" y="0"/>
          <a:ext cx="0" cy="0"/>
          <a:chOff x="0" y="0"/>
          <a:chExt cx="0" cy="0"/>
        </a:xfrm>
      </p:grpSpPr>
      <p:pic>
        <p:nvPicPr>
          <p:cNvPr id="5" name="Image 4" descr="Une image contenant ciel, plein air, église, lieu de culte&#10;&#10;Description générée automatiquement">
            <a:extLst>
              <a:ext uri="{FF2B5EF4-FFF2-40B4-BE49-F238E27FC236}">
                <a16:creationId xmlns:a16="http://schemas.microsoft.com/office/drawing/2014/main" id="{493A25B6-DA52-2782-C5EA-632C18D0B5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1024" y="189000"/>
            <a:ext cx="4885956" cy="6480000"/>
          </a:xfrm>
          <a:prstGeom prst="rect">
            <a:avLst/>
          </a:prstGeom>
          <a:ln w="127000" cap="rnd">
            <a:solidFill>
              <a:srgbClr val="FFFF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6" name="ZoneTexte 5">
            <a:extLst>
              <a:ext uri="{FF2B5EF4-FFF2-40B4-BE49-F238E27FC236}">
                <a16:creationId xmlns:a16="http://schemas.microsoft.com/office/drawing/2014/main" id="{DEE67E94-F67E-452F-6877-5CDB550D594F}"/>
              </a:ext>
            </a:extLst>
          </p:cNvPr>
          <p:cNvSpPr txBox="1"/>
          <p:nvPr/>
        </p:nvSpPr>
        <p:spPr>
          <a:xfrm>
            <a:off x="313639" y="4107036"/>
            <a:ext cx="3375551" cy="830997"/>
          </a:xfrm>
          <a:prstGeom prst="rect">
            <a:avLst/>
          </a:prstGeom>
          <a:noFill/>
        </p:spPr>
        <p:txBody>
          <a:bodyPr wrap="square" rtlCol="0">
            <a:spAutoFit/>
          </a:bodyPr>
          <a:lstStyle/>
          <a:p>
            <a:r>
              <a:rPr lang="fr-FR" sz="2400" b="1">
                <a:solidFill>
                  <a:srgbClr val="FFFF00"/>
                </a:solidFill>
              </a:rPr>
              <a:t>Le lion de saint Marc couronne le portail.</a:t>
            </a:r>
            <a:endParaRPr lang="fr-FR" sz="2400" b="1" dirty="0">
              <a:solidFill>
                <a:srgbClr val="FFFF00"/>
              </a:solidFill>
            </a:endParaRPr>
          </a:p>
        </p:txBody>
      </p:sp>
    </p:spTree>
    <p:extLst>
      <p:ext uri="{BB962C8B-B14F-4D97-AF65-F5344CB8AC3E}">
        <p14:creationId xmlns:p14="http://schemas.microsoft.com/office/powerpoint/2010/main" val="2030642219"/>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07B937E6-1700-5995-E49F-4448B4F0AFE6}"/>
            </a:ext>
          </a:extLst>
        </p:cNvPr>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221C018F-A11F-6586-5B39-80BC7963AA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82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31F979B3-06D4-12AC-E1F6-BE20FE2C7DE8}"/>
              </a:ext>
            </a:extLst>
          </p:cNvPr>
          <p:cNvSpPr txBox="1"/>
          <p:nvPr/>
        </p:nvSpPr>
        <p:spPr>
          <a:xfrm>
            <a:off x="8725820" y="4083489"/>
            <a:ext cx="2878282" cy="830997"/>
          </a:xfrm>
          <a:prstGeom prst="rect">
            <a:avLst/>
          </a:prstGeom>
          <a:noFill/>
        </p:spPr>
        <p:txBody>
          <a:bodyPr wrap="square" rtlCol="0">
            <a:spAutoFit/>
          </a:bodyPr>
          <a:lstStyle/>
          <a:p>
            <a:r>
              <a:rPr lang="fr-FR" sz="2400" b="1">
                <a:solidFill>
                  <a:schemeClr val="bg1"/>
                </a:solidFill>
              </a:rPr>
              <a:t>Mosaïques de l'ordre supérieur.</a:t>
            </a:r>
            <a:endParaRPr lang="fr-FR" sz="2400" b="1" dirty="0">
              <a:solidFill>
                <a:schemeClr val="bg1"/>
              </a:solidFill>
            </a:endParaRPr>
          </a:p>
        </p:txBody>
      </p:sp>
    </p:spTree>
    <p:extLst>
      <p:ext uri="{BB962C8B-B14F-4D97-AF65-F5344CB8AC3E}">
        <p14:creationId xmlns:p14="http://schemas.microsoft.com/office/powerpoint/2010/main" val="36016280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9F43F09-A485-C8A8-C0CF-9702BD25854D}"/>
            </a:ext>
          </a:extLst>
        </p:cNvPr>
        <p:cNvGrpSpPr/>
        <p:nvPr/>
      </p:nvGrpSpPr>
      <p:grpSpPr>
        <a:xfrm>
          <a:off x="0" y="0"/>
          <a:ext cx="0" cy="0"/>
          <a:chOff x="0" y="0"/>
          <a:chExt cx="0" cy="0"/>
        </a:xfrm>
      </p:grpSpPr>
      <p:pic>
        <p:nvPicPr>
          <p:cNvPr id="3" name="Image 2" descr="Une image contenant statue, sculpture, Sculpture sur pierre, art&#10;&#10;Description générée automatiquement">
            <a:extLst>
              <a:ext uri="{FF2B5EF4-FFF2-40B4-BE49-F238E27FC236}">
                <a16:creationId xmlns:a16="http://schemas.microsoft.com/office/drawing/2014/main" id="{AEDD230A-CBE3-5E60-89E5-993F7A47AB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509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9E4F56F-E143-6FC5-6129-D571CB612AD4}"/>
              </a:ext>
            </a:extLst>
          </p:cNvPr>
          <p:cNvSpPr txBox="1"/>
          <p:nvPr/>
        </p:nvSpPr>
        <p:spPr>
          <a:xfrm>
            <a:off x="340469" y="4527429"/>
            <a:ext cx="2609867" cy="830997"/>
          </a:xfrm>
          <a:prstGeom prst="rect">
            <a:avLst/>
          </a:prstGeom>
          <a:noFill/>
        </p:spPr>
        <p:txBody>
          <a:bodyPr wrap="square" rtlCol="0">
            <a:spAutoFit/>
          </a:bodyPr>
          <a:lstStyle/>
          <a:p>
            <a:r>
              <a:rPr lang="fr-FR" sz="2400" b="1">
                <a:solidFill>
                  <a:schemeClr val="bg1"/>
                </a:solidFill>
              </a:rPr>
              <a:t>Le Lion de Saint-Marc.</a:t>
            </a:r>
            <a:endParaRPr lang="fr-FR" sz="2400" b="1" dirty="0">
              <a:solidFill>
                <a:schemeClr val="bg1"/>
              </a:solidFill>
            </a:endParaRPr>
          </a:p>
        </p:txBody>
      </p:sp>
    </p:spTree>
    <p:extLst>
      <p:ext uri="{BB962C8B-B14F-4D97-AF65-F5344CB8AC3E}">
        <p14:creationId xmlns:p14="http://schemas.microsoft.com/office/powerpoint/2010/main" val="717033964"/>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0009079B-2EF5-782A-E415-D7543BFF85FA}"/>
            </a:ext>
          </a:extLst>
        </p:cNvPr>
        <p:cNvGrpSpPr/>
        <p:nvPr/>
      </p:nvGrpSpPr>
      <p:grpSpPr>
        <a:xfrm>
          <a:off x="0" y="0"/>
          <a:ext cx="0" cy="0"/>
          <a:chOff x="0" y="0"/>
          <a:chExt cx="0" cy="0"/>
        </a:xfrm>
      </p:grpSpPr>
      <p:pic>
        <p:nvPicPr>
          <p:cNvPr id="3" name="Image 2" descr="Une image contenant église, art, peinture, Lieux sacrés&#10;&#10;Description générée automatiquement">
            <a:extLst>
              <a:ext uri="{FF2B5EF4-FFF2-40B4-BE49-F238E27FC236}">
                <a16:creationId xmlns:a16="http://schemas.microsoft.com/office/drawing/2014/main" id="{DE0BD800-4332-8C67-4386-D243F27855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6518"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B07E5C6B-1762-08F6-7B79-ABDE07AC8B62}"/>
              </a:ext>
            </a:extLst>
          </p:cNvPr>
          <p:cNvSpPr txBox="1"/>
          <p:nvPr/>
        </p:nvSpPr>
        <p:spPr>
          <a:xfrm>
            <a:off x="4294789" y="6233353"/>
            <a:ext cx="8988136" cy="461665"/>
          </a:xfrm>
          <a:prstGeom prst="rect">
            <a:avLst/>
          </a:prstGeom>
          <a:noFill/>
        </p:spPr>
        <p:txBody>
          <a:bodyPr wrap="square" rtlCol="0">
            <a:spAutoFit/>
          </a:bodyPr>
          <a:lstStyle/>
          <a:p>
            <a:r>
              <a:rPr lang="fr-FR" sz="2400" b="1">
                <a:solidFill>
                  <a:srgbClr val="FFFF00"/>
                </a:solidFill>
              </a:rPr>
              <a:t>La Descente de croix.</a:t>
            </a:r>
            <a:endParaRPr lang="fr-FR" sz="2400" b="1" dirty="0">
              <a:solidFill>
                <a:srgbClr val="FFFF00"/>
              </a:solidFill>
            </a:endParaRPr>
          </a:p>
        </p:txBody>
      </p:sp>
    </p:spTree>
    <p:extLst>
      <p:ext uri="{BB962C8B-B14F-4D97-AF65-F5344CB8AC3E}">
        <p14:creationId xmlns:p14="http://schemas.microsoft.com/office/powerpoint/2010/main" val="1669922090"/>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164191F-4512-A355-064C-A459465A39FF}"/>
            </a:ext>
          </a:extLst>
        </p:cNvPr>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DF413E2D-22A9-9801-4CB4-C199EAF846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4000" y="742061"/>
            <a:ext cx="8064000" cy="5373877"/>
          </a:xfrm>
          <a:prstGeom prst="rect">
            <a:avLst/>
          </a:prstGeom>
          <a:effectLst>
            <a:softEdge rad="317500"/>
          </a:effectLst>
        </p:spPr>
      </p:pic>
      <p:sp>
        <p:nvSpPr>
          <p:cNvPr id="5" name="ZoneTexte 4">
            <a:extLst>
              <a:ext uri="{FF2B5EF4-FFF2-40B4-BE49-F238E27FC236}">
                <a16:creationId xmlns:a16="http://schemas.microsoft.com/office/drawing/2014/main" id="{69D6B4FC-EBD3-C4F7-AB90-76B08DD128DC}"/>
              </a:ext>
            </a:extLst>
          </p:cNvPr>
          <p:cNvSpPr txBox="1"/>
          <p:nvPr/>
        </p:nvSpPr>
        <p:spPr>
          <a:xfrm>
            <a:off x="2725881" y="0"/>
            <a:ext cx="9466119" cy="584775"/>
          </a:xfrm>
          <a:prstGeom prst="rect">
            <a:avLst/>
          </a:prstGeom>
          <a:noFill/>
        </p:spPr>
        <p:txBody>
          <a:bodyPr wrap="square" rtlCol="0">
            <a:spAutoFit/>
          </a:bodyPr>
          <a:lstStyle/>
          <a:p>
            <a:r>
              <a:rPr lang="fr-FR" sz="3200" b="1" dirty="0">
                <a:solidFill>
                  <a:srgbClr val="FFFF00"/>
                </a:solidFill>
              </a:rPr>
              <a:t>Venise Et Ses Plus Beaux Paysages </a:t>
            </a:r>
          </a:p>
        </p:txBody>
      </p:sp>
      <p:sp>
        <p:nvSpPr>
          <p:cNvPr id="7" name="ZoneTexte 6">
            <a:extLst>
              <a:ext uri="{FF2B5EF4-FFF2-40B4-BE49-F238E27FC236}">
                <a16:creationId xmlns:a16="http://schemas.microsoft.com/office/drawing/2014/main" id="{B9A6ACFF-CB46-91EA-7FC3-03222F20D458}"/>
              </a:ext>
            </a:extLst>
          </p:cNvPr>
          <p:cNvSpPr txBox="1"/>
          <p:nvPr/>
        </p:nvSpPr>
        <p:spPr>
          <a:xfrm>
            <a:off x="2064000" y="584775"/>
            <a:ext cx="9749898" cy="584775"/>
          </a:xfrm>
          <a:prstGeom prst="rect">
            <a:avLst/>
          </a:prstGeom>
          <a:noFill/>
        </p:spPr>
        <p:txBody>
          <a:bodyPr wrap="square" rtlCol="0">
            <a:spAutoFit/>
          </a:bodyPr>
          <a:lstStyle/>
          <a:p>
            <a:r>
              <a:rPr lang="fr-FR" sz="3200" b="1" dirty="0">
                <a:solidFill>
                  <a:srgbClr val="FFFF00"/>
                </a:solidFill>
              </a:rPr>
              <a:t>Et sa Basilique Cathédrale Saint  - Marc N°1 </a:t>
            </a:r>
          </a:p>
        </p:txBody>
      </p:sp>
      <p:sp>
        <p:nvSpPr>
          <p:cNvPr id="8" name="ZoneTexte 7">
            <a:extLst>
              <a:ext uri="{FF2B5EF4-FFF2-40B4-BE49-F238E27FC236}">
                <a16:creationId xmlns:a16="http://schemas.microsoft.com/office/drawing/2014/main" id="{364C744B-68CB-5549-B002-20B160D49DF5}"/>
              </a:ext>
            </a:extLst>
          </p:cNvPr>
          <p:cNvSpPr txBox="1"/>
          <p:nvPr/>
        </p:nvSpPr>
        <p:spPr>
          <a:xfrm>
            <a:off x="2579007" y="5688449"/>
            <a:ext cx="8877627" cy="584775"/>
          </a:xfrm>
          <a:prstGeom prst="rect">
            <a:avLst/>
          </a:prstGeom>
          <a:noFill/>
        </p:spPr>
        <p:txBody>
          <a:bodyPr wrap="square" rtlCol="0">
            <a:spAutoFit/>
          </a:bodyPr>
          <a:lstStyle/>
          <a:p>
            <a:r>
              <a:rPr lang="fr-FR" sz="3200" b="1" dirty="0">
                <a:solidFill>
                  <a:srgbClr val="FFFF00"/>
                </a:solidFill>
              </a:rPr>
              <a:t>Les Images Et Le Son Du Net  - Daniel</a:t>
            </a:r>
          </a:p>
        </p:txBody>
      </p:sp>
    </p:spTree>
    <p:extLst>
      <p:ext uri="{BB962C8B-B14F-4D97-AF65-F5344CB8AC3E}">
        <p14:creationId xmlns:p14="http://schemas.microsoft.com/office/powerpoint/2010/main" val="4285329776"/>
      </p:ext>
    </p:extLst>
  </p:cSld>
  <p:clrMapOvr>
    <a:masterClrMapping/>
  </p:clrMapOvr>
  <mc:AlternateContent xmlns:mc="http://schemas.openxmlformats.org/markup-compatibility/2006">
    <mc:Choice xmlns:p14="http://schemas.microsoft.com/office/powerpoint/2010/main" Requires="p14">
      <p:transition spd="slow" p14:dur="5000">
        <p14:vortex dir="r"/>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512</Words>
  <Application>Microsoft Office PowerPoint</Application>
  <PresentationFormat>Grand écran</PresentationFormat>
  <Paragraphs>46</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2024-12-11T14:21:12Z</dcterms:created>
  <dcterms:modified xsi:type="dcterms:W3CDTF">2025-01-13T08:46:27Z</dcterms:modified>
</cp:coreProperties>
</file>