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2" r:id="rId2"/>
    <p:sldId id="258" r:id="rId3"/>
    <p:sldId id="256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7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42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61C2AC-EA70-4A89-8E89-6F75C691F95B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DA88F3-C165-4E91-A9D7-9B8A0D851D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20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DA88F3-C165-4E91-A9D7-9B8A0D851D1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680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14/01/2025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CF48F161-8015-2884-2739-563C19E191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990600"/>
            <a:ext cx="7315200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8332AD-6214-2F28-1F8A-B521EA9C4ABD}"/>
              </a:ext>
            </a:extLst>
          </p:cNvPr>
          <p:cNvSpPr txBox="1"/>
          <p:nvPr/>
        </p:nvSpPr>
        <p:spPr>
          <a:xfrm>
            <a:off x="2993538" y="467380"/>
            <a:ext cx="8052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Palais Des Doges Venise Suite 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EE0B720-2359-96E6-651B-FA5BA9A15EE7}"/>
              </a:ext>
            </a:extLst>
          </p:cNvPr>
          <p:cNvSpPr txBox="1"/>
          <p:nvPr/>
        </p:nvSpPr>
        <p:spPr>
          <a:xfrm>
            <a:off x="4624551" y="5867400"/>
            <a:ext cx="34663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Droit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  <p:sndAc>
          <p:stSnd loop="1">
            <p:snd r:embed="rId2" name="Pearl Harbor Soundtrack - Tennessee (Hans Zimmer).wav"/>
          </p:stSnd>
        </p:sndAc>
      </p:transition>
    </mc:Choice>
    <mc:Fallback>
      <p:transition spd="slow">
        <p:wheel spokes="1"/>
        <p:sndAc>
          <p:stSnd loop="1">
            <p:snd r:embed="rId2" name="Pearl Harbor Soundtrack - Tennessee (Hans Zimm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63A06C5-8409-0684-320B-BC439483B4C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Le palais des Doges ou palais Ducal est un palais vénitien de styles gothique et Renaissance situé sur la place Saint-Marc. Ce bâtiment fut la résidence officielle des doges de la république de Venise, ainsi que le lieu de représentation de ses institutions majeures.</a:t>
            </a: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Artefact, Sculpture, art&#10;&#10;Description générée automatiquement">
            <a:extLst>
              <a:ext uri="{FF2B5EF4-FFF2-40B4-BE49-F238E27FC236}">
                <a16:creationId xmlns:a16="http://schemas.microsoft.com/office/drawing/2014/main" id="{5C00E361-74CB-6B50-7DFB-AA20E3460E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925" y="189000"/>
            <a:ext cx="422838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92CBDB-19CE-96B3-793F-7545CEACC758}"/>
              </a:ext>
            </a:extLst>
          </p:cNvPr>
          <p:cNvSpPr txBox="1"/>
          <p:nvPr/>
        </p:nvSpPr>
        <p:spPr>
          <a:xfrm>
            <a:off x="8250382" y="3501736"/>
            <a:ext cx="3803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Saint marc Pierpaolo et Jacobello Dalle Masegne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art, Sculpture sur pierre, Sculpture&#10;&#10;Description générée automatiquement">
            <a:extLst>
              <a:ext uri="{FF2B5EF4-FFF2-40B4-BE49-F238E27FC236}">
                <a16:creationId xmlns:a16="http://schemas.microsoft.com/office/drawing/2014/main" id="{199DDE65-117F-BAC1-7F71-0206748FA7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979" y="189000"/>
            <a:ext cx="4320000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15AF25-2610-728C-7507-64D77196BE99}"/>
              </a:ext>
            </a:extLst>
          </p:cNvPr>
          <p:cNvSpPr txBox="1"/>
          <p:nvPr/>
        </p:nvSpPr>
        <p:spPr>
          <a:xfrm>
            <a:off x="984150" y="3578773"/>
            <a:ext cx="31172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 Pierre Pierpaolo et Jacobello Dalle Masegne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Sculpture sur pierre, art, Sculpture&#10;&#10;Description générée automatiquement">
            <a:extLst>
              <a:ext uri="{FF2B5EF4-FFF2-40B4-BE49-F238E27FC236}">
                <a16:creationId xmlns:a16="http://schemas.microsoft.com/office/drawing/2014/main" id="{2F3BF10E-A0BB-4437-CE8A-278A8E5182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6DFC73-9D77-35E6-4748-C60B166D52D6}"/>
              </a:ext>
            </a:extLst>
          </p:cNvPr>
          <p:cNvSpPr txBox="1"/>
          <p:nvPr/>
        </p:nvSpPr>
        <p:spPr>
          <a:xfrm>
            <a:off x="8572500" y="3429000"/>
            <a:ext cx="30757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Saint Paul </a:t>
            </a:r>
            <a:r>
              <a:rPr lang="fr-FR" sz="2400" b="1" dirty="0" err="1">
                <a:solidFill>
                  <a:srgbClr val="FFFF00"/>
                </a:solidFill>
              </a:rPr>
              <a:t>Pierpaolo</a:t>
            </a:r>
            <a:r>
              <a:rPr lang="fr-FR" sz="2400" b="1" dirty="0">
                <a:solidFill>
                  <a:srgbClr val="FFFF00"/>
                </a:solidFill>
              </a:rPr>
              <a:t> et </a:t>
            </a:r>
            <a:r>
              <a:rPr lang="fr-FR" sz="2400" b="1" dirty="0" err="1">
                <a:solidFill>
                  <a:srgbClr val="FFFF00"/>
                </a:solidFill>
              </a:rPr>
              <a:t>Jacobello</a:t>
            </a:r>
            <a:r>
              <a:rPr lang="fr-FR" sz="2400" b="1" dirty="0">
                <a:solidFill>
                  <a:srgbClr val="FFFF00"/>
                </a:solidFill>
              </a:rPr>
              <a:t> Dalle </a:t>
            </a:r>
            <a:r>
              <a:rPr lang="fr-FR" sz="2400" b="1" dirty="0" err="1">
                <a:solidFill>
                  <a:srgbClr val="FFFF00"/>
                </a:solidFill>
              </a:rPr>
              <a:t>Masegne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culpture, Sculpture sur pierre, art&#10;&#10;Description générée automatiquement">
            <a:extLst>
              <a:ext uri="{FF2B5EF4-FFF2-40B4-BE49-F238E27FC236}">
                <a16:creationId xmlns:a16="http://schemas.microsoft.com/office/drawing/2014/main" id="{2C0AF26F-9DC5-5BAF-9BEA-58BCBC0C5D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8477" y="171000"/>
            <a:ext cx="4251876" cy="65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E2796E-4CE3-0C74-0F20-6502C71FC5DA}"/>
              </a:ext>
            </a:extLst>
          </p:cNvPr>
          <p:cNvSpPr txBox="1"/>
          <p:nvPr/>
        </p:nvSpPr>
        <p:spPr>
          <a:xfrm>
            <a:off x="492911" y="3643626"/>
            <a:ext cx="3480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Charité </a:t>
            </a:r>
            <a:r>
              <a:rPr lang="fr-FR" sz="2400" b="1" dirty="0" err="1">
                <a:solidFill>
                  <a:schemeClr val="bg1"/>
                </a:solidFill>
              </a:rPr>
              <a:t>Pierpaolo</a:t>
            </a:r>
            <a:r>
              <a:rPr lang="fr-FR" sz="2400" b="1" dirty="0">
                <a:solidFill>
                  <a:schemeClr val="bg1"/>
                </a:solidFill>
              </a:rPr>
              <a:t> et </a:t>
            </a:r>
            <a:r>
              <a:rPr lang="fr-FR" sz="2400" b="1" dirty="0" err="1">
                <a:solidFill>
                  <a:schemeClr val="bg1"/>
                </a:solidFill>
              </a:rPr>
              <a:t>Jacobello</a:t>
            </a:r>
            <a:r>
              <a:rPr lang="fr-FR" sz="2400" b="1" dirty="0">
                <a:solidFill>
                  <a:schemeClr val="bg1"/>
                </a:solidFill>
              </a:rPr>
              <a:t> Dalle </a:t>
            </a:r>
            <a:r>
              <a:rPr lang="fr-FR" sz="2400" b="1" dirty="0" err="1">
                <a:solidFill>
                  <a:schemeClr val="bg1"/>
                </a:solidFill>
              </a:rPr>
              <a:t>Masegne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tatue, art, Artefact&#10;&#10;Description générée automatiquement">
            <a:extLst>
              <a:ext uri="{FF2B5EF4-FFF2-40B4-BE49-F238E27FC236}">
                <a16:creationId xmlns:a16="http://schemas.microsoft.com/office/drawing/2014/main" id="{CF1CC76A-F30C-269F-A54D-61791C66EB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478" y="405124"/>
            <a:ext cx="702744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08D390-E5AB-E6D8-7A0E-A0AAFF94287B}"/>
              </a:ext>
            </a:extLst>
          </p:cNvPr>
          <p:cNvSpPr txBox="1"/>
          <p:nvPr/>
        </p:nvSpPr>
        <p:spPr>
          <a:xfrm>
            <a:off x="9452980" y="3429000"/>
            <a:ext cx="25665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Vierge de pitié du XVe siècle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D9BF0077-D94E-6511-BE1F-C41162AC8B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198" y="252249"/>
            <a:ext cx="1000458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E3179B-6D6E-BFCA-9535-9B140F8656E8}"/>
              </a:ext>
            </a:extLst>
          </p:cNvPr>
          <p:cNvSpPr txBox="1"/>
          <p:nvPr/>
        </p:nvSpPr>
        <p:spPr>
          <a:xfrm>
            <a:off x="3038326" y="5766503"/>
            <a:ext cx="87075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Façade donnant sur le bassin de saint Marc.</a:t>
            </a: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t, Sculpture, Artefact&#10;&#10;Description générée automatiquement">
            <a:extLst>
              <a:ext uri="{FF2B5EF4-FFF2-40B4-BE49-F238E27FC236}">
                <a16:creationId xmlns:a16="http://schemas.microsoft.com/office/drawing/2014/main" id="{1A3F08C1-EA5C-6444-9AF8-0D12C683A9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0430" y="279000"/>
            <a:ext cx="5720772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DC1501-A29E-6576-8855-7ADEE0CA840A}"/>
              </a:ext>
            </a:extLst>
          </p:cNvPr>
          <p:cNvSpPr txBox="1"/>
          <p:nvPr/>
        </p:nvSpPr>
        <p:spPr>
          <a:xfrm>
            <a:off x="628112" y="3813601"/>
            <a:ext cx="2691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 bouche de lion </a:t>
            </a: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tatue, sculpture, Sculpture&#10;&#10;Description générée automatiquement">
            <a:extLst>
              <a:ext uri="{FF2B5EF4-FFF2-40B4-BE49-F238E27FC236}">
                <a16:creationId xmlns:a16="http://schemas.microsoft.com/office/drawing/2014/main" id="{B0DDBCE0-6ECB-D44F-30F5-5068255FB2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705806"/>
            <a:ext cx="11196000" cy="54463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A20CD6-020F-B8D0-B6C8-1E6279C0AB8B}"/>
              </a:ext>
            </a:extLst>
          </p:cNvPr>
          <p:cNvSpPr txBox="1"/>
          <p:nvPr/>
        </p:nvSpPr>
        <p:spPr>
          <a:xfrm>
            <a:off x="3108793" y="5690529"/>
            <a:ext cx="827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lion de St Marc dans la cour intérieure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piédestal, Sculpture sur pierre, Artefact&#10;&#10;Description générée automatiquement">
            <a:extLst>
              <a:ext uri="{FF2B5EF4-FFF2-40B4-BE49-F238E27FC236}">
                <a16:creationId xmlns:a16="http://schemas.microsoft.com/office/drawing/2014/main" id="{DD69DD24-DB05-0C46-57C2-51BF76099D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2824" y="369000"/>
            <a:ext cx="864635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B963DF-FA14-99E0-DE35-B40CA8B127F2}"/>
              </a:ext>
            </a:extLst>
          </p:cNvPr>
          <p:cNvSpPr txBox="1"/>
          <p:nvPr/>
        </p:nvSpPr>
        <p:spPr>
          <a:xfrm>
            <a:off x="1451263" y="6027003"/>
            <a:ext cx="9289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Peintures en bronze dans la cour du Palais des Doges de Venise (Vers 1555) Œuvre originale du fondeur Alfonso Alberghetti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bâtiment&#10;&#10;Description générée automatiquement">
            <a:extLst>
              <a:ext uri="{FF2B5EF4-FFF2-40B4-BE49-F238E27FC236}">
                <a16:creationId xmlns:a16="http://schemas.microsoft.com/office/drawing/2014/main" id="{21AAE89B-274A-2CB9-0A26-0CF3097E39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6653" y="189000"/>
            <a:ext cx="4252665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810CFA-2C06-EFC6-261E-F28641DD5A86}"/>
              </a:ext>
            </a:extLst>
          </p:cNvPr>
          <p:cNvSpPr txBox="1"/>
          <p:nvPr/>
        </p:nvSpPr>
        <p:spPr>
          <a:xfrm>
            <a:off x="8269252" y="3269315"/>
            <a:ext cx="37125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Détail du toit du Palais des Doges.</a:t>
            </a:r>
          </a:p>
        </p:txBody>
      </p:sp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einture, plein air, bâtiment&#10;&#10;Description générée automatiquement">
            <a:extLst>
              <a:ext uri="{FF2B5EF4-FFF2-40B4-BE49-F238E27FC236}">
                <a16:creationId xmlns:a16="http://schemas.microsoft.com/office/drawing/2014/main" id="{0080F02E-ACE5-2BF8-2D51-074FF8067C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27" y="369000"/>
            <a:ext cx="10626546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7A2C65-2E01-B7FF-5F3B-987260375048}"/>
              </a:ext>
            </a:extLst>
          </p:cNvPr>
          <p:cNvSpPr txBox="1"/>
          <p:nvPr/>
        </p:nvSpPr>
        <p:spPr>
          <a:xfrm>
            <a:off x="257504" y="5944043"/>
            <a:ext cx="116769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Venise, Le Grand Canal (Riva </a:t>
            </a:r>
            <a:r>
              <a:rPr lang="fr-FR" sz="2400" b="1" dirty="0" err="1">
                <a:solidFill>
                  <a:srgbClr val="FFFF00"/>
                </a:solidFill>
              </a:rPr>
              <a:t>degli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Schiavoni</a:t>
            </a:r>
            <a:r>
              <a:rPr lang="fr-FR" sz="2400" b="1" dirty="0">
                <a:solidFill>
                  <a:srgbClr val="FFFF00"/>
                </a:solidFill>
              </a:rPr>
              <a:t>), 1734–1735 Sir John </a:t>
            </a:r>
            <a:r>
              <a:rPr lang="fr-FR" sz="2400" b="1" dirty="0" err="1">
                <a:solidFill>
                  <a:srgbClr val="FFFF00"/>
                </a:solidFill>
              </a:rPr>
              <a:t>Soane's</a:t>
            </a:r>
            <a:r>
              <a:rPr lang="fr-FR" sz="2400" b="1" dirty="0">
                <a:solidFill>
                  <a:srgbClr val="FFFF00"/>
                </a:solidFill>
              </a:rPr>
              <a:t> Museum</a:t>
            </a:r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inture, bâtiment, art&#10;&#10;Description générée automatiquement">
            <a:extLst>
              <a:ext uri="{FF2B5EF4-FFF2-40B4-BE49-F238E27FC236}">
                <a16:creationId xmlns:a16="http://schemas.microsoft.com/office/drawing/2014/main" id="{42211DFA-434F-612B-35FB-EC05E278CE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044" y="262324"/>
            <a:ext cx="10171912" cy="597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30A712-3515-75C4-4478-A849AAE0890D}"/>
              </a:ext>
            </a:extLst>
          </p:cNvPr>
          <p:cNvSpPr txBox="1"/>
          <p:nvPr/>
        </p:nvSpPr>
        <p:spPr>
          <a:xfrm>
            <a:off x="1705447" y="6134011"/>
            <a:ext cx="9476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Doge et le grand conseil, vers 1763 Statens Museum for Kunst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âtiment, ciel, plein air&#10;&#10;Description générée automatiquement">
            <a:extLst>
              <a:ext uri="{FF2B5EF4-FFF2-40B4-BE49-F238E27FC236}">
                <a16:creationId xmlns:a16="http://schemas.microsoft.com/office/drawing/2014/main" id="{55DEC678-7B59-3C54-3730-A6B87877B4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039" y="279000"/>
            <a:ext cx="953192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CCE83D-6D2E-F038-D300-B9A0C21309CD}"/>
              </a:ext>
            </a:extLst>
          </p:cNvPr>
          <p:cNvSpPr txBox="1"/>
          <p:nvPr/>
        </p:nvSpPr>
        <p:spPr>
          <a:xfrm>
            <a:off x="1641764" y="6244817"/>
            <a:ext cx="10550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Venise (Le palais des Doges), Anonyme vers le XVIIIe ou XIXe siècle.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ciel, bâtiment&#10;&#10;Description générée automatiquement">
            <a:extLst>
              <a:ext uri="{FF2B5EF4-FFF2-40B4-BE49-F238E27FC236}">
                <a16:creationId xmlns:a16="http://schemas.microsoft.com/office/drawing/2014/main" id="{B1F16FDB-3DBD-6DF3-F3A5-5B49A7ECFB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1460" y="279000"/>
            <a:ext cx="930907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75C10C-478A-940D-EAB0-0360BC0A6409}"/>
              </a:ext>
            </a:extLst>
          </p:cNvPr>
          <p:cNvSpPr txBox="1"/>
          <p:nvPr/>
        </p:nvSpPr>
        <p:spPr>
          <a:xfrm>
            <a:off x="2035193" y="5288340"/>
            <a:ext cx="89150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sur le palais des Doges, la place Saint-Marc et le campanile de Johann Gottfried </a:t>
            </a:r>
            <a:r>
              <a:rPr lang="fr-FR" sz="2400" b="1" dirty="0" err="1"/>
              <a:t>Steffan</a:t>
            </a:r>
            <a:r>
              <a:rPr lang="fr-FR" sz="2400" b="1" dirty="0"/>
              <a:t> (de) vers le XVIIIe ou XIXe siècle</a:t>
            </a:r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rt, plafond, pièce&#10;&#10;Description générée automatiquement">
            <a:extLst>
              <a:ext uri="{FF2B5EF4-FFF2-40B4-BE49-F238E27FC236}">
                <a16:creationId xmlns:a16="http://schemas.microsoft.com/office/drawing/2014/main" id="{100B9C82-4705-BA0E-2A19-99079FFF36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939" y="3096084"/>
            <a:ext cx="4342585" cy="309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intérieur, pièce, hall, musée&#10;&#10;Description générée automatiquement">
            <a:extLst>
              <a:ext uri="{FF2B5EF4-FFF2-40B4-BE49-F238E27FC236}">
                <a16:creationId xmlns:a16="http://schemas.microsoft.com/office/drawing/2014/main" id="{39096412-C2F3-C6F7-0DA4-7AF93C8A90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5297" y="598458"/>
            <a:ext cx="4855538" cy="30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CF0D7E-BAE3-2599-01F5-8BD2C39FCC15}"/>
              </a:ext>
            </a:extLst>
          </p:cNvPr>
          <p:cNvSpPr txBox="1"/>
          <p:nvPr/>
        </p:nvSpPr>
        <p:spPr>
          <a:xfrm>
            <a:off x="5644175" y="3813087"/>
            <a:ext cx="4125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palais des Doges : déroulement de la visite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, art, pièce&#10;&#10;Description générée automatiquement">
            <a:extLst>
              <a:ext uri="{FF2B5EF4-FFF2-40B4-BE49-F238E27FC236}">
                <a16:creationId xmlns:a16="http://schemas.microsoft.com/office/drawing/2014/main" id="{3010256C-19B1-2924-D231-73E62958B8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414" y="356361"/>
            <a:ext cx="4968000" cy="30726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B0D093-FC6F-59B8-AE7F-0470F63FDEF5}"/>
              </a:ext>
            </a:extLst>
          </p:cNvPr>
          <p:cNvSpPr txBox="1"/>
          <p:nvPr/>
        </p:nvSpPr>
        <p:spPr>
          <a:xfrm>
            <a:off x="1859973" y="3886200"/>
            <a:ext cx="5060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salles intérieures du palais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art, église, bâtiment, Lieux sacrés&#10;&#10;Description générée automatiquement">
            <a:extLst>
              <a:ext uri="{FF2B5EF4-FFF2-40B4-BE49-F238E27FC236}">
                <a16:creationId xmlns:a16="http://schemas.microsoft.com/office/drawing/2014/main" id="{A61AE18C-5F5D-EB91-A17A-F74D43050A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6735" y="3247917"/>
            <a:ext cx="4574851" cy="33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intérieur, sol&#10;&#10;Description générée automatiquement">
            <a:extLst>
              <a:ext uri="{FF2B5EF4-FFF2-40B4-BE49-F238E27FC236}">
                <a16:creationId xmlns:a16="http://schemas.microsoft.com/office/drawing/2014/main" id="{ED29403E-1DD3-F426-93C4-7225B8D476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7264" y="1909571"/>
            <a:ext cx="4248000" cy="318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69391F-2045-4D1E-6B44-5FD696824033}"/>
              </a:ext>
            </a:extLst>
          </p:cNvPr>
          <p:cNvSpPr txBox="1"/>
          <p:nvPr/>
        </p:nvSpPr>
        <p:spPr>
          <a:xfrm>
            <a:off x="8276061" y="5095571"/>
            <a:ext cx="4125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Prisons (Puits)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escaliers, bâtiment, Symétrie, architecture&#10;&#10;Description générée automatiquement">
            <a:extLst>
              <a:ext uri="{FF2B5EF4-FFF2-40B4-BE49-F238E27FC236}">
                <a16:creationId xmlns:a16="http://schemas.microsoft.com/office/drawing/2014/main" id="{4EB28DCA-6424-CD7C-7CA5-1CEC919483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36" y="1048360"/>
            <a:ext cx="3132000" cy="490842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E849B36-193D-CD58-DAB2-4E1EA27A7459}"/>
              </a:ext>
            </a:extLst>
          </p:cNvPr>
          <p:cNvSpPr txBox="1"/>
          <p:nvPr/>
        </p:nvSpPr>
        <p:spPr>
          <a:xfrm>
            <a:off x="986129" y="586695"/>
            <a:ext cx="313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L’Escalier d’Or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chaussures, habits&#10;&#10;Description générée automatiquement">
            <a:extLst>
              <a:ext uri="{FF2B5EF4-FFF2-40B4-BE49-F238E27FC236}">
                <a16:creationId xmlns:a16="http://schemas.microsoft.com/office/drawing/2014/main" id="{311AD373-F0F0-4AA7-7A96-9680969E5E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110" y="1648730"/>
            <a:ext cx="4512000" cy="3384000"/>
          </a:xfrm>
          <a:prstGeom prst="roundRect">
            <a:avLst>
              <a:gd name="adj" fmla="val 16667"/>
            </a:avLst>
          </a:prstGeom>
          <a:ln w="82550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A0471B-886B-E076-33BB-70330F479DCD}"/>
              </a:ext>
            </a:extLst>
          </p:cNvPr>
          <p:cNvSpPr txBox="1"/>
          <p:nvPr/>
        </p:nvSpPr>
        <p:spPr>
          <a:xfrm>
            <a:off x="1488408" y="5054146"/>
            <a:ext cx="4431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Salle du Bouclier</a:t>
            </a:r>
            <a:endParaRPr lang="fr-FR" sz="2400" b="1" dirty="0"/>
          </a:p>
        </p:txBody>
      </p:sp>
      <p:pic>
        <p:nvPicPr>
          <p:cNvPr id="6" name="Image 5" descr="Une image contenant intérieur, meubles, mur, sol&#10;&#10;Description générée automatiquement">
            <a:extLst>
              <a:ext uri="{FF2B5EF4-FFF2-40B4-BE49-F238E27FC236}">
                <a16:creationId xmlns:a16="http://schemas.microsoft.com/office/drawing/2014/main" id="{5E334784-88A9-DA39-ACA5-BDD6BB15B9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0994" y="1364591"/>
            <a:ext cx="3096000" cy="4128817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3B0A96-02D1-C61C-12ED-9AB2FF987DEA}"/>
              </a:ext>
            </a:extLst>
          </p:cNvPr>
          <p:cNvSpPr txBox="1"/>
          <p:nvPr/>
        </p:nvSpPr>
        <p:spPr>
          <a:xfrm>
            <a:off x="9515684" y="654085"/>
            <a:ext cx="4073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Liagò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, pièce, mur&#10;&#10;Description générée automatiquement">
            <a:extLst>
              <a:ext uri="{FF2B5EF4-FFF2-40B4-BE49-F238E27FC236}">
                <a16:creationId xmlns:a16="http://schemas.microsoft.com/office/drawing/2014/main" id="{7B67E458-4D50-01B7-4539-5B89FCFAB7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938" y="1388596"/>
            <a:ext cx="3060000" cy="40808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25000"/>
                <a:lumOff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8D98B8-D19E-F807-B702-D4D94DD34D6D}"/>
              </a:ext>
            </a:extLst>
          </p:cNvPr>
          <p:cNvSpPr txBox="1"/>
          <p:nvPr/>
        </p:nvSpPr>
        <p:spPr>
          <a:xfrm>
            <a:off x="563856" y="797959"/>
            <a:ext cx="3855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Quarantia Civil Vecchia</a:t>
            </a:r>
            <a:endParaRPr lang="fr-FR" sz="2400" b="1" dirty="0"/>
          </a:p>
        </p:txBody>
      </p:sp>
      <p:pic>
        <p:nvPicPr>
          <p:cNvPr id="6" name="Image 5" descr="Une image contenant intérieur, Moulures, hall, art&#10;&#10;Description générée automatiquement">
            <a:extLst>
              <a:ext uri="{FF2B5EF4-FFF2-40B4-BE49-F238E27FC236}">
                <a16:creationId xmlns:a16="http://schemas.microsoft.com/office/drawing/2014/main" id="{696E4CFC-9E52-8FF2-1133-CD3484138E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00" y="1818290"/>
            <a:ext cx="3996000" cy="2997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25000"/>
                <a:lumOff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BAC5D1-D2FA-5F5F-4232-0D2C6212B082}"/>
              </a:ext>
            </a:extLst>
          </p:cNvPr>
          <p:cNvSpPr txBox="1"/>
          <p:nvPr/>
        </p:nvSpPr>
        <p:spPr>
          <a:xfrm>
            <a:off x="8738158" y="4992749"/>
            <a:ext cx="4315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Salle de vote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rt, musée, pièce&#10;&#10;Description générée automatiquement">
            <a:extLst>
              <a:ext uri="{FF2B5EF4-FFF2-40B4-BE49-F238E27FC236}">
                <a16:creationId xmlns:a16="http://schemas.microsoft.com/office/drawing/2014/main" id="{E548319B-283C-5146-9C72-B0521A7A3B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96" y="304801"/>
            <a:ext cx="4428000" cy="29530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6EBB9C-B681-9049-86A5-6D03AD00E71A}"/>
              </a:ext>
            </a:extLst>
          </p:cNvPr>
          <p:cNvSpPr txBox="1"/>
          <p:nvPr/>
        </p:nvSpPr>
        <p:spPr>
          <a:xfrm>
            <a:off x="692608" y="3343640"/>
            <a:ext cx="4530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salle du Grand Conseil</a:t>
            </a:r>
          </a:p>
        </p:txBody>
      </p:sp>
      <p:pic>
        <p:nvPicPr>
          <p:cNvPr id="6" name="Image 5" descr="Une image contenant statue, intérieur, sol, musée&#10;&#10;Description générée automatiquement">
            <a:extLst>
              <a:ext uri="{FF2B5EF4-FFF2-40B4-BE49-F238E27FC236}">
                <a16:creationId xmlns:a16="http://schemas.microsoft.com/office/drawing/2014/main" id="{F1C55BBC-A994-2AD8-1FB0-05BE2CA053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655" y="3429000"/>
            <a:ext cx="4128000" cy="3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2BF39D-9554-C7AC-3EA3-0E2EE14BA0EF}"/>
              </a:ext>
            </a:extLst>
          </p:cNvPr>
          <p:cNvSpPr txBox="1"/>
          <p:nvPr/>
        </p:nvSpPr>
        <p:spPr>
          <a:xfrm>
            <a:off x="8918745" y="2967335"/>
            <a:ext cx="4260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L’Arsenal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mur, bâtiment, noir&#10;&#10;Description générée automatiquement">
            <a:extLst>
              <a:ext uri="{FF2B5EF4-FFF2-40B4-BE49-F238E27FC236}">
                <a16:creationId xmlns:a16="http://schemas.microsoft.com/office/drawing/2014/main" id="{FCB88D81-C79C-B34F-D93D-58834336E8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137" y="297000"/>
            <a:ext cx="4387323" cy="3132000"/>
          </a:xfrm>
          <a:prstGeom prst="rect">
            <a:avLst/>
          </a:prstGeom>
          <a:ln w="53975">
            <a:solidFill>
              <a:srgbClr val="FFFF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87457A-2AAC-4A37-E3D4-1F10DD88FCBC}"/>
              </a:ext>
            </a:extLst>
          </p:cNvPr>
          <p:cNvSpPr txBox="1"/>
          <p:nvPr/>
        </p:nvSpPr>
        <p:spPr>
          <a:xfrm>
            <a:off x="823817" y="3578905"/>
            <a:ext cx="5406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grenier</a:t>
            </a:r>
          </a:p>
          <a:p>
            <a:r>
              <a:rPr lang="fr-FR" sz="2400" b="1">
                <a:solidFill>
                  <a:srgbClr val="FFFF00"/>
                </a:solidFill>
              </a:rPr>
              <a:t>Les prisons (Piombi)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cadre photo, art, peinture, mythologie&#10;&#10;Description générée automatiquement">
            <a:extLst>
              <a:ext uri="{FF2B5EF4-FFF2-40B4-BE49-F238E27FC236}">
                <a16:creationId xmlns:a16="http://schemas.microsoft.com/office/drawing/2014/main" id="{D8BE6FB2-6671-5055-190F-436DC7640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0336" y="3460033"/>
            <a:ext cx="4572000" cy="3133725"/>
          </a:xfrm>
          <a:prstGeom prst="rect">
            <a:avLst/>
          </a:prstGeom>
          <a:ln w="47625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2D5E7ED-50D7-6F36-503D-49A5BCFAC5E1}"/>
              </a:ext>
            </a:extLst>
          </p:cNvPr>
          <p:cNvSpPr txBox="1"/>
          <p:nvPr/>
        </p:nvSpPr>
        <p:spPr>
          <a:xfrm>
            <a:off x="6900672" y="2259704"/>
            <a:ext cx="5291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dialectique ou l’industrie (Palais des Doges, salle du Collège) - Véronèse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Visage humain, personne&#10;&#10;Description générée automatiquement">
            <a:extLst>
              <a:ext uri="{FF2B5EF4-FFF2-40B4-BE49-F238E27FC236}">
                <a16:creationId xmlns:a16="http://schemas.microsoft.com/office/drawing/2014/main" id="{A05EE8AA-27E9-52F7-FCCE-B3B6D1931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824" y="283080"/>
            <a:ext cx="6048000" cy="3024000"/>
          </a:xfrm>
          <a:prstGeom prst="rect">
            <a:avLst/>
          </a:prstGeom>
          <a:ln w="50800">
            <a:solidFill>
              <a:srgbClr val="FFFF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3E06FB-829F-AC4D-52E7-4FE352E31C03}"/>
              </a:ext>
            </a:extLst>
          </p:cNvPr>
          <p:cNvSpPr txBox="1"/>
          <p:nvPr/>
        </p:nvSpPr>
        <p:spPr>
          <a:xfrm>
            <a:off x="6233160" y="3198167"/>
            <a:ext cx="5958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Venise recevant l’hommage de Neptune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bâtiment, capture d’écran, ville, plein air&#10;&#10;Description générée automatiquement">
            <a:extLst>
              <a:ext uri="{FF2B5EF4-FFF2-40B4-BE49-F238E27FC236}">
                <a16:creationId xmlns:a16="http://schemas.microsoft.com/office/drawing/2014/main" id="{3A9F7FCB-33B6-E689-E291-6124E4D2DA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64" y="3820583"/>
            <a:ext cx="6264000" cy="283968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intérieur, art, Moulures, Style Napoléon iii&#10;&#10;Description générée automatiquement">
            <a:extLst>
              <a:ext uri="{FF2B5EF4-FFF2-40B4-BE49-F238E27FC236}">
                <a16:creationId xmlns:a16="http://schemas.microsoft.com/office/drawing/2014/main" id="{8882D904-F6E8-5E23-00F8-B04D1034E5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98000" y="1075675"/>
            <a:ext cx="7596000" cy="4936241"/>
          </a:xfrm>
          <a:prstGeom prst="rect">
            <a:avLst/>
          </a:prstGeom>
          <a:ln w="47625">
            <a:solidFill>
              <a:srgbClr val="FFFF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14C24DA-87C8-9E46-CC01-D587C90375B9}"/>
              </a:ext>
            </a:extLst>
          </p:cNvPr>
          <p:cNvSpPr txBox="1"/>
          <p:nvPr/>
        </p:nvSpPr>
        <p:spPr>
          <a:xfrm>
            <a:off x="614676" y="201383"/>
            <a:ext cx="1096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Palais Des Doges – Venise – N°2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8F75E21-D005-688B-2C48-12A6A1A9D595}"/>
              </a:ext>
            </a:extLst>
          </p:cNvPr>
          <p:cNvSpPr txBox="1"/>
          <p:nvPr/>
        </p:nvSpPr>
        <p:spPr>
          <a:xfrm>
            <a:off x="5564272" y="553696"/>
            <a:ext cx="4457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Italie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BE607EE-6261-1012-E5DA-166040386FF8}"/>
              </a:ext>
            </a:extLst>
          </p:cNvPr>
          <p:cNvSpPr txBox="1"/>
          <p:nvPr/>
        </p:nvSpPr>
        <p:spPr>
          <a:xfrm>
            <a:off x="2769118" y="6009045"/>
            <a:ext cx="10048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4E31AD6-9899-58EA-1B0E-CB36784DDE78}"/>
              </a:ext>
            </a:extLst>
          </p:cNvPr>
          <p:cNvSpPr txBox="1"/>
          <p:nvPr/>
        </p:nvSpPr>
        <p:spPr>
          <a:xfrm>
            <a:off x="4929352" y="5520715"/>
            <a:ext cx="4666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Salle Du Sénat</a:t>
            </a:r>
          </a:p>
        </p:txBody>
      </p:sp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310</Words>
  <Application>Microsoft Office PowerPoint</Application>
  <PresentationFormat>Grand écran</PresentationFormat>
  <Paragraphs>41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2024-12-11T14:21:12Z</dcterms:created>
  <dcterms:modified xsi:type="dcterms:W3CDTF">2025-01-14T05:08:30Z</dcterms:modified>
</cp:coreProperties>
</file>