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1" r:id="rId3"/>
    <p:sldId id="256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6" r:id="rId22"/>
    <p:sldId id="284" r:id="rId23"/>
    <p:sldId id="277" r:id="rId24"/>
    <p:sldId id="279" r:id="rId25"/>
    <p:sldId id="278" r:id="rId26"/>
    <p:sldId id="280" r:id="rId27"/>
    <p:sldId id="281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42" autoAdjust="0"/>
    <p:restoredTop sz="84924" autoAdjust="0"/>
  </p:normalViewPr>
  <p:slideViewPr>
    <p:cSldViewPr snapToGrid="0">
      <p:cViewPr varScale="1">
        <p:scale>
          <a:sx n="66" d="100"/>
          <a:sy n="66" d="100"/>
        </p:scale>
        <p:origin x="850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A94236-B381-B17E-795F-F6542D7A56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9BBD192-B0EF-2B4E-F8EE-D9F9F6008D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BD1D6E-10C5-1FE4-B8E5-1D864B7C7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0F2588-C0CB-C9CA-5EE5-DE252E00B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E70D15-70DF-10B5-45C5-F174BADD8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2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E185D6-E896-DA3B-2D5D-BE2977D21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7F5D9D0-AF2D-EFE0-83F3-2B20CEBE19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6D0859-41BE-E64C-D66F-34E4EA6D9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8286B9-E812-D454-1C1F-23E56D3BC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A2629E-B04A-FB76-1B43-9766D0FC4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3327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FFD7B1-D908-40CA-D4BE-4B78B1C19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2FA739B-9CC2-ADE7-3C4E-8AB6A87AB5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C784CB-EFF8-DEC8-3FCD-D5FBC02F5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531BDC-8DC6-DC89-CDD5-81F4FCFFD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5111F9-21E3-2EE3-AD23-F866637DD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9549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8FCC6E-D979-8390-C439-F7F631CDB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5837B30-DCBA-D109-FC9D-688FF53128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A98762D-4035-9864-0C4D-FD877CDC73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A629A1A-A81E-B44A-99B8-9502A2E09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13/01/2025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D20D295-6ABF-1A71-EA76-5276C3B2F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632AC4-BDBC-F1D2-12BA-B63272C73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7991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1DDFC2-7EC8-2DF0-E249-1D3D2C64A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7165587-69E4-9841-C7DC-F8CE9D43E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E4A61FF-DE52-036B-65D0-375B6FBEAF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FE0A909-0E50-8B3D-6560-0A0CF6CEB7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A044862-F3FF-3FE2-9C14-08154B7423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AE792A4-9B18-7BAC-D5A8-F01C50B8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13/01/2025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F62259E-B195-6494-A9C2-F98FABE9B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9D39FBB-3BD1-2785-6B5F-C57E33289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74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022EC1-59ED-7DB2-D3DE-7F5C2443C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8E2E76B-88EB-3BDC-B5E0-388892C63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13/01/2025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3AEE401-208C-6716-C8E3-B9B6732CA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5C66412-50CE-0D6F-561B-8832A5ACC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876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A8F0FF7-E21F-2729-3647-3A23A418E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13/01/2025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A74668-FFCB-5646-699F-DD0026B3E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B675886-F4A0-48B6-7053-7D029A44B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52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C8BE58-3CDB-55BC-5B25-1F1A4AD8F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377FF5-CA69-48F9-D828-D93F39120E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3ABE34B-9933-3345-25B7-8BB6BBB620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C06551-2A65-07A4-26E1-FECE51D98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13/01/2025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B58B561-2189-786D-2ECB-47991FC24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2D4AB75-40FE-E297-4A4B-A693FEC14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4032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4CD5B6-6784-554F-1E5E-8D2D898DA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5B266D-BB14-BCAF-9A36-0355678952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448AE2-5DD8-52BE-E614-9C7F536C8B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09711D8-04A2-AF4A-498C-1E0DB7B6C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13/01/2025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3D42C9B-1196-87D9-8D55-19D7FAD97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007EE4-8DA7-9E1E-581A-2EC895F1F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23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ED774A-2D2F-E6DC-0804-45C21D027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C8FA326-936D-626C-F5B7-FA03673AA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CA6A11-44F6-0DDF-E899-6D73CC7BF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48F2E1-395E-7839-99FA-52FADCBF3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F42A4B-3BCF-D6CB-1FB0-AEC6FDCA8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188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07687A1-4A53-7FA9-5481-61F473E423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9001F5D-63F5-73B0-038B-4890E40810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AA90DC-DE40-8A85-3D9D-615E11B6B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9AE0B3-5E21-62F2-B11A-BDDE85147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959D58-CCCB-885D-0C92-B8D457022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919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E3E06F5-C830-1A7C-D02E-E92945621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029CE58-E1B9-471E-5D54-8F2C37C23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1DB9D0-53BE-DBFA-291A-0FD0BA951B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3C60CB-A73D-41C5-99B1-D02098712794}" type="datetimeFigureOut">
              <a:rPr lang="fr-FR" smtClean="0"/>
              <a:t>13/01/2025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FD87D4-D85E-F045-3C4B-5142593B40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BF0379-AA95-7D6D-BE5A-41C58A45B2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240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52E43F-9CA1-04D9-D382-A4DD097D2F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dôme&#10;&#10;Description générée automatiquement">
            <a:extLst>
              <a:ext uri="{FF2B5EF4-FFF2-40B4-BE49-F238E27FC236}">
                <a16:creationId xmlns:a16="http://schemas.microsoft.com/office/drawing/2014/main" id="{3BD7D23C-F8E5-2D4D-FF83-621C109915B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6702" y="196770"/>
            <a:ext cx="9398596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239AA2-DDA8-5DA8-0693-3C600C28A5F0}"/>
              </a:ext>
            </a:extLst>
          </p:cNvPr>
          <p:cNvSpPr txBox="1"/>
          <p:nvPr/>
        </p:nvSpPr>
        <p:spPr>
          <a:xfrm>
            <a:off x="2762055" y="361230"/>
            <a:ext cx="81248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Basilique Saint-Marc de Venise </a:t>
            </a:r>
            <a:r>
              <a:rPr lang="fr-FR" sz="2400" b="1" dirty="0" err="1">
                <a:solidFill>
                  <a:srgbClr val="FFFF00"/>
                </a:solidFill>
              </a:rPr>
              <a:t>Fassade</a:t>
            </a:r>
            <a:r>
              <a:rPr lang="fr-FR" sz="2400" b="1" dirty="0">
                <a:solidFill>
                  <a:srgbClr val="FFFF00"/>
                </a:solidFill>
              </a:rPr>
              <a:t>  - N°2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851CBA5-D332-1418-3312-FB6E12274802}"/>
              </a:ext>
            </a:extLst>
          </p:cNvPr>
          <p:cNvSpPr txBox="1"/>
          <p:nvPr/>
        </p:nvSpPr>
        <p:spPr>
          <a:xfrm>
            <a:off x="4530510" y="648498"/>
            <a:ext cx="7439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Palais des Doges – N°1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3FDF059-9E50-CC5A-18A4-700B27C28189}"/>
              </a:ext>
            </a:extLst>
          </p:cNvPr>
          <p:cNvSpPr txBox="1"/>
          <p:nvPr/>
        </p:nvSpPr>
        <p:spPr>
          <a:xfrm>
            <a:off x="3750837" y="6260818"/>
            <a:ext cx="7898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Cliquez Droit PPS  En Manuel</a:t>
            </a:r>
          </a:p>
        </p:txBody>
      </p:sp>
    </p:spTree>
    <p:extLst>
      <p:ext uri="{BB962C8B-B14F-4D97-AF65-F5344CB8AC3E}">
        <p14:creationId xmlns:p14="http://schemas.microsoft.com/office/powerpoint/2010/main" val="326559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  <p:sndAc>
          <p:stSnd loop="1">
            <p:snd r:embed="rId2" name="Te Deum (Chant grégorien) (1).wav"/>
          </p:stSnd>
        </p:sndAc>
      </p:transition>
    </mc:Choice>
    <mc:Fallback>
      <p:transition spd="slow">
        <p:fade/>
        <p:sndAc>
          <p:stSnd loop="1">
            <p:snd r:embed="rId2" name="Te Deum (Chant grégorien) (1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937959-CC20-7229-3C01-03A61B3766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Description générée automatiquement">
            <a:extLst>
              <a:ext uri="{FF2B5EF4-FFF2-40B4-BE49-F238E27FC236}">
                <a16:creationId xmlns:a16="http://schemas.microsoft.com/office/drawing/2014/main" id="{970B5F5D-6ED2-64DE-AD89-E892051CA3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069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A720F6-3278-34E1-7109-386D21207C38}"/>
              </a:ext>
            </a:extLst>
          </p:cNvPr>
          <p:cNvSpPr txBox="1"/>
          <p:nvPr/>
        </p:nvSpPr>
        <p:spPr>
          <a:xfrm>
            <a:off x="9154391" y="4031397"/>
            <a:ext cx="30376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Mosaïques de l'ordre supérieur.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802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église, lieu de culte&#10;&#10;Description générée automatiquement">
            <a:extLst>
              <a:ext uri="{FF2B5EF4-FFF2-40B4-BE49-F238E27FC236}">
                <a16:creationId xmlns:a16="http://schemas.microsoft.com/office/drawing/2014/main" id="{84842DFD-0FEE-4B28-9D1E-F12B9B4E93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1535" y="279000"/>
            <a:ext cx="4750236" cy="6300000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12EF58-5681-615C-E2DF-8044FC44FDC0}"/>
              </a:ext>
            </a:extLst>
          </p:cNvPr>
          <p:cNvSpPr txBox="1"/>
          <p:nvPr/>
        </p:nvSpPr>
        <p:spPr>
          <a:xfrm>
            <a:off x="8634008" y="4834401"/>
            <a:ext cx="41255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lion de saint Marc couronne le portail.</a:t>
            </a:r>
          </a:p>
        </p:txBody>
      </p:sp>
    </p:spTree>
    <p:extLst>
      <p:ext uri="{BB962C8B-B14F-4D97-AF65-F5344CB8AC3E}">
        <p14:creationId xmlns:p14="http://schemas.microsoft.com/office/powerpoint/2010/main" val="4197834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D4C7E5-064A-E7CC-06A2-C116651554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Sculpture sur pierre, art&#10;&#10;Description générée automatiquement">
            <a:extLst>
              <a:ext uri="{FF2B5EF4-FFF2-40B4-BE49-F238E27FC236}">
                <a16:creationId xmlns:a16="http://schemas.microsoft.com/office/drawing/2014/main" id="{5FA75BC0-0E73-BF68-4A6F-1FD4D8D018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EDAC8E-0DCA-6730-530E-C14F991FB34A}"/>
              </a:ext>
            </a:extLst>
          </p:cNvPr>
          <p:cNvSpPr txBox="1"/>
          <p:nvPr/>
        </p:nvSpPr>
        <p:spPr>
          <a:xfrm>
            <a:off x="4656800" y="6275036"/>
            <a:ext cx="8645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Lion de Saint-Marc.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697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081162-7C8A-408B-7B7D-BBD0C42FC9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art, peinture, Lieux sacrés&#10;&#10;Description générée automatiquement">
            <a:extLst>
              <a:ext uri="{FF2B5EF4-FFF2-40B4-BE49-F238E27FC236}">
                <a16:creationId xmlns:a16="http://schemas.microsoft.com/office/drawing/2014/main" id="{A8033BDF-9985-CF87-2A1F-B98D0B5145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D559FA-9D1B-3FB2-1A93-AC8BFF04BABF}"/>
              </a:ext>
            </a:extLst>
          </p:cNvPr>
          <p:cNvSpPr txBox="1"/>
          <p:nvPr/>
        </p:nvSpPr>
        <p:spPr>
          <a:xfrm>
            <a:off x="4502488" y="6307281"/>
            <a:ext cx="8894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Descente de croix.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095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A0AE6D-40F2-414A-7251-7161318A2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Lieux sacrés, lieu de culte, sanctuaire, art&#10;&#10;Description générée automatiquement">
            <a:extLst>
              <a:ext uri="{FF2B5EF4-FFF2-40B4-BE49-F238E27FC236}">
                <a16:creationId xmlns:a16="http://schemas.microsoft.com/office/drawing/2014/main" id="{690E12CA-8E0A-AF5D-CBDC-77EC22E388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2504" y="279000"/>
            <a:ext cx="904035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06277BA-979F-5FF1-DE7F-B88D9579D083}"/>
              </a:ext>
            </a:extLst>
          </p:cNvPr>
          <p:cNvSpPr txBox="1"/>
          <p:nvPr/>
        </p:nvSpPr>
        <p:spPr>
          <a:xfrm>
            <a:off x="159925" y="3764257"/>
            <a:ext cx="217791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basilique au XIIIe siècle, sur la mosaïque du portail de Saint-</a:t>
            </a:r>
            <a:r>
              <a:rPr lang="fr-FR" sz="2400" b="1" dirty="0" err="1">
                <a:solidFill>
                  <a:srgbClr val="FFFF00"/>
                </a:solidFill>
              </a:rPr>
              <a:t>Alipius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47370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0D0B2B-0A9E-C679-0E01-B3D223037F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Lieux sacrés, art, lieu de culte&#10;&#10;Description générée automatiquement">
            <a:extLst>
              <a:ext uri="{FF2B5EF4-FFF2-40B4-BE49-F238E27FC236}">
                <a16:creationId xmlns:a16="http://schemas.microsoft.com/office/drawing/2014/main" id="{848FDE16-2D8B-649E-C827-E16C86A23A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247" y="489207"/>
            <a:ext cx="9779768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9C7133-4E5D-8852-A370-1ABB10D2DB50}"/>
              </a:ext>
            </a:extLst>
          </p:cNvPr>
          <p:cNvSpPr txBox="1"/>
          <p:nvPr/>
        </p:nvSpPr>
        <p:spPr>
          <a:xfrm>
            <a:off x="10174015" y="2499790"/>
            <a:ext cx="19023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corps de Saint Marc vénéré par le doge par Sebastiano Ricci et Leopoldo Del Pozzo</a:t>
            </a:r>
          </a:p>
        </p:txBody>
      </p:sp>
    </p:spTree>
    <p:extLst>
      <p:ext uri="{BB962C8B-B14F-4D97-AF65-F5344CB8AC3E}">
        <p14:creationId xmlns:p14="http://schemas.microsoft.com/office/powerpoint/2010/main" val="3940009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6FCDD2-88A8-9E95-D4D1-639D58EF32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Lieux sacrés, bâtiment, lieu de culte&#10;&#10;Description générée automatiquement">
            <a:extLst>
              <a:ext uri="{FF2B5EF4-FFF2-40B4-BE49-F238E27FC236}">
                <a16:creationId xmlns:a16="http://schemas.microsoft.com/office/drawing/2014/main" id="{1DF8918D-26CD-AFF8-B4D5-604365243C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000" y="448442"/>
            <a:ext cx="11268000" cy="55870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EE866A-03E1-32DB-D76A-28C4751EEC08}"/>
              </a:ext>
            </a:extLst>
          </p:cNvPr>
          <p:cNvSpPr txBox="1"/>
          <p:nvPr/>
        </p:nvSpPr>
        <p:spPr>
          <a:xfrm>
            <a:off x="3199899" y="5947893"/>
            <a:ext cx="8572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Jugement dernier par Lattanzio Querena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77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C10C56-13C8-15C1-45A5-BD5DB8BC88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Lieux sacrés, lieu de culte&#10;&#10;Description générée automatiquement">
            <a:extLst>
              <a:ext uri="{FF2B5EF4-FFF2-40B4-BE49-F238E27FC236}">
                <a16:creationId xmlns:a16="http://schemas.microsoft.com/office/drawing/2014/main" id="{9460231D-8EB3-D2A3-0E67-6A99953E8B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0916" y="279000"/>
            <a:ext cx="945370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9C1869-4BFD-2E29-E087-C7B8B1D7656E}"/>
              </a:ext>
            </a:extLst>
          </p:cNvPr>
          <p:cNvSpPr txBox="1"/>
          <p:nvPr/>
        </p:nvSpPr>
        <p:spPr>
          <a:xfrm>
            <a:off x="337378" y="3429000"/>
            <a:ext cx="23795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corps de Satin Marc est reçu à Venise par Pietro </a:t>
            </a:r>
            <a:r>
              <a:rPr lang="fr-FR" sz="2400" b="1" dirty="0" err="1">
                <a:solidFill>
                  <a:srgbClr val="FFFF00"/>
                </a:solidFill>
              </a:rPr>
              <a:t>Vecchia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413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BB6016-0794-D1B7-F5FE-7548984877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offre, arcade, cathédrale&#10;&#10;Description générée automatiquement">
            <a:extLst>
              <a:ext uri="{FF2B5EF4-FFF2-40B4-BE49-F238E27FC236}">
                <a16:creationId xmlns:a16="http://schemas.microsoft.com/office/drawing/2014/main" id="{EF4B5125-10F9-EF4E-16CD-433FDD35FA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159" y="241965"/>
            <a:ext cx="10981682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A480A8-96C1-9AA2-DDE4-97D3B997106A}"/>
              </a:ext>
            </a:extLst>
          </p:cNvPr>
          <p:cNvSpPr txBox="1"/>
          <p:nvPr/>
        </p:nvSpPr>
        <p:spPr>
          <a:xfrm>
            <a:off x="4190762" y="6235841"/>
            <a:ext cx="95908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Intérieur de la Basilique</a:t>
            </a:r>
          </a:p>
        </p:txBody>
      </p:sp>
    </p:spTree>
    <p:extLst>
      <p:ext uri="{BB962C8B-B14F-4D97-AF65-F5344CB8AC3E}">
        <p14:creationId xmlns:p14="http://schemas.microsoft.com/office/powerpoint/2010/main" val="183326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6A30AAE-A84D-D726-749B-3014183F4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Lieux sacrés, coffre, lieu de culte&#10;&#10;Description générée automatiquement">
            <a:extLst>
              <a:ext uri="{FF2B5EF4-FFF2-40B4-BE49-F238E27FC236}">
                <a16:creationId xmlns:a16="http://schemas.microsoft.com/office/drawing/2014/main" id="{EF07FF31-379C-99EA-CE36-B4A16FF931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0000" y="131388"/>
            <a:ext cx="6372000" cy="659522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4349F7-1D5C-A8B2-CE81-F7559621EFD1}"/>
              </a:ext>
            </a:extLst>
          </p:cNvPr>
          <p:cNvSpPr txBox="1"/>
          <p:nvPr/>
        </p:nvSpPr>
        <p:spPr>
          <a:xfrm>
            <a:off x="459231" y="3508664"/>
            <a:ext cx="26294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Mosaïques des petits dômes du narthex (galerie située à l'entrée).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80125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F860D6-81A5-C95F-5712-818EAD11A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église, bâtiment&#10;&#10;Description générée automatiquement">
            <a:extLst>
              <a:ext uri="{FF2B5EF4-FFF2-40B4-BE49-F238E27FC236}">
                <a16:creationId xmlns:a16="http://schemas.microsoft.com/office/drawing/2014/main" id="{16616F1D-335A-6AF3-00A1-20E3E999FF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7094" y="279000"/>
            <a:ext cx="4723522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F8EDFB-B285-9AA9-86B0-46D5D81B4CBF}"/>
              </a:ext>
            </a:extLst>
          </p:cNvPr>
          <p:cNvSpPr txBox="1"/>
          <p:nvPr/>
        </p:nvSpPr>
        <p:spPr>
          <a:xfrm>
            <a:off x="8866909" y="3852758"/>
            <a:ext cx="33250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Mosaïque de la Création, dans le narthex.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88416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C36DBD-3FDA-73E0-7CF2-B08066719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tatue, arche, bougie&#10;&#10;Description générée automatiquement">
            <a:extLst>
              <a:ext uri="{FF2B5EF4-FFF2-40B4-BE49-F238E27FC236}">
                <a16:creationId xmlns:a16="http://schemas.microsoft.com/office/drawing/2014/main" id="{138A1D14-B186-0F75-CB75-28C50E2669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1571" y="352572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57312F-A923-C232-E7A5-E9A91ED95519}"/>
              </a:ext>
            </a:extLst>
          </p:cNvPr>
          <p:cNvSpPr txBox="1"/>
          <p:nvPr/>
        </p:nvSpPr>
        <p:spPr>
          <a:xfrm>
            <a:off x="354604" y="3068982"/>
            <a:ext cx="288258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/>
              <a:t>Plus de détails</a:t>
            </a:r>
          </a:p>
          <a:p>
            <a:r>
              <a:rPr lang="fr-FR" sz="2400" b="1" dirty="0"/>
              <a:t>L'iconostase, ornée de sculptures de Dalle </a:t>
            </a:r>
            <a:r>
              <a:rPr lang="fr-FR" sz="2400" b="1" dirty="0" err="1"/>
              <a:t>Masegne</a:t>
            </a:r>
            <a:r>
              <a:rPr lang="fr-FR" sz="2400" b="1" dirty="0"/>
              <a:t> (1394).</a:t>
            </a:r>
          </a:p>
        </p:txBody>
      </p:sp>
    </p:spTree>
    <p:extLst>
      <p:ext uri="{BB962C8B-B14F-4D97-AF65-F5344CB8AC3E}">
        <p14:creationId xmlns:p14="http://schemas.microsoft.com/office/powerpoint/2010/main" val="1542393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17B663-A316-653D-AB5B-39429D97C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cran, Lieux sacrés, sanctuaire, lieu de culte&#10;&#10;Description générée automatiquement">
            <a:extLst>
              <a:ext uri="{FF2B5EF4-FFF2-40B4-BE49-F238E27FC236}">
                <a16:creationId xmlns:a16="http://schemas.microsoft.com/office/drawing/2014/main" id="{CDC518E6-7F05-534C-4D4F-9535D807D8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3752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8B3BA8-AFB8-5383-877D-3574E289BE57}"/>
              </a:ext>
            </a:extLst>
          </p:cNvPr>
          <p:cNvSpPr txBox="1"/>
          <p:nvPr/>
        </p:nvSpPr>
        <p:spPr>
          <a:xfrm>
            <a:off x="9886097" y="3528373"/>
            <a:ext cx="3051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Pala D'OroII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874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3A44BC-1158-F732-AE88-2D3E80F861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sculpture, bâtiment, plein air&#10;&#10;Description générée automatiquement">
            <a:extLst>
              <a:ext uri="{FF2B5EF4-FFF2-40B4-BE49-F238E27FC236}">
                <a16:creationId xmlns:a16="http://schemas.microsoft.com/office/drawing/2014/main" id="{87D66DDC-9CF4-A6EA-854E-A4F7C284CF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2483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F80010-4861-722B-F91A-9B3997B2911D}"/>
              </a:ext>
            </a:extLst>
          </p:cNvPr>
          <p:cNvSpPr txBox="1"/>
          <p:nvPr/>
        </p:nvSpPr>
        <p:spPr>
          <a:xfrm>
            <a:off x="181423" y="4135582"/>
            <a:ext cx="26879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chevaux de Saint-Marc.</a:t>
            </a:r>
          </a:p>
        </p:txBody>
      </p:sp>
    </p:spTree>
    <p:extLst>
      <p:ext uri="{BB962C8B-B14F-4D97-AF65-F5344CB8AC3E}">
        <p14:creationId xmlns:p14="http://schemas.microsoft.com/office/powerpoint/2010/main" val="2172918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13F041-956E-3CAD-D811-9C644EFB6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tatue, sculpture, art&#10;&#10;Description générée automatiquement">
            <a:extLst>
              <a:ext uri="{FF2B5EF4-FFF2-40B4-BE49-F238E27FC236}">
                <a16:creationId xmlns:a16="http://schemas.microsoft.com/office/drawing/2014/main" id="{FDEA79A6-929E-E661-2CBA-1990035654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3073" y="189000"/>
            <a:ext cx="4769089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04E7BF-1A95-A983-6CF5-C573EBFCDED5}"/>
              </a:ext>
            </a:extLst>
          </p:cNvPr>
          <p:cNvSpPr txBox="1"/>
          <p:nvPr/>
        </p:nvSpPr>
        <p:spPr>
          <a:xfrm>
            <a:off x="8316191" y="3290932"/>
            <a:ext cx="38758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rgbClr val="FFFF00"/>
              </a:solidFill>
            </a:endParaRPr>
          </a:p>
          <a:p>
            <a:r>
              <a:rPr lang="fr-FR" sz="2400" b="1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>
                <a:solidFill>
                  <a:srgbClr val="FFFF00"/>
                </a:solidFill>
              </a:rPr>
              <a:t>La statue des Tétrarques, vue par Paolo Monti en 1977.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2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946CD6-4C21-4A0A-156B-F694F87A2E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eval, statue, étalon, jument&#10;&#10;Description générée automatiquement">
            <a:extLst>
              <a:ext uri="{FF2B5EF4-FFF2-40B4-BE49-F238E27FC236}">
                <a16:creationId xmlns:a16="http://schemas.microsoft.com/office/drawing/2014/main" id="{F8FF9C69-4F34-FB10-5DBB-EF829BC215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9618" y="279000"/>
            <a:ext cx="873671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389DF3-50D6-D762-B1E7-601BF734DC7E}"/>
              </a:ext>
            </a:extLst>
          </p:cNvPr>
          <p:cNvSpPr txBox="1"/>
          <p:nvPr/>
        </p:nvSpPr>
        <p:spPr>
          <a:xfrm>
            <a:off x="364758" y="2931669"/>
            <a:ext cx="257694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Quadriga de la basilique Saint-Marc, Venise, ville métropolitaine de Venise, région de Vénétie, Italie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377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21790F-6C05-5A67-1302-DC51B8BD3F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art, porte&#10;&#10;Description générée automatiquement">
            <a:extLst>
              <a:ext uri="{FF2B5EF4-FFF2-40B4-BE49-F238E27FC236}">
                <a16:creationId xmlns:a16="http://schemas.microsoft.com/office/drawing/2014/main" id="{9D3EFFE1-FAE7-0C2C-5DE5-D76190888E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92C9C0-020D-3A43-5D2A-7BDDBE79E05E}"/>
              </a:ext>
            </a:extLst>
          </p:cNvPr>
          <p:cNvSpPr txBox="1"/>
          <p:nvPr/>
        </p:nvSpPr>
        <p:spPr>
          <a:xfrm>
            <a:off x="8860222" y="3565634"/>
            <a:ext cx="33317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Pilier dits de Saint-Jean d'Acre (VIe siècle) élevé devant et à la droite du portail sud de la basilique Saint-Marc à Venise (Italie).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696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0D0B30-D19B-E662-90F5-50E9D60EAC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 sur pierre, Sculpture, Artefact&#10;&#10;Description générée automatiquement">
            <a:extLst>
              <a:ext uri="{FF2B5EF4-FFF2-40B4-BE49-F238E27FC236}">
                <a16:creationId xmlns:a16="http://schemas.microsoft.com/office/drawing/2014/main" id="{ED65B9D0-701D-630A-4658-24D351D6C8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6345" y="188999"/>
            <a:ext cx="4320000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  <a:softEdge rad="6350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1C9484-E756-97D0-22F0-AD723BE816B4}"/>
              </a:ext>
            </a:extLst>
          </p:cNvPr>
          <p:cNvSpPr txBox="1"/>
          <p:nvPr/>
        </p:nvSpPr>
        <p:spPr>
          <a:xfrm>
            <a:off x="288965" y="1477743"/>
            <a:ext cx="48133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tétrarques (du grec "quatre règles") étaient les quatre co-régents qui gouvernèrent l'Empire romain pendant toute la durée de la réforme de Dioclétien . Ils sont représentés ici enlacés, en signe d'harmonie, dans une sculpture en porphyre du IVe siècle, réalisée en Asie Mineure, aujourd'hui sur un angle de Saint-Marc à Venise , à côté de la " Porta </a:t>
            </a:r>
            <a:r>
              <a:rPr lang="fr-FR" sz="2400" b="1" dirty="0" err="1">
                <a:solidFill>
                  <a:srgbClr val="FFFF00"/>
                </a:solidFill>
              </a:rPr>
              <a:t>della</a:t>
            </a:r>
            <a:r>
              <a:rPr lang="fr-FR" sz="2400" b="1" dirty="0">
                <a:solidFill>
                  <a:srgbClr val="FFFF00"/>
                </a:solidFill>
              </a:rPr>
              <a:t> Carta ".</a:t>
            </a:r>
          </a:p>
        </p:txBody>
      </p:sp>
    </p:spTree>
    <p:extLst>
      <p:ext uri="{BB962C8B-B14F-4D97-AF65-F5344CB8AC3E}">
        <p14:creationId xmlns:p14="http://schemas.microsoft.com/office/powerpoint/2010/main" val="2860587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74759C-25AE-FCB3-0BD7-F4175B6D3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bâtiment, plein air, chaussures&#10;&#10;Description générée automatiquement">
            <a:extLst>
              <a:ext uri="{FF2B5EF4-FFF2-40B4-BE49-F238E27FC236}">
                <a16:creationId xmlns:a16="http://schemas.microsoft.com/office/drawing/2014/main" id="{C3646CCC-4FC7-62E4-8DD1-061E115743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248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259036-8B6A-CCF2-E1F6-F74166608596}"/>
              </a:ext>
            </a:extLst>
          </p:cNvPr>
          <p:cNvSpPr txBox="1"/>
          <p:nvPr/>
        </p:nvSpPr>
        <p:spPr>
          <a:xfrm>
            <a:off x="1266138" y="6201700"/>
            <a:ext cx="10148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</a:t>
            </a:r>
            <a:r>
              <a:rPr lang="fr-FR" sz="2400" b="1" dirty="0" err="1">
                <a:solidFill>
                  <a:srgbClr val="FFFF00"/>
                </a:solidFill>
              </a:rPr>
              <a:t>Loggetta</a:t>
            </a:r>
            <a:r>
              <a:rPr lang="fr-FR" sz="2400" b="1" dirty="0">
                <a:solidFill>
                  <a:srgbClr val="FFFF00"/>
                </a:solidFill>
              </a:rPr>
              <a:t> de Sansovino sert aussi d'entrée vers les ascenseurs.</a:t>
            </a:r>
          </a:p>
        </p:txBody>
      </p:sp>
    </p:spTree>
    <p:extLst>
      <p:ext uri="{BB962C8B-B14F-4D97-AF65-F5344CB8AC3E}">
        <p14:creationId xmlns:p14="http://schemas.microsoft.com/office/powerpoint/2010/main" val="561015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482676-551A-F033-AFA1-A36BD59592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peinture, bâtiment&#10;&#10;Description générée automatiquement">
            <a:extLst>
              <a:ext uri="{FF2B5EF4-FFF2-40B4-BE49-F238E27FC236}">
                <a16:creationId xmlns:a16="http://schemas.microsoft.com/office/drawing/2014/main" id="{EFDB1C19-AC01-7BF4-C7D5-215B042715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241738"/>
            <a:ext cx="10560000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3EE485-7F28-A78D-53A4-196BC1FBCF06}"/>
              </a:ext>
            </a:extLst>
          </p:cNvPr>
          <p:cNvSpPr txBox="1"/>
          <p:nvPr/>
        </p:nvSpPr>
        <p:spPr>
          <a:xfrm>
            <a:off x="527531" y="5581573"/>
            <a:ext cx="119183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Canaletto (1697–1768), Place Saint-Marc à Venise, vers 1740-1750. Musée d'Art contemporain de </a:t>
            </a:r>
            <a:r>
              <a:rPr lang="fr-FR" sz="2400" b="1" dirty="0" err="1"/>
              <a:t>Rolandseck</a:t>
            </a:r>
            <a:r>
              <a:rPr lang="fr-FR" sz="2400" b="1" dirty="0"/>
              <a:t>, Remagen[6].</a:t>
            </a:r>
          </a:p>
        </p:txBody>
      </p:sp>
    </p:spTree>
    <p:extLst>
      <p:ext uri="{BB962C8B-B14F-4D97-AF65-F5344CB8AC3E}">
        <p14:creationId xmlns:p14="http://schemas.microsoft.com/office/powerpoint/2010/main" val="3135890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697B7B-50EE-7798-EFC6-7971769D22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80EB72-AD6C-524F-DE88-F89936E7D50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/>
              <a:t>Le palais des Doges est situé entre le Rio </a:t>
            </a:r>
            <a:r>
              <a:rPr lang="fr-FR" sz="5400" b="1" dirty="0" err="1"/>
              <a:t>della</a:t>
            </a:r>
            <a:r>
              <a:rPr lang="fr-FR" sz="5400" b="1" dirty="0"/>
              <a:t> </a:t>
            </a:r>
            <a:r>
              <a:rPr lang="fr-FR" sz="5400" b="1" dirty="0" err="1"/>
              <a:t>Paglia</a:t>
            </a:r>
            <a:r>
              <a:rPr lang="fr-FR" sz="5400" b="1" dirty="0"/>
              <a:t>, la petite place Saint-Marc (Piazzetta San Marco), la basilique Saint-Marc et les canaux de San Marco. Il borde l'entrée du Grand Canal. Visible depuis la mer Adriatique, il est situé sur le côté méridional de la place Saint-Marc.</a:t>
            </a:r>
          </a:p>
        </p:txBody>
      </p:sp>
    </p:spTree>
    <p:extLst>
      <p:ext uri="{BB962C8B-B14F-4D97-AF65-F5344CB8AC3E}">
        <p14:creationId xmlns:p14="http://schemas.microsoft.com/office/powerpoint/2010/main" val="106618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629D40-D676-DE2D-11F9-E0375C9E3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ciel, plein air, bâtiment, sol&#10;&#10;Description générée automatiquement">
            <a:extLst>
              <a:ext uri="{FF2B5EF4-FFF2-40B4-BE49-F238E27FC236}">
                <a16:creationId xmlns:a16="http://schemas.microsoft.com/office/drawing/2014/main" id="{83F2AAD2-9FA4-C63F-D223-736E8E606B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786" y="3555125"/>
            <a:ext cx="5040000" cy="31374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1261D50-7D82-9CC7-BF4A-95D8B87A3FC9}"/>
              </a:ext>
            </a:extLst>
          </p:cNvPr>
          <p:cNvSpPr txBox="1"/>
          <p:nvPr/>
        </p:nvSpPr>
        <p:spPr>
          <a:xfrm>
            <a:off x="501622" y="3072042"/>
            <a:ext cx="4842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palais des Doges à Venise</a:t>
            </a:r>
            <a:endParaRPr lang="fr-FR" sz="2400" b="1" dirty="0"/>
          </a:p>
        </p:txBody>
      </p:sp>
      <p:pic>
        <p:nvPicPr>
          <p:cNvPr id="10" name="Image 9" descr="Une image contenant plein air, bâtiment, ciel, arcade&#10;&#10;Description générée automatiquement">
            <a:extLst>
              <a:ext uri="{FF2B5EF4-FFF2-40B4-BE49-F238E27FC236}">
                <a16:creationId xmlns:a16="http://schemas.microsoft.com/office/drawing/2014/main" id="{6D0A3178-A28B-EA36-C1DA-FFEC6846BCF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5292" y="214074"/>
            <a:ext cx="4752000" cy="30888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1135A35F-10E2-7077-2D72-7ECD4B438E98}"/>
              </a:ext>
            </a:extLst>
          </p:cNvPr>
          <p:cNvSpPr txBox="1"/>
          <p:nvPr/>
        </p:nvSpPr>
        <p:spPr>
          <a:xfrm>
            <a:off x="8157041" y="3273971"/>
            <a:ext cx="37311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Cour du palais des Doges, avec au fond la basilique Saint-Marc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561796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0BB029-2B88-E85F-8FB6-7F1F6CD4C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cade, sol&#10;&#10;Description générée automatiquement">
            <a:extLst>
              <a:ext uri="{FF2B5EF4-FFF2-40B4-BE49-F238E27FC236}">
                <a16:creationId xmlns:a16="http://schemas.microsoft.com/office/drawing/2014/main" id="{4FA40A60-629D-FBA9-E588-7AFDCDB314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2079" y="189000"/>
            <a:ext cx="4287841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9BC5C0-3D6C-45D9-883C-4A07F2CB2E34}"/>
              </a:ext>
            </a:extLst>
          </p:cNvPr>
          <p:cNvSpPr txBox="1"/>
          <p:nvPr/>
        </p:nvSpPr>
        <p:spPr>
          <a:xfrm>
            <a:off x="290945" y="3530042"/>
            <a:ext cx="33978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L'escalier des géants, et les statues de Mars et Neptune.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681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DE3B18-1770-B79B-33F4-1BB11D00A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tagère, art, mur, intérieur&#10;&#10;Description générée automatiquement">
            <a:extLst>
              <a:ext uri="{FF2B5EF4-FFF2-40B4-BE49-F238E27FC236}">
                <a16:creationId xmlns:a16="http://schemas.microsoft.com/office/drawing/2014/main" id="{A5FA82D8-3C10-4B0F-0869-B94654DFA5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8603" y="279000"/>
            <a:ext cx="481222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F2DA83-0468-95DA-516A-3EAE1F558D95}"/>
              </a:ext>
            </a:extLst>
          </p:cNvPr>
          <p:cNvSpPr txBox="1"/>
          <p:nvPr/>
        </p:nvSpPr>
        <p:spPr>
          <a:xfrm>
            <a:off x="8749145" y="3771900"/>
            <a:ext cx="34428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Cheminée du palais ducal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497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53129C-72FC-D6DC-CB58-CAEC7D39E2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intérieur&#10;&#10;Description générée automatiquement">
            <a:extLst>
              <a:ext uri="{FF2B5EF4-FFF2-40B4-BE49-F238E27FC236}">
                <a16:creationId xmlns:a16="http://schemas.microsoft.com/office/drawing/2014/main" id="{028B85FF-C40C-C8FD-4210-2FBE67B9FC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770" y="279000"/>
            <a:ext cx="432618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469DA0-16AA-F0D4-BD7F-4410C49277F5}"/>
              </a:ext>
            </a:extLst>
          </p:cNvPr>
          <p:cNvSpPr txBox="1"/>
          <p:nvPr/>
        </p:nvSpPr>
        <p:spPr>
          <a:xfrm>
            <a:off x="17364" y="6362539"/>
            <a:ext cx="61825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Triomphe de Venise Salle du Grand Conseil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peinture, habits, mythologie, dessin&#10;&#10;Description générée automatiquement">
            <a:extLst>
              <a:ext uri="{FF2B5EF4-FFF2-40B4-BE49-F238E27FC236}">
                <a16:creationId xmlns:a16="http://schemas.microsoft.com/office/drawing/2014/main" id="{EC238D83-4A84-CA19-7BA4-DD855D0FBD3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8257" y="293371"/>
            <a:ext cx="499010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24820FF8-CDE7-D58A-CF33-C2C7034FF1EE}"/>
              </a:ext>
            </a:extLst>
          </p:cNvPr>
          <p:cNvSpPr txBox="1"/>
          <p:nvPr/>
        </p:nvSpPr>
        <p:spPr>
          <a:xfrm>
            <a:off x="7036915" y="43034"/>
            <a:ext cx="52889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Venise entre la Justice et la Paix Salle du Collège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642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B937E6-1700-5995-E49F-4448B4F0AF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habits&#10;&#10;Description générée automatiquement">
            <a:extLst>
              <a:ext uri="{FF2B5EF4-FFF2-40B4-BE49-F238E27FC236}">
                <a16:creationId xmlns:a16="http://schemas.microsoft.com/office/drawing/2014/main" id="{A5028ADE-C6BD-5A0C-2AE6-EE7AC10B4F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3391" y="279000"/>
            <a:ext cx="8940142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16D998-16E7-8A35-6797-96B6286CC1B8}"/>
              </a:ext>
            </a:extLst>
          </p:cNvPr>
          <p:cNvSpPr txBox="1"/>
          <p:nvPr/>
        </p:nvSpPr>
        <p:spPr>
          <a:xfrm>
            <a:off x="72736" y="3782291"/>
            <a:ext cx="25306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Doge Antonio Grimani à genoux devant la foi Le Tintoret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62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F43F09-A485-C8A8-C0CF-9702BD258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intérieur&#10;&#10;Description générée automatiquement">
            <a:extLst>
              <a:ext uri="{FF2B5EF4-FFF2-40B4-BE49-F238E27FC236}">
                <a16:creationId xmlns:a16="http://schemas.microsoft.com/office/drawing/2014/main" id="{B37EDC2D-0A00-3866-33C8-09013903B0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1526966"/>
            <a:ext cx="11448000" cy="363115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D09158-C960-1954-4206-E46627F90BB8}"/>
              </a:ext>
            </a:extLst>
          </p:cNvPr>
          <p:cNvSpPr txBox="1"/>
          <p:nvPr/>
        </p:nvSpPr>
        <p:spPr>
          <a:xfrm>
            <a:off x="3879332" y="5158124"/>
            <a:ext cx="6577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Paradis, par Le Tintoret</a:t>
            </a:r>
          </a:p>
        </p:txBody>
      </p:sp>
    </p:spTree>
    <p:extLst>
      <p:ext uri="{BB962C8B-B14F-4D97-AF65-F5344CB8AC3E}">
        <p14:creationId xmlns:p14="http://schemas.microsoft.com/office/powerpoint/2010/main" val="71703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09079B-2EF5-782A-E415-D7543BFF8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Artefact, Sculpture, art&#10;&#10;Description générée automatiquement">
            <a:extLst>
              <a:ext uri="{FF2B5EF4-FFF2-40B4-BE49-F238E27FC236}">
                <a16:creationId xmlns:a16="http://schemas.microsoft.com/office/drawing/2014/main" id="{9E2E18A2-FE59-48E6-13FC-20D1447834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506" y="189000"/>
            <a:ext cx="4228384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3F900F-9975-A420-CC1C-0D22B4F14778}"/>
              </a:ext>
            </a:extLst>
          </p:cNvPr>
          <p:cNvSpPr txBox="1"/>
          <p:nvPr/>
        </p:nvSpPr>
        <p:spPr>
          <a:xfrm>
            <a:off x="4572001" y="4144676"/>
            <a:ext cx="26801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Saint marc </a:t>
            </a:r>
            <a:r>
              <a:rPr lang="fr-FR" sz="2400" b="1" dirty="0" err="1">
                <a:solidFill>
                  <a:srgbClr val="FFFF00"/>
                </a:solidFill>
              </a:rPr>
              <a:t>Pierpaolo</a:t>
            </a:r>
            <a:r>
              <a:rPr lang="fr-FR" sz="2400" b="1" dirty="0">
                <a:solidFill>
                  <a:srgbClr val="FFFF00"/>
                </a:solidFill>
              </a:rPr>
              <a:t> et </a:t>
            </a:r>
            <a:r>
              <a:rPr lang="fr-FR" sz="2400" b="1" dirty="0" err="1">
                <a:solidFill>
                  <a:srgbClr val="FFFF00"/>
                </a:solidFill>
              </a:rPr>
              <a:t>Jacobello</a:t>
            </a:r>
            <a:r>
              <a:rPr lang="fr-FR" sz="2400" b="1" dirty="0">
                <a:solidFill>
                  <a:srgbClr val="FFFF00"/>
                </a:solidFill>
              </a:rPr>
              <a:t> Dalle </a:t>
            </a:r>
            <a:r>
              <a:rPr lang="fr-FR" sz="2400" b="1" dirty="0" err="1">
                <a:solidFill>
                  <a:srgbClr val="FFFF00"/>
                </a:solidFill>
              </a:rPr>
              <a:t>Masegne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Artefact, art, Sculpture sur pierre, Sculpture&#10;&#10;Description générée automatiquement">
            <a:extLst>
              <a:ext uri="{FF2B5EF4-FFF2-40B4-BE49-F238E27FC236}">
                <a16:creationId xmlns:a16="http://schemas.microsoft.com/office/drawing/2014/main" id="{85B7D619-F18F-B00F-9121-B250D4E7FCA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3725" y="261000"/>
            <a:ext cx="4224000" cy="6336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5C481E0-4593-91AC-2613-B8E2A65A9068}"/>
              </a:ext>
            </a:extLst>
          </p:cNvPr>
          <p:cNvSpPr txBox="1"/>
          <p:nvPr/>
        </p:nvSpPr>
        <p:spPr>
          <a:xfrm>
            <a:off x="4840012" y="4035656"/>
            <a:ext cx="17131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D3871BE-8AE3-68D2-CFB5-93D888732161}"/>
              </a:ext>
            </a:extLst>
          </p:cNvPr>
          <p:cNvSpPr txBox="1"/>
          <p:nvPr/>
        </p:nvSpPr>
        <p:spPr>
          <a:xfrm>
            <a:off x="5791204" y="1487928"/>
            <a:ext cx="21914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Pierre </a:t>
            </a:r>
            <a:r>
              <a:rPr lang="fr-FR" sz="2400" b="1" dirty="0" err="1">
                <a:solidFill>
                  <a:srgbClr val="FFFF00"/>
                </a:solidFill>
              </a:rPr>
              <a:t>Pierpaolo</a:t>
            </a:r>
            <a:r>
              <a:rPr lang="fr-FR" sz="2400" b="1" dirty="0">
                <a:solidFill>
                  <a:srgbClr val="FFFF00"/>
                </a:solidFill>
              </a:rPr>
              <a:t> et </a:t>
            </a:r>
            <a:r>
              <a:rPr lang="fr-FR" sz="2400" b="1" dirty="0" err="1">
                <a:solidFill>
                  <a:srgbClr val="FFFF00"/>
                </a:solidFill>
              </a:rPr>
              <a:t>Jacobello</a:t>
            </a:r>
            <a:r>
              <a:rPr lang="fr-FR" sz="2400" b="1" dirty="0">
                <a:solidFill>
                  <a:srgbClr val="FFFF00"/>
                </a:solidFill>
              </a:rPr>
              <a:t> Dalle </a:t>
            </a:r>
            <a:r>
              <a:rPr lang="fr-FR" sz="2400" b="1" dirty="0" err="1">
                <a:solidFill>
                  <a:srgbClr val="FFFF00"/>
                </a:solidFill>
              </a:rPr>
              <a:t>Masegne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E5FB4F2-D371-BBBF-428B-39256F1A0018}"/>
              </a:ext>
            </a:extLst>
          </p:cNvPr>
          <p:cNvSpPr txBox="1"/>
          <p:nvPr/>
        </p:nvSpPr>
        <p:spPr>
          <a:xfrm>
            <a:off x="6411310" y="1078145"/>
            <a:ext cx="1681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669922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7A1435-B38E-78AB-680B-CF265A787B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2A8A16DC-B2D5-4458-8BAD-1F66D11745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4938" y="1669555"/>
            <a:ext cx="5760000" cy="379128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FA19FA-CE4A-A2B0-35C6-9CF23085A33D}"/>
              </a:ext>
            </a:extLst>
          </p:cNvPr>
          <p:cNvSpPr txBox="1"/>
          <p:nvPr/>
        </p:nvSpPr>
        <p:spPr>
          <a:xfrm>
            <a:off x="1032521" y="521576"/>
            <a:ext cx="10465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La Basilique Cathédrale Saint Marc N°2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1ED0655-6CF3-44C1-92E0-6B234030B2EE}"/>
              </a:ext>
            </a:extLst>
          </p:cNvPr>
          <p:cNvSpPr txBox="1"/>
          <p:nvPr/>
        </p:nvSpPr>
        <p:spPr>
          <a:xfrm>
            <a:off x="3831830" y="1146335"/>
            <a:ext cx="7491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Et Le Palais Des Doges N°1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351D854-2FEC-B104-FF96-FAC13C16FEC9}"/>
              </a:ext>
            </a:extLst>
          </p:cNvPr>
          <p:cNvSpPr txBox="1"/>
          <p:nvPr/>
        </p:nvSpPr>
        <p:spPr>
          <a:xfrm>
            <a:off x="3657600" y="5450055"/>
            <a:ext cx="10465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0FE0310-C8B9-D436-ADA4-83921301C639}"/>
              </a:ext>
            </a:extLst>
          </p:cNvPr>
          <p:cNvSpPr txBox="1"/>
          <p:nvPr/>
        </p:nvSpPr>
        <p:spPr>
          <a:xfrm>
            <a:off x="5567423" y="6074814"/>
            <a:ext cx="78476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224017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475</Words>
  <Application>Microsoft Office PowerPoint</Application>
  <PresentationFormat>Grand écran</PresentationFormat>
  <Paragraphs>47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10</cp:revision>
  <dcterms:created xsi:type="dcterms:W3CDTF">2024-12-11T14:21:12Z</dcterms:created>
  <dcterms:modified xsi:type="dcterms:W3CDTF">2025-01-13T12:35:30Z</dcterms:modified>
</cp:coreProperties>
</file>