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4" r:id="rId3"/>
    <p:sldId id="273" r:id="rId4"/>
    <p:sldId id="272" r:id="rId5"/>
    <p:sldId id="271" r:id="rId6"/>
    <p:sldId id="270" r:id="rId7"/>
    <p:sldId id="269" r:id="rId8"/>
    <p:sldId id="268" r:id="rId9"/>
    <p:sldId id="267" r:id="rId10"/>
    <p:sldId id="266" r:id="rId11"/>
    <p:sldId id="265" r:id="rId12"/>
    <p:sldId id="264" r:id="rId13"/>
    <p:sldId id="263" r:id="rId14"/>
    <p:sldId id="262" r:id="rId15"/>
    <p:sldId id="261" r:id="rId16"/>
    <p:sldId id="260" r:id="rId17"/>
    <p:sldId id="257" r:id="rId18"/>
    <p:sldId id="258" r:id="rId19"/>
    <p:sldId id="259" r:id="rId20"/>
    <p:sldId id="275" r:id="rId21"/>
    <p:sldId id="276" r:id="rId22"/>
    <p:sldId id="280" r:id="rId23"/>
    <p:sldId id="281" r:id="rId24"/>
    <p:sldId id="282" r:id="rId25"/>
    <p:sldId id="283"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13" autoAdjust="0"/>
    <p:restoredTop sz="94660"/>
  </p:normalViewPr>
  <p:slideViewPr>
    <p:cSldViewPr snapToGrid="0">
      <p:cViewPr varScale="1">
        <p:scale>
          <a:sx n="89" d="100"/>
          <a:sy n="89" d="100"/>
        </p:scale>
        <p:origin x="342"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BF9F9360-3EE0-3EC6-6823-93ACEDE4B269}"/>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A3C174FF-1DC9-1A1F-D785-A21586D74D3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BBC61759-8EDF-F909-A393-E6C136942467}"/>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228F48DE-DF82-5508-6795-84F9530B938F}"/>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2DC97848-5C45-8A84-6A2F-E5B424F25CB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804543388"/>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FE7B1CD-7FF5-1067-A6C4-FCCA81F39AC3}"/>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E6FBF780-68E1-9087-C65B-790995E1803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302B345C-08C1-EA4D-69E4-0AFA0EA32CA7}"/>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371BFAEF-1604-F2F3-AB60-80D62BF1EB3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15BE4E8F-71C8-F420-2B0C-25BE4B9B8ADA}"/>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941848595"/>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6D933A8-FDA3-4546-3615-2E231CF0B18E}"/>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3F97BDF5-16CC-F445-5220-1A44D73328D8}"/>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88E1D8EA-E9D3-4B31-890D-943D30521E9A}"/>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8E542A07-926F-5BB8-7459-833E8B7CDB03}"/>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5F15D45C-064B-CCCF-1BF1-20C04F7446F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284833841"/>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522B36-650C-97C7-01D0-DFDE7FBDDCDB}"/>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31FBD609-1C6E-9B55-C48D-BA01E7BB6EC7}"/>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EA6CB1E4-90D6-292D-B675-D2C646C81A6F}"/>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EC8FB15F-9BB1-82E2-28F7-41EE65F8FA1A}"/>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6" name="Espace réservé du pied de page 5">
            <a:extLst>
              <a:ext uri="{FF2B5EF4-FFF2-40B4-BE49-F238E27FC236}">
                <a16:creationId xmlns:a16="http://schemas.microsoft.com/office/drawing/2014/main" id="{785C9CA3-4A22-B52E-F162-8749263C603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C2D90CB1-41B4-E1DC-686C-7247D027F068}"/>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354570141"/>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F674B1E-3711-2A82-8B57-5CD4D9385DA1}"/>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0174D2F-E1BC-C554-B1B9-064BF2CF5A8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BA10EE70-D246-B2E9-6DFC-70E7F539641E}"/>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9BD2480D-1831-C423-97A8-CCAB667A1F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A5DA091A-C8D4-38D5-C5E3-5D37496199C5}"/>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413CC110-33BB-645D-92EF-A5AF9D2CFD96}"/>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8" name="Espace réservé du pied de page 7">
            <a:extLst>
              <a:ext uri="{FF2B5EF4-FFF2-40B4-BE49-F238E27FC236}">
                <a16:creationId xmlns:a16="http://schemas.microsoft.com/office/drawing/2014/main" id="{CC161E89-43BB-4726-CCDC-C7342D301381}"/>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A6D8D1CA-0D7D-0A0E-1CCF-4F69EC6090C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369808304"/>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F44BC9D-69C4-3C39-381D-AAD0D05C83B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C7A191C2-BADB-FDD0-6919-7503DC3B155A}"/>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4" name="Espace réservé du pied de page 3">
            <a:extLst>
              <a:ext uri="{FF2B5EF4-FFF2-40B4-BE49-F238E27FC236}">
                <a16:creationId xmlns:a16="http://schemas.microsoft.com/office/drawing/2014/main" id="{7C71AD90-0600-13EC-9256-1FF15D6BD50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40FA4C44-4817-27E2-654F-C4896F8F9AFD}"/>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849871482"/>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F23EA6B0-7CCA-4A22-113F-1A07463B4222}"/>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3" name="Espace réservé du pied de page 2">
            <a:extLst>
              <a:ext uri="{FF2B5EF4-FFF2-40B4-BE49-F238E27FC236}">
                <a16:creationId xmlns:a16="http://schemas.microsoft.com/office/drawing/2014/main" id="{5B24A909-8684-3BE5-B371-05A57E25D03B}"/>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C62A5122-14AC-BCF7-C140-F67296CB9377}"/>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204994153"/>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C0E9AFC-E839-C24C-16BC-9843AAC4EFA2}"/>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FEB613C3-C074-1FD8-E0C7-5143C3D8486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AC702A5-D57F-77F4-F56A-BB1B8787FB7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A888BDC9-F084-0139-65B7-13D1073D44CC}"/>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6" name="Espace réservé du pied de page 5">
            <a:extLst>
              <a:ext uri="{FF2B5EF4-FFF2-40B4-BE49-F238E27FC236}">
                <a16:creationId xmlns:a16="http://schemas.microsoft.com/office/drawing/2014/main" id="{4F976A62-FBA5-405F-39E4-F20FDA6661C5}"/>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8A9E8AD9-3333-1F0A-2A94-7C403D59C9A2}"/>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3728286543"/>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596BAE83-1330-C9B3-6861-4D49FBC3874C}"/>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E58867A6-CCCC-B295-1478-0DB82D8F3B3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7456D271-4BC5-6CEF-856D-748A57D46A9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44CEB303-EDA6-0E1B-A8C0-B933277EE646}"/>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6" name="Espace réservé du pied de page 5">
            <a:extLst>
              <a:ext uri="{FF2B5EF4-FFF2-40B4-BE49-F238E27FC236}">
                <a16:creationId xmlns:a16="http://schemas.microsoft.com/office/drawing/2014/main" id="{85C3FC46-9E1D-0CDE-5D13-DE86D0886C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E519FA33-4E85-7C93-6D80-041141C35000}"/>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898953352"/>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0523C152-8FE6-D058-F500-DB1EBB4D7647}"/>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738739A4-ABE2-5A6B-6D80-ADEC41F7F36D}"/>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454E7B6C-A913-6681-4D27-3BAB12623AAF}"/>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BF15F7BC-8D3D-0D9D-A8A6-BB19C80B669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EFE11E89-D79B-1130-3EC6-3BEADB6EFCD9}"/>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1681224359"/>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C565AC93-D90C-1967-91E3-49A7A77F4672}"/>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14EF03B9-EAE2-4A41-F4CA-2AE3569A1ECA}"/>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5906C144-7B20-C60B-CC64-DDFFDEB2ABAD}"/>
              </a:ext>
            </a:extLst>
          </p:cNvPr>
          <p:cNvSpPr>
            <a:spLocks noGrp="1"/>
          </p:cNvSpPr>
          <p:nvPr>
            <p:ph type="dt" sz="half" idx="10"/>
          </p:nvPr>
        </p:nvSpPr>
        <p:spPr/>
        <p:txBody>
          <a:body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97FE153A-FEF5-115D-414D-FE9576885465}"/>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F4C3ABA-568B-E912-81D6-70B33FB70325}"/>
              </a:ext>
            </a:extLst>
          </p:cNvPr>
          <p:cNvSpPr>
            <a:spLocks noGrp="1"/>
          </p:cNvSpPr>
          <p:nvPr>
            <p:ph type="sldNum" sz="quarter" idx="12"/>
          </p:nvPr>
        </p:nvSpPr>
        <p:spPr/>
        <p:txBody>
          <a:bodyPr/>
          <a:lstStyle/>
          <a:p>
            <a:fld id="{867A9BAC-0F55-460F-9BEB-0423743CD7C9}" type="slidenum">
              <a:rPr lang="fr-FR" smtClean="0"/>
              <a:t>‹N°›</a:t>
            </a:fld>
            <a:endParaRPr lang="fr-FR"/>
          </a:p>
        </p:txBody>
      </p:sp>
    </p:spTree>
    <p:extLst>
      <p:ext uri="{BB962C8B-B14F-4D97-AF65-F5344CB8AC3E}">
        <p14:creationId xmlns:p14="http://schemas.microsoft.com/office/powerpoint/2010/main" val="2164370367"/>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1"/>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9BFC9D51-87C3-737B-521D-D91023C36B3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E85E850-E06F-76AE-B4B8-2732FA76628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886383B-D391-EE17-DF24-859A745AACB1}"/>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8725ECE-6B68-4701-B055-A318E9257A22}" type="datetimeFigureOut">
              <a:rPr lang="fr-FR" smtClean="0"/>
              <a:t>30/12/2024</a:t>
            </a:fld>
            <a:endParaRPr lang="fr-FR"/>
          </a:p>
        </p:txBody>
      </p:sp>
      <p:sp>
        <p:nvSpPr>
          <p:cNvPr id="5" name="Espace réservé du pied de page 4">
            <a:extLst>
              <a:ext uri="{FF2B5EF4-FFF2-40B4-BE49-F238E27FC236}">
                <a16:creationId xmlns:a16="http://schemas.microsoft.com/office/drawing/2014/main" id="{0FB34BF7-BD2D-E8B3-1E5E-906F81ADB0D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DF5524CA-1FF5-D81A-CE14-B7B694491D3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867A9BAC-0F55-460F-9BEB-0423743CD7C9}" type="slidenum">
              <a:rPr lang="fr-FR" smtClean="0"/>
              <a:t>‹N°›</a:t>
            </a:fld>
            <a:endParaRPr lang="fr-FR"/>
          </a:p>
        </p:txBody>
      </p:sp>
    </p:spTree>
    <p:extLst>
      <p:ext uri="{BB962C8B-B14F-4D97-AF65-F5344CB8AC3E}">
        <p14:creationId xmlns:p14="http://schemas.microsoft.com/office/powerpoint/2010/main" val="155849085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7.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p:cNvGrpSpPr/>
        <p:nvPr/>
      </p:nvGrpSpPr>
      <p:grpSpPr>
        <a:xfrm>
          <a:off x="0" y="0"/>
          <a:ext cx="0" cy="0"/>
          <a:chOff x="0" y="0"/>
          <a:chExt cx="0" cy="0"/>
        </a:xfrm>
      </p:grpSpPr>
      <p:pic>
        <p:nvPicPr>
          <p:cNvPr id="3" name="Image 2" descr="Une image contenant art, peinture, fresque, bâtiment&#10;&#10;Description générée automatiquement">
            <a:extLst>
              <a:ext uri="{FF2B5EF4-FFF2-40B4-BE49-F238E27FC236}">
                <a16:creationId xmlns:a16="http://schemas.microsoft.com/office/drawing/2014/main" id="{31C9F4F2-DACE-55DA-53A5-D99C549AB8B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5355" y="364500"/>
            <a:ext cx="8172000" cy="6129000"/>
          </a:xfrm>
          <a:prstGeom prst="rect">
            <a:avLst/>
          </a:prstGeom>
          <a:effectLst>
            <a:softEdge rad="127000"/>
          </a:effectLst>
        </p:spPr>
      </p:pic>
      <p:sp>
        <p:nvSpPr>
          <p:cNvPr id="4" name="ZoneTexte 3">
            <a:extLst>
              <a:ext uri="{FF2B5EF4-FFF2-40B4-BE49-F238E27FC236}">
                <a16:creationId xmlns:a16="http://schemas.microsoft.com/office/drawing/2014/main" id="{3D398635-8CFC-877A-C040-03B6430E72C1}"/>
              </a:ext>
            </a:extLst>
          </p:cNvPr>
          <p:cNvSpPr txBox="1"/>
          <p:nvPr/>
        </p:nvSpPr>
        <p:spPr>
          <a:xfrm>
            <a:off x="1527586" y="5842337"/>
            <a:ext cx="7702475" cy="1015663"/>
          </a:xfrm>
          <a:prstGeom prst="rect">
            <a:avLst/>
          </a:prstGeom>
          <a:noFill/>
        </p:spPr>
        <p:txBody>
          <a:bodyPr wrap="square" rtlCol="0">
            <a:spAutoFit/>
          </a:bodyPr>
          <a:lstStyle/>
          <a:p>
            <a:endParaRPr lang="fr-FR" dirty="0"/>
          </a:p>
          <a:p>
            <a:endParaRPr lang="fr-FR" dirty="0"/>
          </a:p>
          <a:p>
            <a:r>
              <a:rPr lang="fr-FR" sz="2400" b="1" dirty="0"/>
              <a:t>Personnages de la société médiévale</a:t>
            </a:r>
            <a:r>
              <a:rPr lang="fr-FR" dirty="0"/>
              <a:t>.</a:t>
            </a:r>
          </a:p>
        </p:txBody>
      </p:sp>
      <p:sp>
        <p:nvSpPr>
          <p:cNvPr id="5" name="ZoneTexte 4">
            <a:extLst>
              <a:ext uri="{FF2B5EF4-FFF2-40B4-BE49-F238E27FC236}">
                <a16:creationId xmlns:a16="http://schemas.microsoft.com/office/drawing/2014/main" id="{FCF9FA05-28AC-4997-86F3-07BA20172D6E}"/>
              </a:ext>
            </a:extLst>
          </p:cNvPr>
          <p:cNvSpPr txBox="1"/>
          <p:nvPr/>
        </p:nvSpPr>
        <p:spPr>
          <a:xfrm>
            <a:off x="8573845" y="935914"/>
            <a:ext cx="3324113" cy="1384995"/>
          </a:xfrm>
          <a:prstGeom prst="rect">
            <a:avLst/>
          </a:prstGeom>
          <a:noFill/>
        </p:spPr>
        <p:txBody>
          <a:bodyPr wrap="square" rtlCol="0">
            <a:spAutoFit/>
          </a:bodyPr>
          <a:lstStyle/>
          <a:p>
            <a:r>
              <a:rPr lang="fr-FR" sz="2800" b="1" dirty="0"/>
              <a:t>La Cathédrale Saint – Etienne </a:t>
            </a:r>
          </a:p>
          <a:p>
            <a:r>
              <a:rPr lang="fr-FR" sz="2800" b="1" dirty="0"/>
              <a:t>De Cahors - Lot N°2</a:t>
            </a:r>
          </a:p>
        </p:txBody>
      </p:sp>
      <p:sp>
        <p:nvSpPr>
          <p:cNvPr id="6" name="ZoneTexte 5">
            <a:extLst>
              <a:ext uri="{FF2B5EF4-FFF2-40B4-BE49-F238E27FC236}">
                <a16:creationId xmlns:a16="http://schemas.microsoft.com/office/drawing/2014/main" id="{9BD8B9D2-1A3B-2D07-9606-5B759631EDAC}"/>
              </a:ext>
            </a:extLst>
          </p:cNvPr>
          <p:cNvSpPr txBox="1"/>
          <p:nvPr/>
        </p:nvSpPr>
        <p:spPr>
          <a:xfrm>
            <a:off x="8659906" y="2362243"/>
            <a:ext cx="3532094" cy="523220"/>
          </a:xfrm>
          <a:prstGeom prst="rect">
            <a:avLst/>
          </a:prstGeom>
          <a:noFill/>
        </p:spPr>
        <p:txBody>
          <a:bodyPr wrap="square" rtlCol="0">
            <a:spAutoFit/>
          </a:bodyPr>
          <a:lstStyle/>
          <a:p>
            <a:r>
              <a:rPr lang="fr-FR" sz="2800" b="1" dirty="0"/>
              <a:t>Suite – Et  -Fin</a:t>
            </a:r>
          </a:p>
        </p:txBody>
      </p:sp>
      <p:sp>
        <p:nvSpPr>
          <p:cNvPr id="7" name="ZoneTexte 6">
            <a:extLst>
              <a:ext uri="{FF2B5EF4-FFF2-40B4-BE49-F238E27FC236}">
                <a16:creationId xmlns:a16="http://schemas.microsoft.com/office/drawing/2014/main" id="{D8361482-DFFB-CE55-593B-2B77D6857242}"/>
              </a:ext>
            </a:extLst>
          </p:cNvPr>
          <p:cNvSpPr txBox="1"/>
          <p:nvPr/>
        </p:nvSpPr>
        <p:spPr>
          <a:xfrm>
            <a:off x="8573845" y="5539393"/>
            <a:ext cx="3503407" cy="954107"/>
          </a:xfrm>
          <a:prstGeom prst="rect">
            <a:avLst/>
          </a:prstGeom>
          <a:noFill/>
        </p:spPr>
        <p:txBody>
          <a:bodyPr wrap="square" rtlCol="0">
            <a:spAutoFit/>
          </a:bodyPr>
          <a:lstStyle/>
          <a:p>
            <a:r>
              <a:rPr lang="fr-FR" sz="2800" b="1" dirty="0"/>
              <a:t>Cliquez Droit PPS En </a:t>
            </a:r>
          </a:p>
          <a:p>
            <a:r>
              <a:rPr lang="fr-FR" sz="2800" b="1" dirty="0"/>
              <a:t>Manuel Merci</a:t>
            </a:r>
          </a:p>
        </p:txBody>
      </p:sp>
    </p:spTree>
    <p:extLst>
      <p:ext uri="{BB962C8B-B14F-4D97-AF65-F5344CB8AC3E}">
        <p14:creationId xmlns:p14="http://schemas.microsoft.com/office/powerpoint/2010/main" val="4066244660"/>
      </p:ext>
    </p:extLst>
  </p:cSld>
  <p:clrMapOvr>
    <a:masterClrMapping/>
  </p:clrMapOvr>
  <mc:AlternateContent xmlns:mc="http://schemas.openxmlformats.org/markup-compatibility/2006">
    <mc:Choice xmlns:p14="http://schemas.microsoft.com/office/powerpoint/2010/main" Requires="p14">
      <p:transition spd="slow" p14:dur="5000">
        <p14:shred/>
        <p:sndAc>
          <p:stSnd loop="1">
            <p:snd r:embed="rId2" name="La gloire de St Benoît - Antienne et Magnificat  Exsultet omnium.wav"/>
          </p:stSnd>
        </p:sndAc>
      </p:transition>
    </mc:Choice>
    <mc:Fallback>
      <p:transition spd="slow">
        <p:fade/>
        <p:sndAc>
          <p:stSnd loop="1">
            <p:snd r:embed="rId2" name="La gloire de St Benoît - Antienne et Magnificat  Exsultet omnium.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0911E469-27D7-7F0F-26A8-A1A4380D9A13}"/>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37F568C3-6DE8-F95C-6AAE-7D69B7BBB6A8}"/>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200" b="1" dirty="0"/>
              <a:t>La cathédrale Saint-Étienne de Cahors1 est une cathédrale catholique romaine, située à Cahors, dans le département du Lot, en région Occitanie. Édifiée à partir du XIIe siècle, elle est un des plus vastes édifices français à coupoles sur pendentifs et mêle éléments romans et gothiques (chœur).</a:t>
            </a:r>
          </a:p>
          <a:p>
            <a:pPr algn="ctr"/>
            <a:endParaRPr lang="fr-FR" sz="3200" b="1" dirty="0"/>
          </a:p>
          <a:p>
            <a:pPr algn="ctr"/>
            <a:r>
              <a:rPr lang="fr-FR" sz="3200" b="1" dirty="0"/>
              <a:t>Elle abrite la Sainte Coiffe, relique qui aurait enveloppé la tête du Christ lors de sa mise au tombeau2.</a:t>
            </a:r>
          </a:p>
          <a:p>
            <a:pPr algn="ctr"/>
            <a:endParaRPr lang="fr-FR" sz="3200" b="1" dirty="0"/>
          </a:p>
          <a:p>
            <a:pPr algn="ctr"/>
            <a:r>
              <a:rPr lang="fr-FR" sz="3200" b="1" dirty="0"/>
              <a:t>Cette cathédrale fait l’objet d’un classement au titre des monuments historiques par la liste de 18623,4. Elle est également inscrite au patrimoine mondial de l'UNESCO au titre des chemins de Saint-Jacques-de-Compostelle en France depuis 1998.</a:t>
            </a:r>
          </a:p>
        </p:txBody>
      </p:sp>
    </p:spTree>
    <p:extLst>
      <p:ext uri="{BB962C8B-B14F-4D97-AF65-F5344CB8AC3E}">
        <p14:creationId xmlns:p14="http://schemas.microsoft.com/office/powerpoint/2010/main" val="2519474066"/>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78D61AB6-F0B2-D2B9-4752-DA8B015D715D}"/>
            </a:ext>
          </a:extLst>
        </p:cNvPr>
        <p:cNvGrpSpPr/>
        <p:nvPr/>
      </p:nvGrpSpPr>
      <p:grpSpPr>
        <a:xfrm>
          <a:off x="0" y="0"/>
          <a:ext cx="0" cy="0"/>
          <a:chOff x="0" y="0"/>
          <a:chExt cx="0" cy="0"/>
        </a:xfrm>
      </p:grpSpPr>
      <p:pic>
        <p:nvPicPr>
          <p:cNvPr id="3" name="Image 2" descr="Une image contenant art, peinture, mythologie, église&#10;&#10;Description générée automatiquement">
            <a:extLst>
              <a:ext uri="{FF2B5EF4-FFF2-40B4-BE49-F238E27FC236}">
                <a16:creationId xmlns:a16="http://schemas.microsoft.com/office/drawing/2014/main" id="{F0E7B118-7B5A-231D-924C-BE7C27E1F91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89599" y="189000"/>
            <a:ext cx="4858486"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8EE27795-6376-790B-A7E1-3A6FE8274008}"/>
              </a:ext>
            </a:extLst>
          </p:cNvPr>
          <p:cNvSpPr txBox="1"/>
          <p:nvPr/>
        </p:nvSpPr>
        <p:spPr>
          <a:xfrm>
            <a:off x="527124" y="3844572"/>
            <a:ext cx="3277627" cy="1200329"/>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Le prophète David.</a:t>
            </a:r>
          </a:p>
        </p:txBody>
      </p:sp>
    </p:spTree>
    <p:extLst>
      <p:ext uri="{BB962C8B-B14F-4D97-AF65-F5344CB8AC3E}">
        <p14:creationId xmlns:p14="http://schemas.microsoft.com/office/powerpoint/2010/main" val="2083308739"/>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45D83AEA-0315-56D0-2590-F45FCF4CF5E7}"/>
            </a:ext>
          </a:extLst>
        </p:cNvPr>
        <p:cNvGrpSpPr/>
        <p:nvPr/>
      </p:nvGrpSpPr>
      <p:grpSpPr>
        <a:xfrm>
          <a:off x="0" y="0"/>
          <a:ext cx="0" cy="0"/>
          <a:chOff x="0" y="0"/>
          <a:chExt cx="0" cy="0"/>
        </a:xfrm>
      </p:grpSpPr>
      <p:pic>
        <p:nvPicPr>
          <p:cNvPr id="3" name="Image 2" descr="Une image contenant bâtiment, art, peinture, habits&#10;&#10;Description générée automatiquement">
            <a:extLst>
              <a:ext uri="{FF2B5EF4-FFF2-40B4-BE49-F238E27FC236}">
                <a16:creationId xmlns:a16="http://schemas.microsoft.com/office/drawing/2014/main" id="{76C0DD5F-26CE-9562-1622-294E070B8E4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51179" y="189000"/>
            <a:ext cx="4858483" cy="6480000"/>
          </a:xfrm>
          <a:prstGeom prst="rect">
            <a:avLst/>
          </a:prstGeom>
          <a:ln w="88900" cap="sq" cmpd="thickThin">
            <a:solidFill>
              <a:srgbClr val="FFC00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7A2573D4-E361-D645-D8B3-97CBC35587ED}"/>
              </a:ext>
            </a:extLst>
          </p:cNvPr>
          <p:cNvSpPr txBox="1"/>
          <p:nvPr/>
        </p:nvSpPr>
        <p:spPr>
          <a:xfrm>
            <a:off x="8728806" y="2808515"/>
            <a:ext cx="3422469" cy="2492990"/>
          </a:xfrm>
          <a:prstGeom prst="rect">
            <a:avLst/>
          </a:prstGeom>
          <a:noFill/>
        </p:spPr>
        <p:txBody>
          <a:bodyPr wrap="square" rtlCol="0">
            <a:spAutoFit/>
          </a:bodyPr>
          <a:lstStyle/>
          <a:p>
            <a:endParaRPr lang="fr-FR" dirty="0"/>
          </a:p>
          <a:p>
            <a:endParaRPr lang="fr-FR" dirty="0"/>
          </a:p>
          <a:p>
            <a:r>
              <a:rPr lang="fr-FR" sz="2400" b="1" dirty="0"/>
              <a:t>Lapidation de saint Étienne au-dessus de l'inhumation de saint Étienne et des saints Pierre et Paul.</a:t>
            </a:r>
          </a:p>
        </p:txBody>
      </p:sp>
    </p:spTree>
    <p:extLst>
      <p:ext uri="{BB962C8B-B14F-4D97-AF65-F5344CB8AC3E}">
        <p14:creationId xmlns:p14="http://schemas.microsoft.com/office/powerpoint/2010/main" val="255282181"/>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CBA11C4B-FA5F-3B11-57B7-8BD9B56A9948}"/>
            </a:ext>
          </a:extLst>
        </p:cNvPr>
        <p:cNvGrpSpPr/>
        <p:nvPr/>
      </p:nvGrpSpPr>
      <p:grpSpPr>
        <a:xfrm>
          <a:off x="0" y="0"/>
          <a:ext cx="0" cy="0"/>
          <a:chOff x="0" y="0"/>
          <a:chExt cx="0" cy="0"/>
        </a:xfrm>
      </p:grpSpPr>
      <p:pic>
        <p:nvPicPr>
          <p:cNvPr id="3" name="Image 2" descr="Une image contenant meubles, tapis, art, Tapis&#10;&#10;Description générée automatiquement">
            <a:extLst>
              <a:ext uri="{FF2B5EF4-FFF2-40B4-BE49-F238E27FC236}">
                <a16:creationId xmlns:a16="http://schemas.microsoft.com/office/drawing/2014/main" id="{CFEF67C0-A1D6-B1CF-5376-1B562C8733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60664" y="189000"/>
            <a:ext cx="3643008" cy="648000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A3CBA035-A206-2742-BF23-6FE849910D68}"/>
              </a:ext>
            </a:extLst>
          </p:cNvPr>
          <p:cNvSpPr txBox="1"/>
          <p:nvPr/>
        </p:nvSpPr>
        <p:spPr>
          <a:xfrm>
            <a:off x="656217" y="2718591"/>
            <a:ext cx="3517750" cy="2308324"/>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Martyre de sainte </a:t>
            </a:r>
            <a:r>
              <a:rPr lang="fr-FR" sz="2400" b="1" dirty="0" err="1">
                <a:solidFill>
                  <a:srgbClr val="FFFF00"/>
                </a:solidFill>
              </a:rPr>
              <a:t>Spérie</a:t>
            </a:r>
            <a:r>
              <a:rPr lang="fr-FR" sz="2400" b="1" dirty="0">
                <a:solidFill>
                  <a:srgbClr val="FFFF00"/>
                </a:solidFill>
              </a:rPr>
              <a:t>, mais par erreur car elle représente le martyre de sainte Valérie[53].</a:t>
            </a:r>
          </a:p>
        </p:txBody>
      </p:sp>
    </p:spTree>
    <p:extLst>
      <p:ext uri="{BB962C8B-B14F-4D97-AF65-F5344CB8AC3E}">
        <p14:creationId xmlns:p14="http://schemas.microsoft.com/office/powerpoint/2010/main" val="3904169189"/>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8CE665D5-2E6D-A4D7-F221-B40BAFEA34C3}"/>
            </a:ext>
          </a:extLst>
        </p:cNvPr>
        <p:cNvGrpSpPr/>
        <p:nvPr/>
      </p:nvGrpSpPr>
      <p:grpSpPr>
        <a:xfrm>
          <a:off x="0" y="0"/>
          <a:ext cx="0" cy="0"/>
          <a:chOff x="0" y="0"/>
          <a:chExt cx="0" cy="0"/>
        </a:xfrm>
      </p:grpSpPr>
      <p:pic>
        <p:nvPicPr>
          <p:cNvPr id="3" name="Image 2" descr="Une image contenant peinture, art, écran, habits&#10;&#10;Description générée automatiquement">
            <a:extLst>
              <a:ext uri="{FF2B5EF4-FFF2-40B4-BE49-F238E27FC236}">
                <a16:creationId xmlns:a16="http://schemas.microsoft.com/office/drawing/2014/main" id="{A30EC0D7-0F53-39CE-5EDB-583FEBFFCB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17571" y="279000"/>
            <a:ext cx="9543212" cy="6300000"/>
          </a:xfrm>
          <a:prstGeom prst="rect">
            <a:avLst/>
          </a:prstGeom>
          <a:ln w="88900" cap="sq" cmpd="thickThin">
            <a:solidFill>
              <a:srgbClr val="0070C0"/>
            </a:solidFill>
            <a:prstDash val="solid"/>
            <a:miter lim="800000"/>
          </a:ln>
          <a:effectLst>
            <a:innerShdw blurRad="76200">
              <a:srgbClr val="000000"/>
            </a:innerShdw>
          </a:effectLst>
        </p:spPr>
      </p:pic>
      <p:sp>
        <p:nvSpPr>
          <p:cNvPr id="4" name="ZoneTexte 3">
            <a:extLst>
              <a:ext uri="{FF2B5EF4-FFF2-40B4-BE49-F238E27FC236}">
                <a16:creationId xmlns:a16="http://schemas.microsoft.com/office/drawing/2014/main" id="{EA27B272-21C5-FD73-3910-DB85D984C7B5}"/>
              </a:ext>
            </a:extLst>
          </p:cNvPr>
          <p:cNvSpPr txBox="1"/>
          <p:nvPr/>
        </p:nvSpPr>
        <p:spPr>
          <a:xfrm>
            <a:off x="10352442" y="58846"/>
            <a:ext cx="1839558" cy="6740307"/>
          </a:xfrm>
          <a:prstGeom prst="rect">
            <a:avLst/>
          </a:prstGeom>
          <a:noFill/>
        </p:spPr>
        <p:txBody>
          <a:bodyPr wrap="square" rtlCol="0">
            <a:spAutoFit/>
          </a:bodyPr>
          <a:lstStyle/>
          <a:p>
            <a:endParaRPr lang="fr-FR" sz="2400" b="1" dirty="0"/>
          </a:p>
          <a:p>
            <a:r>
              <a:rPr lang="fr-FR" sz="2400" b="1" dirty="0"/>
              <a:t>Martyre de </a:t>
            </a:r>
            <a:r>
              <a:rPr lang="fr-FR" sz="2400" b="1" dirty="0" err="1"/>
              <a:t>Spérie,d'après</a:t>
            </a:r>
            <a:r>
              <a:rPr lang="fr-FR" sz="2400" b="1" dirty="0"/>
              <a:t> l'inscription, mais à tort, en fait martyre de sainte Valérie. Peinture murale du XIVe siècle repeinte, plutôt que restaurée, par Cyprien </a:t>
            </a:r>
            <a:r>
              <a:rPr lang="fr-FR" sz="2400" b="1" dirty="0" err="1"/>
              <a:t>Calmon</a:t>
            </a:r>
            <a:r>
              <a:rPr lang="fr-FR" sz="2400" b="1" dirty="0"/>
              <a:t>.</a:t>
            </a:r>
          </a:p>
        </p:txBody>
      </p:sp>
    </p:spTree>
    <p:extLst>
      <p:ext uri="{BB962C8B-B14F-4D97-AF65-F5344CB8AC3E}">
        <p14:creationId xmlns:p14="http://schemas.microsoft.com/office/powerpoint/2010/main" val="4044701360"/>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39E5E4F-DE3F-A6CF-9BEE-9083E18C6A4F}"/>
            </a:ext>
          </a:extLst>
        </p:cNvPr>
        <p:cNvGrpSpPr/>
        <p:nvPr/>
      </p:nvGrpSpPr>
      <p:grpSpPr>
        <a:xfrm>
          <a:off x="0" y="0"/>
          <a:ext cx="0" cy="0"/>
          <a:chOff x="0" y="0"/>
          <a:chExt cx="0" cy="0"/>
        </a:xfrm>
      </p:grpSpPr>
      <p:pic>
        <p:nvPicPr>
          <p:cNvPr id="3" name="Image 2" descr="Une image contenant fenêtre, bâtiment, vitrail, église&#10;&#10;Description générée automatiquement">
            <a:extLst>
              <a:ext uri="{FF2B5EF4-FFF2-40B4-BE49-F238E27FC236}">
                <a16:creationId xmlns:a16="http://schemas.microsoft.com/office/drawing/2014/main" id="{5BEB6B2A-81B0-4551-C4B6-214E7860CE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18909" y="189000"/>
            <a:ext cx="5127595" cy="6480000"/>
          </a:xfrm>
          <a:prstGeom prst="rect">
            <a:avLst/>
          </a:prstGeom>
          <a:effectLst>
            <a:softEdge rad="127000"/>
          </a:effectLst>
        </p:spPr>
      </p:pic>
      <p:sp>
        <p:nvSpPr>
          <p:cNvPr id="4" name="ZoneTexte 3">
            <a:extLst>
              <a:ext uri="{FF2B5EF4-FFF2-40B4-BE49-F238E27FC236}">
                <a16:creationId xmlns:a16="http://schemas.microsoft.com/office/drawing/2014/main" id="{FEF42E7E-5369-7661-4555-B5939F51D943}"/>
              </a:ext>
            </a:extLst>
          </p:cNvPr>
          <p:cNvSpPr txBox="1"/>
          <p:nvPr/>
        </p:nvSpPr>
        <p:spPr>
          <a:xfrm>
            <a:off x="527123" y="2409714"/>
            <a:ext cx="2983456" cy="2677656"/>
          </a:xfrm>
          <a:prstGeom prst="rect">
            <a:avLst/>
          </a:prstGeom>
          <a:noFill/>
        </p:spPr>
        <p:txBody>
          <a:bodyPr wrap="square" rtlCol="0">
            <a:spAutoFit/>
          </a:bodyPr>
          <a:lstStyle/>
          <a:p>
            <a:endParaRPr lang="fr-FR" sz="2400" b="1" dirty="0">
              <a:solidFill>
                <a:schemeClr val="bg1"/>
              </a:solidFill>
            </a:endParaRPr>
          </a:p>
          <a:p>
            <a:endParaRPr lang="fr-FR" sz="2400" b="1" dirty="0">
              <a:solidFill>
                <a:schemeClr val="bg1"/>
              </a:solidFill>
            </a:endParaRPr>
          </a:p>
          <a:p>
            <a:r>
              <a:rPr lang="fr-FR" sz="2400" b="1" dirty="0">
                <a:solidFill>
                  <a:schemeClr val="bg1"/>
                </a:solidFill>
              </a:rPr>
              <a:t>Verrière d'axe : saint Laurent, le Christ, la Vierge Marie, saint </a:t>
            </a:r>
            <a:r>
              <a:rPr lang="fr-FR" sz="2400" b="1" dirty="0" err="1">
                <a:solidFill>
                  <a:schemeClr val="bg1"/>
                </a:solidFill>
              </a:rPr>
              <a:t>Génulphe</a:t>
            </a:r>
            <a:r>
              <a:rPr lang="fr-FR" sz="2400" b="1" dirty="0">
                <a:solidFill>
                  <a:schemeClr val="bg1"/>
                </a:solidFill>
              </a:rPr>
              <a:t>.</a:t>
            </a:r>
          </a:p>
        </p:txBody>
      </p:sp>
    </p:spTree>
    <p:extLst>
      <p:ext uri="{BB962C8B-B14F-4D97-AF65-F5344CB8AC3E}">
        <p14:creationId xmlns:p14="http://schemas.microsoft.com/office/powerpoint/2010/main" val="1331775521"/>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bg>
      <p:bgPr>
        <a:pattFill prst="pct70">
          <a:fgClr>
            <a:schemeClr val="tx2"/>
          </a:fgClr>
          <a:bgClr>
            <a:schemeClr val="bg1"/>
          </a:bgClr>
        </a:pattFill>
        <a:effectLst/>
      </p:bgPr>
    </p:bg>
    <p:spTree>
      <p:nvGrpSpPr>
        <p:cNvPr id="1" name="">
          <a:extLst>
            <a:ext uri="{FF2B5EF4-FFF2-40B4-BE49-F238E27FC236}">
              <a16:creationId xmlns:a16="http://schemas.microsoft.com/office/drawing/2014/main" id="{563023D9-DCAC-A061-DD63-DDE37A2110FA}"/>
            </a:ext>
          </a:extLst>
        </p:cNvPr>
        <p:cNvGrpSpPr/>
        <p:nvPr/>
      </p:nvGrpSpPr>
      <p:grpSpPr>
        <a:xfrm>
          <a:off x="0" y="0"/>
          <a:ext cx="0" cy="0"/>
          <a:chOff x="0" y="0"/>
          <a:chExt cx="0" cy="0"/>
        </a:xfrm>
      </p:grpSpPr>
      <p:pic>
        <p:nvPicPr>
          <p:cNvPr id="3" name="Image 2" descr="Une image contenant église, vitrail, fenêtre, Visage humain&#10;&#10;Description générée automatiquement">
            <a:extLst>
              <a:ext uri="{FF2B5EF4-FFF2-40B4-BE49-F238E27FC236}">
                <a16:creationId xmlns:a16="http://schemas.microsoft.com/office/drawing/2014/main" id="{F251751F-C98B-E8F5-DDA3-385BF68D40C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46568" y="189000"/>
            <a:ext cx="4858482" cy="6480000"/>
          </a:xfrm>
          <a:prstGeom prst="ellipse">
            <a:avLst/>
          </a:prstGeom>
          <a:ln w="63500" cap="rnd">
            <a:solidFill>
              <a:srgbClr val="FFFF00"/>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4" name="ZoneTexte 3">
            <a:extLst>
              <a:ext uri="{FF2B5EF4-FFF2-40B4-BE49-F238E27FC236}">
                <a16:creationId xmlns:a16="http://schemas.microsoft.com/office/drawing/2014/main" id="{92C91F92-1BCD-945C-E646-5F916768FF6C}"/>
              </a:ext>
            </a:extLst>
          </p:cNvPr>
          <p:cNvSpPr txBox="1"/>
          <p:nvPr/>
        </p:nvSpPr>
        <p:spPr>
          <a:xfrm>
            <a:off x="8405050" y="3506993"/>
            <a:ext cx="3324113" cy="1200329"/>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r>
              <a:rPr lang="fr-FR" sz="2400" b="1" dirty="0">
                <a:solidFill>
                  <a:srgbClr val="FFFF00"/>
                </a:solidFill>
              </a:rPr>
              <a:t>Le Christ bénissant.</a:t>
            </a:r>
          </a:p>
        </p:txBody>
      </p:sp>
    </p:spTree>
    <p:extLst>
      <p:ext uri="{BB962C8B-B14F-4D97-AF65-F5344CB8AC3E}">
        <p14:creationId xmlns:p14="http://schemas.microsoft.com/office/powerpoint/2010/main" val="4282470548"/>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bg>
      <p:bgPr>
        <a:pattFill prst="pct90">
          <a:fgClr>
            <a:schemeClr val="tx1"/>
          </a:fgClr>
          <a:bgClr>
            <a:schemeClr val="bg1"/>
          </a:bgClr>
        </a:pattFill>
        <a:effectLst/>
      </p:bgPr>
    </p:bg>
    <p:spTree>
      <p:nvGrpSpPr>
        <p:cNvPr id="1" name="">
          <a:extLst>
            <a:ext uri="{FF2B5EF4-FFF2-40B4-BE49-F238E27FC236}">
              <a16:creationId xmlns:a16="http://schemas.microsoft.com/office/drawing/2014/main" id="{5EE798C6-9E2B-1C94-9200-56BE47F28C72}"/>
            </a:ext>
          </a:extLst>
        </p:cNvPr>
        <p:cNvGrpSpPr/>
        <p:nvPr/>
      </p:nvGrpSpPr>
      <p:grpSpPr>
        <a:xfrm>
          <a:off x="0" y="0"/>
          <a:ext cx="0" cy="0"/>
          <a:chOff x="0" y="0"/>
          <a:chExt cx="0" cy="0"/>
        </a:xfrm>
      </p:grpSpPr>
      <p:pic>
        <p:nvPicPr>
          <p:cNvPr id="3" name="Image 2" descr="Une image contenant fenêtre, bâtiment, vitrail, église&#10;&#10;Description générée automatiquement">
            <a:extLst>
              <a:ext uri="{FF2B5EF4-FFF2-40B4-BE49-F238E27FC236}">
                <a16:creationId xmlns:a16="http://schemas.microsoft.com/office/drawing/2014/main" id="{3DB296D9-3B22-5309-D1B0-B4883CC0DEE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714866" y="279000"/>
            <a:ext cx="6762267" cy="6300000"/>
          </a:xfrm>
          <a:prstGeom prst="rect">
            <a:avLst/>
          </a:prstGeom>
          <a:effectLst>
            <a:softEdge rad="635000"/>
          </a:effectLst>
        </p:spPr>
      </p:pic>
      <p:sp>
        <p:nvSpPr>
          <p:cNvPr id="4" name="ZoneTexte 3">
            <a:extLst>
              <a:ext uri="{FF2B5EF4-FFF2-40B4-BE49-F238E27FC236}">
                <a16:creationId xmlns:a16="http://schemas.microsoft.com/office/drawing/2014/main" id="{34E7D480-664D-8BD4-F5FA-CFF2EA739BEC}"/>
              </a:ext>
            </a:extLst>
          </p:cNvPr>
          <p:cNvSpPr txBox="1"/>
          <p:nvPr/>
        </p:nvSpPr>
        <p:spPr>
          <a:xfrm>
            <a:off x="1172584" y="2948998"/>
            <a:ext cx="2474259" cy="1200329"/>
          </a:xfrm>
          <a:prstGeom prst="rect">
            <a:avLst/>
          </a:prstGeom>
          <a:noFill/>
        </p:spPr>
        <p:txBody>
          <a:bodyPr wrap="square" rtlCol="0">
            <a:spAutoFit/>
          </a:bodyPr>
          <a:lstStyle/>
          <a:p>
            <a:endParaRPr lang="fr-FR" sz="2400" dirty="0">
              <a:solidFill>
                <a:srgbClr val="FFFF00"/>
              </a:solidFill>
            </a:endParaRPr>
          </a:p>
          <a:p>
            <a:endParaRPr lang="fr-FR" sz="2400" dirty="0">
              <a:solidFill>
                <a:srgbClr val="FFFF00"/>
              </a:solidFill>
            </a:endParaRPr>
          </a:p>
          <a:p>
            <a:r>
              <a:rPr lang="fr-FR" sz="2400" b="1" dirty="0">
                <a:solidFill>
                  <a:srgbClr val="FFFF00"/>
                </a:solidFill>
              </a:rPr>
              <a:t>Prophètes.</a:t>
            </a:r>
          </a:p>
        </p:txBody>
      </p:sp>
    </p:spTree>
    <p:extLst>
      <p:ext uri="{BB962C8B-B14F-4D97-AF65-F5344CB8AC3E}">
        <p14:creationId xmlns:p14="http://schemas.microsoft.com/office/powerpoint/2010/main" val="803598056"/>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a:extLst>
            <a:ext uri="{FF2B5EF4-FFF2-40B4-BE49-F238E27FC236}">
              <a16:creationId xmlns:a16="http://schemas.microsoft.com/office/drawing/2014/main" id="{EFE970E9-E9F1-42C3-5C6B-21DCC1FE7E40}"/>
            </a:ext>
          </a:extLst>
        </p:cNvPr>
        <p:cNvGrpSpPr/>
        <p:nvPr/>
      </p:nvGrpSpPr>
      <p:grpSpPr>
        <a:xfrm>
          <a:off x="0" y="0"/>
          <a:ext cx="0" cy="0"/>
          <a:chOff x="0" y="0"/>
          <a:chExt cx="0" cy="0"/>
        </a:xfrm>
      </p:grpSpPr>
      <p:pic>
        <p:nvPicPr>
          <p:cNvPr id="3" name="Image 2" descr="Une image contenant vitrail, bâtiment, fenêtre, verre&#10;&#10;Description générée automatiquement">
            <a:extLst>
              <a:ext uri="{FF2B5EF4-FFF2-40B4-BE49-F238E27FC236}">
                <a16:creationId xmlns:a16="http://schemas.microsoft.com/office/drawing/2014/main" id="{EA3DF962-F18C-D90F-281E-28E0783FCB1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249845" y="279000"/>
            <a:ext cx="9692310" cy="6300000"/>
          </a:xfrm>
          <a:prstGeom prst="rect">
            <a:avLst/>
          </a:prstGeom>
          <a:effectLst>
            <a:softEdge rad="317500"/>
          </a:effectLst>
        </p:spPr>
      </p:pic>
      <p:sp>
        <p:nvSpPr>
          <p:cNvPr id="4" name="ZoneTexte 3">
            <a:extLst>
              <a:ext uri="{FF2B5EF4-FFF2-40B4-BE49-F238E27FC236}">
                <a16:creationId xmlns:a16="http://schemas.microsoft.com/office/drawing/2014/main" id="{FAC3FF68-B549-FCE5-B9BE-AC9FBE502CD0}"/>
              </a:ext>
            </a:extLst>
          </p:cNvPr>
          <p:cNvSpPr txBox="1"/>
          <p:nvPr/>
        </p:nvSpPr>
        <p:spPr>
          <a:xfrm>
            <a:off x="1014805" y="5724003"/>
            <a:ext cx="11542955"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Vitraux de saint </a:t>
            </a:r>
            <a:r>
              <a:rPr lang="fr-FR" sz="2400" b="1" dirty="0" err="1">
                <a:solidFill>
                  <a:srgbClr val="FFFF00"/>
                </a:solidFill>
              </a:rPr>
              <a:t>Namphase</a:t>
            </a:r>
            <a:r>
              <a:rPr lang="fr-FR" sz="2400" b="1" dirty="0">
                <a:solidFill>
                  <a:srgbClr val="FFFF00"/>
                </a:solidFill>
              </a:rPr>
              <a:t>, sainte </a:t>
            </a:r>
            <a:r>
              <a:rPr lang="fr-FR" sz="2400" b="1" dirty="0" err="1">
                <a:solidFill>
                  <a:srgbClr val="FFFF00"/>
                </a:solidFill>
              </a:rPr>
              <a:t>Spérie</a:t>
            </a:r>
            <a:r>
              <a:rPr lang="fr-FR" sz="2400" b="1" dirty="0">
                <a:solidFill>
                  <a:srgbClr val="FFFF00"/>
                </a:solidFill>
              </a:rPr>
              <a:t>, saint Ambroise, saint </a:t>
            </a:r>
            <a:r>
              <a:rPr lang="fr-FR" sz="2400" b="1" dirty="0" err="1">
                <a:solidFill>
                  <a:srgbClr val="FFFF00"/>
                </a:solidFill>
              </a:rPr>
              <a:t>Urcisse</a:t>
            </a:r>
            <a:r>
              <a:rPr lang="fr-FR" sz="2400" b="1" dirty="0">
                <a:solidFill>
                  <a:srgbClr val="FFFF00"/>
                </a:solidFill>
              </a:rPr>
              <a:t>.</a:t>
            </a:r>
          </a:p>
        </p:txBody>
      </p:sp>
    </p:spTree>
    <p:extLst>
      <p:ext uri="{BB962C8B-B14F-4D97-AF65-F5344CB8AC3E}">
        <p14:creationId xmlns:p14="http://schemas.microsoft.com/office/powerpoint/2010/main" val="1924949425"/>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bg>
      <p:bgPr>
        <a:pattFill prst="pct90">
          <a:fgClr>
            <a:srgbClr val="FF0000"/>
          </a:fgClr>
          <a:bgClr>
            <a:schemeClr val="bg1"/>
          </a:bgClr>
        </a:pattFill>
        <a:effectLst/>
      </p:bgPr>
    </p:bg>
    <p:spTree>
      <p:nvGrpSpPr>
        <p:cNvPr id="1" name="">
          <a:extLst>
            <a:ext uri="{FF2B5EF4-FFF2-40B4-BE49-F238E27FC236}">
              <a16:creationId xmlns:a16="http://schemas.microsoft.com/office/drawing/2014/main" id="{8BA7B683-A6FA-7E92-573D-CEF93115AED5}"/>
            </a:ext>
          </a:extLst>
        </p:cNvPr>
        <p:cNvGrpSpPr/>
        <p:nvPr/>
      </p:nvGrpSpPr>
      <p:grpSpPr>
        <a:xfrm>
          <a:off x="0" y="0"/>
          <a:ext cx="0" cy="0"/>
          <a:chOff x="0" y="0"/>
          <a:chExt cx="0" cy="0"/>
        </a:xfrm>
      </p:grpSpPr>
      <p:pic>
        <p:nvPicPr>
          <p:cNvPr id="3" name="Image 2" descr="Une image contenant organe, musique, église, Orgue&#10;&#10;Description générée automatiquement">
            <a:extLst>
              <a:ext uri="{FF2B5EF4-FFF2-40B4-BE49-F238E27FC236}">
                <a16:creationId xmlns:a16="http://schemas.microsoft.com/office/drawing/2014/main" id="{F4A2F302-3730-EC54-681B-686B3DB0A6E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578842" y="260010"/>
            <a:ext cx="4752000" cy="6337980"/>
          </a:xfrm>
          <a:prstGeom prst="snip2DiagRect">
            <a:avLst/>
          </a:prstGeom>
          <a:solidFill>
            <a:srgbClr val="FFFFFF">
              <a:shade val="85000"/>
            </a:srgbClr>
          </a:solidFill>
          <a:ln w="88900" cap="sq">
            <a:solidFill>
              <a:srgbClr val="FFC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BD3AAF00-F003-5A46-94B0-6EA8EC61BE0C}"/>
              </a:ext>
            </a:extLst>
          </p:cNvPr>
          <p:cNvSpPr txBox="1"/>
          <p:nvPr/>
        </p:nvSpPr>
        <p:spPr>
          <a:xfrm>
            <a:off x="8573844" y="3055172"/>
            <a:ext cx="3618155" cy="1754326"/>
          </a:xfrm>
          <a:prstGeom prst="rect">
            <a:avLst/>
          </a:prstGeom>
          <a:noFill/>
        </p:spPr>
        <p:txBody>
          <a:bodyPr wrap="square" rtlCol="0">
            <a:spAutoFit/>
          </a:bodyPr>
          <a:lstStyle/>
          <a:p>
            <a:endParaRPr lang="fr-FR" dirty="0"/>
          </a:p>
          <a:p>
            <a:endParaRPr lang="fr-FR" dirty="0"/>
          </a:p>
          <a:p>
            <a:r>
              <a:rPr lang="fr-FR" sz="2400" b="1" dirty="0">
                <a:solidFill>
                  <a:srgbClr val="FFFF00"/>
                </a:solidFill>
              </a:rPr>
              <a:t>Cahors - Cathédrale Saint-Étienne - Orgue de tribune</a:t>
            </a:r>
          </a:p>
        </p:txBody>
      </p:sp>
    </p:spTree>
    <p:extLst>
      <p:ext uri="{BB962C8B-B14F-4D97-AF65-F5344CB8AC3E}">
        <p14:creationId xmlns:p14="http://schemas.microsoft.com/office/powerpoint/2010/main" val="2455314761"/>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pattFill prst="pct90">
          <a:fgClr>
            <a:srgbClr val="FFC000"/>
          </a:fgClr>
          <a:bgClr>
            <a:schemeClr val="bg1"/>
          </a:bgClr>
        </a:pattFill>
        <a:effectLst/>
      </p:bgPr>
    </p:bg>
    <p:spTree>
      <p:nvGrpSpPr>
        <p:cNvPr id="1" name="">
          <a:extLst>
            <a:ext uri="{FF2B5EF4-FFF2-40B4-BE49-F238E27FC236}">
              <a16:creationId xmlns:a16="http://schemas.microsoft.com/office/drawing/2014/main" id="{73A90DB9-0B60-54AC-06EE-B16CD0C87743}"/>
            </a:ext>
          </a:extLst>
        </p:cNvPr>
        <p:cNvGrpSpPr/>
        <p:nvPr/>
      </p:nvGrpSpPr>
      <p:grpSpPr>
        <a:xfrm>
          <a:off x="0" y="0"/>
          <a:ext cx="0" cy="0"/>
          <a:chOff x="0" y="0"/>
          <a:chExt cx="0" cy="0"/>
        </a:xfrm>
      </p:grpSpPr>
      <p:pic>
        <p:nvPicPr>
          <p:cNvPr id="3" name="Image 2" descr="Une image contenant bâtiment, Symétrie, Ventilateur mécanique, intérieur&#10;&#10;Description générée automatiquement">
            <a:extLst>
              <a:ext uri="{FF2B5EF4-FFF2-40B4-BE49-F238E27FC236}">
                <a16:creationId xmlns:a16="http://schemas.microsoft.com/office/drawing/2014/main" id="{E9380407-4C9C-0197-86AA-A6CA078996D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278000" y="197505"/>
            <a:ext cx="3645570" cy="6480000"/>
          </a:xfrm>
          <a:prstGeom prst="round2DiagRect">
            <a:avLst>
              <a:gd name="adj1" fmla="val 16667"/>
              <a:gd name="adj2" fmla="val 0"/>
            </a:avLst>
          </a:prstGeom>
          <a:ln w="88900" cap="sq">
            <a:solidFill>
              <a:srgbClr val="00206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0DE8CB75-C452-3AF6-01B6-5FA8403EDB4B}"/>
              </a:ext>
            </a:extLst>
          </p:cNvPr>
          <p:cNvSpPr txBox="1"/>
          <p:nvPr/>
        </p:nvSpPr>
        <p:spPr>
          <a:xfrm>
            <a:off x="632430" y="3216537"/>
            <a:ext cx="3645570" cy="1754326"/>
          </a:xfrm>
          <a:prstGeom prst="rect">
            <a:avLst/>
          </a:prstGeom>
          <a:noFill/>
        </p:spPr>
        <p:txBody>
          <a:bodyPr wrap="square" rtlCol="0">
            <a:spAutoFit/>
          </a:bodyPr>
          <a:lstStyle/>
          <a:p>
            <a:endParaRPr lang="fr-FR" dirty="0"/>
          </a:p>
          <a:p>
            <a:endParaRPr lang="fr-FR" dirty="0"/>
          </a:p>
          <a:p>
            <a:r>
              <a:rPr lang="fr-FR" sz="2400" b="1" dirty="0"/>
              <a:t>Buffet contemporain à l'arrière de l'orgue de tribune, côté narthex.</a:t>
            </a:r>
          </a:p>
        </p:txBody>
      </p:sp>
    </p:spTree>
    <p:extLst>
      <p:ext uri="{BB962C8B-B14F-4D97-AF65-F5344CB8AC3E}">
        <p14:creationId xmlns:p14="http://schemas.microsoft.com/office/powerpoint/2010/main" val="3217580652"/>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bg>
      <p:bgPr>
        <a:pattFill prst="pct90">
          <a:fgClr>
            <a:srgbClr val="FFFF00"/>
          </a:fgClr>
          <a:bgClr>
            <a:schemeClr val="bg1"/>
          </a:bgClr>
        </a:pattFill>
        <a:effectLst/>
      </p:bgPr>
    </p:bg>
    <p:spTree>
      <p:nvGrpSpPr>
        <p:cNvPr id="1" name="">
          <a:extLst>
            <a:ext uri="{FF2B5EF4-FFF2-40B4-BE49-F238E27FC236}">
              <a16:creationId xmlns:a16="http://schemas.microsoft.com/office/drawing/2014/main" id="{B62E812A-8E19-03FC-3FE9-0FDA2694716A}"/>
            </a:ext>
          </a:extLst>
        </p:cNvPr>
        <p:cNvGrpSpPr/>
        <p:nvPr/>
      </p:nvGrpSpPr>
      <p:grpSpPr>
        <a:xfrm>
          <a:off x="0" y="0"/>
          <a:ext cx="0" cy="0"/>
          <a:chOff x="0" y="0"/>
          <a:chExt cx="0" cy="0"/>
        </a:xfrm>
      </p:grpSpPr>
      <p:pic>
        <p:nvPicPr>
          <p:cNvPr id="3" name="Image 2" descr="Une image contenant bâtiment, ciel, plein air, arcade&#10;&#10;Description générée automatiquement">
            <a:extLst>
              <a:ext uri="{FF2B5EF4-FFF2-40B4-BE49-F238E27FC236}">
                <a16:creationId xmlns:a16="http://schemas.microsoft.com/office/drawing/2014/main" id="{5CC09A22-6616-76BD-2C58-3985D70B6ECF}"/>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46465" y="729000"/>
            <a:ext cx="7699070" cy="5400000"/>
          </a:xfrm>
          <a:prstGeom prst="round2DiagRect">
            <a:avLst>
              <a:gd name="adj1" fmla="val 16667"/>
              <a:gd name="adj2" fmla="val 0"/>
            </a:avLst>
          </a:prstGeom>
          <a:ln w="88900" cap="sq">
            <a:solidFill>
              <a:srgbClr val="FF000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4C0A30A6-1293-091B-2A12-0BD6D8C4FD9E}"/>
              </a:ext>
            </a:extLst>
          </p:cNvPr>
          <p:cNvSpPr txBox="1"/>
          <p:nvPr/>
        </p:nvSpPr>
        <p:spPr>
          <a:xfrm>
            <a:off x="2504649" y="4872405"/>
            <a:ext cx="7542994" cy="1846659"/>
          </a:xfrm>
          <a:prstGeom prst="rect">
            <a:avLst/>
          </a:prstGeom>
          <a:noFill/>
        </p:spPr>
        <p:txBody>
          <a:bodyPr wrap="square" rtlCol="0">
            <a:spAutoFit/>
          </a:bodyPr>
          <a:lstStyle/>
          <a:p>
            <a:endParaRPr lang="fr-FR" dirty="0"/>
          </a:p>
          <a:p>
            <a:endParaRPr lang="fr-FR" dirty="0"/>
          </a:p>
          <a:p>
            <a:endParaRPr lang="fr-FR" dirty="0"/>
          </a:p>
          <a:p>
            <a:endParaRPr lang="fr-FR" dirty="0"/>
          </a:p>
          <a:p>
            <a:endParaRPr lang="fr-FR" dirty="0"/>
          </a:p>
          <a:p>
            <a:r>
              <a:rPr lang="fr-FR" sz="2400" b="1" dirty="0"/>
              <a:t>Galeries ouest et nord du cloître de la cathédrale.</a:t>
            </a:r>
          </a:p>
        </p:txBody>
      </p:sp>
    </p:spTree>
    <p:extLst>
      <p:ext uri="{BB962C8B-B14F-4D97-AF65-F5344CB8AC3E}">
        <p14:creationId xmlns:p14="http://schemas.microsoft.com/office/powerpoint/2010/main" val="3537098770"/>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bg>
      <p:bgPr>
        <a:pattFill prst="pct90">
          <a:fgClr>
            <a:srgbClr val="92D050"/>
          </a:fgClr>
          <a:bgClr>
            <a:schemeClr val="bg1"/>
          </a:bgClr>
        </a:pattFill>
        <a:effectLst/>
      </p:bgPr>
    </p:bg>
    <p:spTree>
      <p:nvGrpSpPr>
        <p:cNvPr id="1" name="">
          <a:extLst>
            <a:ext uri="{FF2B5EF4-FFF2-40B4-BE49-F238E27FC236}">
              <a16:creationId xmlns:a16="http://schemas.microsoft.com/office/drawing/2014/main" id="{41CE2615-F1BF-0CC8-3885-D1DC415173FE}"/>
            </a:ext>
          </a:extLst>
        </p:cNvPr>
        <p:cNvGrpSpPr/>
        <p:nvPr/>
      </p:nvGrpSpPr>
      <p:grpSpPr>
        <a:xfrm>
          <a:off x="0" y="0"/>
          <a:ext cx="0" cy="0"/>
          <a:chOff x="0" y="0"/>
          <a:chExt cx="0" cy="0"/>
        </a:xfrm>
      </p:grpSpPr>
      <p:pic>
        <p:nvPicPr>
          <p:cNvPr id="3" name="Image 2" descr="Une image contenant bâtiment, église, arcade, coffre&#10;&#10;Description générée automatiquement">
            <a:extLst>
              <a:ext uri="{FF2B5EF4-FFF2-40B4-BE49-F238E27FC236}">
                <a16:creationId xmlns:a16="http://schemas.microsoft.com/office/drawing/2014/main" id="{7F4B969E-A784-C559-6A82-C033746C52A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239849" y="432000"/>
            <a:ext cx="7992000" cy="5994000"/>
          </a:xfrm>
          <a:prstGeom prst="rect">
            <a:avLst/>
          </a:prstGeom>
          <a:effectLst>
            <a:softEdge rad="317500"/>
          </a:effectLst>
        </p:spPr>
      </p:pic>
      <p:sp>
        <p:nvSpPr>
          <p:cNvPr id="4" name="ZoneTexte 3">
            <a:extLst>
              <a:ext uri="{FF2B5EF4-FFF2-40B4-BE49-F238E27FC236}">
                <a16:creationId xmlns:a16="http://schemas.microsoft.com/office/drawing/2014/main" id="{3600B4FC-F109-7175-DBED-4BF38149EABB}"/>
              </a:ext>
            </a:extLst>
          </p:cNvPr>
          <p:cNvSpPr txBox="1"/>
          <p:nvPr/>
        </p:nvSpPr>
        <p:spPr>
          <a:xfrm>
            <a:off x="129092" y="2366682"/>
            <a:ext cx="2377440" cy="2677656"/>
          </a:xfrm>
          <a:prstGeom prst="rect">
            <a:avLst/>
          </a:prstGeom>
          <a:noFill/>
        </p:spPr>
        <p:txBody>
          <a:bodyPr wrap="square" rtlCol="0">
            <a:spAutoFit/>
          </a:bodyPr>
          <a:lstStyle/>
          <a:p>
            <a:endParaRPr lang="fr-FR" sz="2400" b="1" dirty="0"/>
          </a:p>
          <a:p>
            <a:endParaRPr lang="fr-FR" sz="2400" b="1" dirty="0"/>
          </a:p>
          <a:p>
            <a:endParaRPr lang="fr-FR" sz="2400" b="1" dirty="0"/>
          </a:p>
          <a:p>
            <a:endParaRPr lang="fr-FR" sz="2400" b="1" dirty="0"/>
          </a:p>
          <a:p>
            <a:endParaRPr lang="fr-FR" sz="2400" b="1" dirty="0"/>
          </a:p>
          <a:p>
            <a:r>
              <a:rPr lang="fr-FR" sz="2400" b="1" dirty="0"/>
              <a:t>Plus de détails</a:t>
            </a:r>
          </a:p>
          <a:p>
            <a:r>
              <a:rPr lang="fr-FR" sz="2400" b="1" dirty="0"/>
              <a:t>Galerie nord.</a:t>
            </a:r>
          </a:p>
        </p:txBody>
      </p:sp>
    </p:spTree>
    <p:extLst>
      <p:ext uri="{BB962C8B-B14F-4D97-AF65-F5344CB8AC3E}">
        <p14:creationId xmlns:p14="http://schemas.microsoft.com/office/powerpoint/2010/main" val="3312207816"/>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pattFill prst="pct90">
          <a:fgClr>
            <a:srgbClr val="00B050"/>
          </a:fgClr>
          <a:bgClr>
            <a:schemeClr val="bg1"/>
          </a:bgClr>
        </a:pattFill>
        <a:effectLst/>
      </p:bgPr>
    </p:bg>
    <p:spTree>
      <p:nvGrpSpPr>
        <p:cNvPr id="1" name="">
          <a:extLst>
            <a:ext uri="{FF2B5EF4-FFF2-40B4-BE49-F238E27FC236}">
              <a16:creationId xmlns:a16="http://schemas.microsoft.com/office/drawing/2014/main" id="{8B2459DB-4D3A-A6D4-B193-546F25CB7D3A}"/>
            </a:ext>
          </a:extLst>
        </p:cNvPr>
        <p:cNvGrpSpPr/>
        <p:nvPr/>
      </p:nvGrpSpPr>
      <p:grpSpPr>
        <a:xfrm>
          <a:off x="0" y="0"/>
          <a:ext cx="0" cy="0"/>
          <a:chOff x="0" y="0"/>
          <a:chExt cx="0" cy="0"/>
        </a:xfrm>
      </p:grpSpPr>
      <p:pic>
        <p:nvPicPr>
          <p:cNvPr id="3" name="Image 2" descr="Une image contenant chapelle, bâtiment, coffre, cathédrale&#10;&#10;Description générée automatiquement">
            <a:extLst>
              <a:ext uri="{FF2B5EF4-FFF2-40B4-BE49-F238E27FC236}">
                <a16:creationId xmlns:a16="http://schemas.microsoft.com/office/drawing/2014/main" id="{D21DD26E-97C6-9744-B5A2-8FD61A9CADF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666763" y="189000"/>
            <a:ext cx="4858474" cy="648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16E61628-5040-D968-EE81-8CA7D6B23FAB}"/>
              </a:ext>
            </a:extLst>
          </p:cNvPr>
          <p:cNvSpPr txBox="1"/>
          <p:nvPr/>
        </p:nvSpPr>
        <p:spPr>
          <a:xfrm>
            <a:off x="8724453" y="2605137"/>
            <a:ext cx="2732442" cy="2123658"/>
          </a:xfrm>
          <a:prstGeom prst="rect">
            <a:avLst/>
          </a:prstGeom>
          <a:noFill/>
        </p:spPr>
        <p:txBody>
          <a:bodyPr wrap="square" rtlCol="0">
            <a:spAutoFit/>
          </a:bodyPr>
          <a:lstStyle/>
          <a:p>
            <a:endParaRPr lang="fr-FR" dirty="0"/>
          </a:p>
          <a:p>
            <a:endParaRPr lang="fr-FR" dirty="0"/>
          </a:p>
          <a:p>
            <a:r>
              <a:rPr lang="fr-FR" sz="2400" b="1" dirty="0"/>
              <a:t>Galerie nord. Porte d'accès à l'abside de la cathédrale.</a:t>
            </a:r>
          </a:p>
        </p:txBody>
      </p:sp>
    </p:spTree>
    <p:extLst>
      <p:ext uri="{BB962C8B-B14F-4D97-AF65-F5344CB8AC3E}">
        <p14:creationId xmlns:p14="http://schemas.microsoft.com/office/powerpoint/2010/main" val="4235061440"/>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bg>
      <p:bgPr>
        <a:pattFill prst="pct90">
          <a:fgClr>
            <a:srgbClr val="00B0F0"/>
          </a:fgClr>
          <a:bgClr>
            <a:schemeClr val="bg1"/>
          </a:bgClr>
        </a:pattFill>
        <a:effectLst/>
      </p:bgPr>
    </p:bg>
    <p:spTree>
      <p:nvGrpSpPr>
        <p:cNvPr id="1" name="">
          <a:extLst>
            <a:ext uri="{FF2B5EF4-FFF2-40B4-BE49-F238E27FC236}">
              <a16:creationId xmlns:a16="http://schemas.microsoft.com/office/drawing/2014/main" id="{E5936C0D-A323-B991-ED79-7A2BC0D7BC6A}"/>
            </a:ext>
          </a:extLst>
        </p:cNvPr>
        <p:cNvGrpSpPr/>
        <p:nvPr/>
      </p:nvGrpSpPr>
      <p:grpSpPr>
        <a:xfrm>
          <a:off x="0" y="0"/>
          <a:ext cx="0" cy="0"/>
          <a:chOff x="0" y="0"/>
          <a:chExt cx="0" cy="0"/>
        </a:xfrm>
      </p:grpSpPr>
      <p:pic>
        <p:nvPicPr>
          <p:cNvPr id="3" name="Image 2" descr="Une image contenant Sculpture sur pierre, Sculpture, statue, sculpture&#10;&#10;Description générée automatiquement">
            <a:extLst>
              <a:ext uri="{FF2B5EF4-FFF2-40B4-BE49-F238E27FC236}">
                <a16:creationId xmlns:a16="http://schemas.microsoft.com/office/drawing/2014/main" id="{D889B8F0-ABD3-171D-711E-3E77CA2DC3B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052582" y="189000"/>
            <a:ext cx="3800585" cy="6480000"/>
          </a:xfrm>
          <a:prstGeom prst="snip2DiagRect">
            <a:avLst/>
          </a:prstGeom>
          <a:solidFill>
            <a:srgbClr val="FFFFFF">
              <a:shade val="85000"/>
            </a:srgbClr>
          </a:solidFill>
          <a:ln w="88900" cap="sq">
            <a:solidFill>
              <a:srgbClr val="C00000"/>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4" name="ZoneTexte 3">
            <a:extLst>
              <a:ext uri="{FF2B5EF4-FFF2-40B4-BE49-F238E27FC236}">
                <a16:creationId xmlns:a16="http://schemas.microsoft.com/office/drawing/2014/main" id="{5AF771C0-8B4A-F9E1-AB0C-2034659A1922}"/>
              </a:ext>
            </a:extLst>
          </p:cNvPr>
          <p:cNvSpPr txBox="1"/>
          <p:nvPr/>
        </p:nvSpPr>
        <p:spPr>
          <a:xfrm>
            <a:off x="742277" y="3558093"/>
            <a:ext cx="3227294" cy="1569660"/>
          </a:xfrm>
          <a:prstGeom prst="rect">
            <a:avLst/>
          </a:prstGeom>
          <a:noFill/>
        </p:spPr>
        <p:txBody>
          <a:bodyPr wrap="square" rtlCol="0">
            <a:spAutoFit/>
          </a:bodyPr>
          <a:lstStyle/>
          <a:p>
            <a:endParaRPr lang="fr-FR" sz="2400" b="1" dirty="0"/>
          </a:p>
          <a:p>
            <a:endParaRPr lang="fr-FR" sz="2400" b="1" dirty="0"/>
          </a:p>
          <a:p>
            <a:r>
              <a:rPr lang="fr-FR" sz="2400" b="1" dirty="0"/>
              <a:t>Galerie nord. Pilier nord-ouest. La Vierge.</a:t>
            </a:r>
          </a:p>
        </p:txBody>
      </p:sp>
    </p:spTree>
    <p:extLst>
      <p:ext uri="{BB962C8B-B14F-4D97-AF65-F5344CB8AC3E}">
        <p14:creationId xmlns:p14="http://schemas.microsoft.com/office/powerpoint/2010/main" val="1833348672"/>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bg>
      <p:bgPr>
        <a:pattFill prst="pct90">
          <a:fgClr>
            <a:srgbClr val="0070C0"/>
          </a:fgClr>
          <a:bgClr>
            <a:schemeClr val="bg1"/>
          </a:bgClr>
        </a:pattFill>
        <a:effectLst/>
      </p:bgPr>
    </p:bg>
    <p:spTree>
      <p:nvGrpSpPr>
        <p:cNvPr id="1" name="">
          <a:extLst>
            <a:ext uri="{FF2B5EF4-FFF2-40B4-BE49-F238E27FC236}">
              <a16:creationId xmlns:a16="http://schemas.microsoft.com/office/drawing/2014/main" id="{D90BF542-9FBB-3005-9C48-1EC6D7BFFD99}"/>
            </a:ext>
          </a:extLst>
        </p:cNvPr>
        <p:cNvGrpSpPr/>
        <p:nvPr/>
      </p:nvGrpSpPr>
      <p:grpSpPr>
        <a:xfrm>
          <a:off x="0" y="0"/>
          <a:ext cx="0" cy="0"/>
          <a:chOff x="0" y="0"/>
          <a:chExt cx="0" cy="0"/>
        </a:xfrm>
      </p:grpSpPr>
      <p:pic>
        <p:nvPicPr>
          <p:cNvPr id="3" name="Image 2" descr="Une image contenant Sculpture sur pierre, statue, Sculpture, sculpture&#10;&#10;Description générée automatiquement">
            <a:extLst>
              <a:ext uri="{FF2B5EF4-FFF2-40B4-BE49-F238E27FC236}">
                <a16:creationId xmlns:a16="http://schemas.microsoft.com/office/drawing/2014/main" id="{8F316F7E-12A6-86DE-50F3-5775423BE1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69274" y="189000"/>
            <a:ext cx="4356306" cy="6480000"/>
          </a:xfrm>
          <a:prstGeom prst="round2DiagRect">
            <a:avLst>
              <a:gd name="adj1" fmla="val 16667"/>
              <a:gd name="adj2" fmla="val 0"/>
            </a:avLst>
          </a:prstGeom>
          <a:ln w="88900" cap="sq">
            <a:solidFill>
              <a:srgbClr val="00B050"/>
            </a:solidFill>
            <a:miter lim="800000"/>
          </a:ln>
          <a:effectLst>
            <a:outerShdw blurRad="254000" algn="tl" rotWithShape="0">
              <a:srgbClr val="000000">
                <a:alpha val="43000"/>
              </a:srgbClr>
            </a:outerShdw>
          </a:effectLst>
        </p:spPr>
      </p:pic>
      <p:sp>
        <p:nvSpPr>
          <p:cNvPr id="4" name="ZoneTexte 3">
            <a:extLst>
              <a:ext uri="{FF2B5EF4-FFF2-40B4-BE49-F238E27FC236}">
                <a16:creationId xmlns:a16="http://schemas.microsoft.com/office/drawing/2014/main" id="{D441E099-96FF-62C7-69BB-39CA0AFF1DAD}"/>
              </a:ext>
            </a:extLst>
          </p:cNvPr>
          <p:cNvSpPr txBox="1"/>
          <p:nvPr/>
        </p:nvSpPr>
        <p:spPr>
          <a:xfrm>
            <a:off x="4188296" y="5653337"/>
            <a:ext cx="3815408" cy="1015663"/>
          </a:xfrm>
          <a:prstGeom prst="rect">
            <a:avLst/>
          </a:prstGeom>
          <a:noFill/>
        </p:spPr>
        <p:txBody>
          <a:bodyPr wrap="square" rtlCol="0">
            <a:spAutoFit/>
          </a:bodyPr>
          <a:lstStyle/>
          <a:p>
            <a:endParaRPr lang="fr-FR" dirty="0"/>
          </a:p>
          <a:p>
            <a:endParaRPr lang="fr-FR" dirty="0"/>
          </a:p>
          <a:p>
            <a:r>
              <a:rPr lang="fr-FR" sz="2400" b="1" dirty="0">
                <a:solidFill>
                  <a:srgbClr val="FFFF00"/>
                </a:solidFill>
              </a:rPr>
              <a:t>Galerie nord. Sculpture.</a:t>
            </a:r>
          </a:p>
        </p:txBody>
      </p:sp>
    </p:spTree>
    <p:extLst>
      <p:ext uri="{BB962C8B-B14F-4D97-AF65-F5344CB8AC3E}">
        <p14:creationId xmlns:p14="http://schemas.microsoft.com/office/powerpoint/2010/main" val="1255174923"/>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bg>
      <p:bgPr>
        <a:pattFill prst="pct90">
          <a:fgClr>
            <a:srgbClr val="002060"/>
          </a:fgClr>
          <a:bgClr>
            <a:schemeClr val="bg1"/>
          </a:bgClr>
        </a:pattFill>
        <a:effectLst/>
      </p:bgPr>
    </p:bg>
    <p:spTree>
      <p:nvGrpSpPr>
        <p:cNvPr id="1" name="">
          <a:extLst>
            <a:ext uri="{FF2B5EF4-FFF2-40B4-BE49-F238E27FC236}">
              <a16:creationId xmlns:a16="http://schemas.microsoft.com/office/drawing/2014/main" id="{8BD89CD3-3BBB-8759-E7A6-3519385A3D2C}"/>
            </a:ext>
          </a:extLst>
        </p:cNvPr>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98D181CE-1702-FD90-71C1-ABAF3C9AD1C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7A4C067D-36D7-9FDC-0F19-7CB0AAEAA8E8}"/>
              </a:ext>
            </a:extLst>
          </p:cNvPr>
          <p:cNvSpPr txBox="1"/>
          <p:nvPr/>
        </p:nvSpPr>
        <p:spPr>
          <a:xfrm>
            <a:off x="3238050" y="5695366"/>
            <a:ext cx="6497619" cy="1015663"/>
          </a:xfrm>
          <a:prstGeom prst="rect">
            <a:avLst/>
          </a:prstGeom>
          <a:noFill/>
        </p:spPr>
        <p:txBody>
          <a:bodyPr wrap="square" rtlCol="0">
            <a:spAutoFit/>
          </a:bodyPr>
          <a:lstStyle/>
          <a:p>
            <a:endParaRPr lang="fr-FR" dirty="0">
              <a:solidFill>
                <a:srgbClr val="FFFF00"/>
              </a:solidFill>
            </a:endParaRPr>
          </a:p>
          <a:p>
            <a:endParaRPr lang="fr-FR" dirty="0">
              <a:solidFill>
                <a:srgbClr val="FFFF00"/>
              </a:solidFill>
            </a:endParaRPr>
          </a:p>
          <a:p>
            <a:r>
              <a:rPr lang="fr-FR" sz="2400" b="1" dirty="0">
                <a:solidFill>
                  <a:srgbClr val="FFFF00"/>
                </a:solidFill>
              </a:rPr>
              <a:t>Grenier du chapitre vers la rue Saint-James.</a:t>
            </a:r>
          </a:p>
        </p:txBody>
      </p:sp>
    </p:spTree>
    <p:extLst>
      <p:ext uri="{BB962C8B-B14F-4D97-AF65-F5344CB8AC3E}">
        <p14:creationId xmlns:p14="http://schemas.microsoft.com/office/powerpoint/2010/main" val="1796908406"/>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bg>
      <p:bgPr>
        <a:pattFill prst="pct90">
          <a:fgClr>
            <a:srgbClr val="7030A0"/>
          </a:fgClr>
          <a:bgClr>
            <a:schemeClr val="bg1"/>
          </a:bgClr>
        </a:pattFill>
        <a:effectLst/>
      </p:bgPr>
    </p:bg>
    <p:spTree>
      <p:nvGrpSpPr>
        <p:cNvPr id="1" name="">
          <a:extLst>
            <a:ext uri="{FF2B5EF4-FFF2-40B4-BE49-F238E27FC236}">
              <a16:creationId xmlns:a16="http://schemas.microsoft.com/office/drawing/2014/main" id="{CAC2DFA4-07D4-99A0-201A-734A81B6273E}"/>
            </a:ext>
          </a:extLst>
        </p:cNvPr>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5FC7F144-65E4-1CC6-3AC6-A1D43193A46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84903"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D11DB18D-EA20-5C29-0AD4-AFBA157E7865}"/>
              </a:ext>
            </a:extLst>
          </p:cNvPr>
          <p:cNvSpPr txBox="1"/>
          <p:nvPr/>
        </p:nvSpPr>
        <p:spPr>
          <a:xfrm>
            <a:off x="9084903" y="1648666"/>
            <a:ext cx="2592592" cy="3046988"/>
          </a:xfrm>
          <a:prstGeom prst="rect">
            <a:avLst/>
          </a:prstGeom>
          <a:noFill/>
        </p:spPr>
        <p:txBody>
          <a:bodyPr wrap="square" rtlCol="0">
            <a:spAutoFit/>
          </a:bodyPr>
          <a:lstStyle/>
          <a:p>
            <a:endParaRPr lang="fr-FR" sz="2400" b="1" dirty="0">
              <a:solidFill>
                <a:srgbClr val="FFFF00"/>
              </a:solidFill>
            </a:endParaRPr>
          </a:p>
          <a:p>
            <a:endParaRPr lang="fr-FR" sz="2400" b="1" dirty="0">
              <a:solidFill>
                <a:srgbClr val="FFFF00"/>
              </a:solidFill>
            </a:endParaRPr>
          </a:p>
          <a:p>
            <a:r>
              <a:rPr lang="fr-FR" sz="2400" b="1" dirty="0">
                <a:solidFill>
                  <a:srgbClr val="FFFF00"/>
                </a:solidFill>
              </a:rPr>
              <a:t>Vestige d'une tour du XIe siècle et grenier du chapitre derrière la galerie sud du cloître.</a:t>
            </a:r>
          </a:p>
        </p:txBody>
      </p:sp>
    </p:spTree>
    <p:extLst>
      <p:ext uri="{BB962C8B-B14F-4D97-AF65-F5344CB8AC3E}">
        <p14:creationId xmlns:p14="http://schemas.microsoft.com/office/powerpoint/2010/main" val="3013319129"/>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bg>
      <p:bgPr>
        <a:pattFill prst="pct90">
          <a:fgClr>
            <a:schemeClr val="accent6"/>
          </a:fgClr>
          <a:bgClr>
            <a:schemeClr val="bg1"/>
          </a:bgClr>
        </a:pattFill>
        <a:effectLst/>
      </p:bgPr>
    </p:bg>
    <p:spTree>
      <p:nvGrpSpPr>
        <p:cNvPr id="1" name="">
          <a:extLst>
            <a:ext uri="{FF2B5EF4-FFF2-40B4-BE49-F238E27FC236}">
              <a16:creationId xmlns:a16="http://schemas.microsoft.com/office/drawing/2014/main" id="{DDFBAE00-F75F-2696-5547-730E3CD2FD11}"/>
            </a:ext>
          </a:extLst>
        </p:cNvPr>
        <p:cNvGrpSpPr/>
        <p:nvPr/>
      </p:nvGrpSpPr>
      <p:grpSpPr>
        <a:xfrm>
          <a:off x="0" y="0"/>
          <a:ext cx="0" cy="0"/>
          <a:chOff x="0" y="0"/>
          <a:chExt cx="0" cy="0"/>
        </a:xfrm>
      </p:grpSpPr>
      <p:pic>
        <p:nvPicPr>
          <p:cNvPr id="3" name="Image 2" descr="Une image contenant bâtiment, intérieur, chapelle, allée centrale&#10;&#10;Description générée automatiquement">
            <a:extLst>
              <a:ext uri="{FF2B5EF4-FFF2-40B4-BE49-F238E27FC236}">
                <a16:creationId xmlns:a16="http://schemas.microsoft.com/office/drawing/2014/main" id="{8D00C44F-7A3A-B595-5F3C-0D9752ADFCD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37185" y="279000"/>
            <a:ext cx="11117630" cy="6300000"/>
          </a:xfrm>
          <a:prstGeom prst="rect">
            <a:avLst/>
          </a:prstGeom>
          <a:effectLst>
            <a:softEdge rad="635000"/>
          </a:effectLst>
        </p:spPr>
      </p:pic>
      <p:sp>
        <p:nvSpPr>
          <p:cNvPr id="4" name="ZoneTexte 3">
            <a:extLst>
              <a:ext uri="{FF2B5EF4-FFF2-40B4-BE49-F238E27FC236}">
                <a16:creationId xmlns:a16="http://schemas.microsoft.com/office/drawing/2014/main" id="{97895D50-4051-9628-3605-6E44F1B9E12C}"/>
              </a:ext>
            </a:extLst>
          </p:cNvPr>
          <p:cNvSpPr txBox="1"/>
          <p:nvPr/>
        </p:nvSpPr>
        <p:spPr>
          <a:xfrm>
            <a:off x="3615267" y="6216037"/>
            <a:ext cx="8552329" cy="461665"/>
          </a:xfrm>
          <a:prstGeom prst="rect">
            <a:avLst/>
          </a:prstGeom>
          <a:noFill/>
        </p:spPr>
        <p:txBody>
          <a:bodyPr wrap="square" rtlCol="0">
            <a:spAutoFit/>
          </a:bodyPr>
          <a:lstStyle/>
          <a:p>
            <a:r>
              <a:rPr lang="fr-FR" sz="2400" b="1" dirty="0"/>
              <a:t>La</a:t>
            </a:r>
            <a:r>
              <a:rPr lang="fr-FR" dirty="0"/>
              <a:t> </a:t>
            </a:r>
            <a:r>
              <a:rPr lang="fr-FR" sz="2400" b="1" dirty="0"/>
              <a:t>cathédrale Saint-Étienne de Cahors</a:t>
            </a:r>
          </a:p>
        </p:txBody>
      </p:sp>
    </p:spTree>
    <p:extLst>
      <p:ext uri="{BB962C8B-B14F-4D97-AF65-F5344CB8AC3E}">
        <p14:creationId xmlns:p14="http://schemas.microsoft.com/office/powerpoint/2010/main" val="3699672071"/>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bg>
      <p:bgPr>
        <a:pattFill prst="pct90">
          <a:fgClr>
            <a:schemeClr val="accent5"/>
          </a:fgClr>
          <a:bgClr>
            <a:schemeClr val="bg1"/>
          </a:bgClr>
        </a:pattFill>
        <a:effectLst/>
      </p:bgPr>
    </p:bg>
    <p:spTree>
      <p:nvGrpSpPr>
        <p:cNvPr id="1" name="">
          <a:extLst>
            <a:ext uri="{FF2B5EF4-FFF2-40B4-BE49-F238E27FC236}">
              <a16:creationId xmlns:a16="http://schemas.microsoft.com/office/drawing/2014/main" id="{5A88783B-1976-41B4-E538-28BAF8E094E0}"/>
            </a:ext>
          </a:extLst>
        </p:cNvPr>
        <p:cNvGrpSpPr/>
        <p:nvPr/>
      </p:nvGrpSpPr>
      <p:grpSpPr>
        <a:xfrm>
          <a:off x="0" y="0"/>
          <a:ext cx="0" cy="0"/>
          <a:chOff x="0" y="0"/>
          <a:chExt cx="0" cy="0"/>
        </a:xfrm>
      </p:grpSpPr>
      <p:pic>
        <p:nvPicPr>
          <p:cNvPr id="3" name="Image 2" descr="Une image contenant plein air, bâtiment, ciel, Architecture médiévale&#10;&#10;Description générée automatiquement">
            <a:extLst>
              <a:ext uri="{FF2B5EF4-FFF2-40B4-BE49-F238E27FC236}">
                <a16:creationId xmlns:a16="http://schemas.microsoft.com/office/drawing/2014/main" id="{652B2F0C-FF9B-3400-A455-72C23A8185E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333500" y="252412"/>
            <a:ext cx="9525000" cy="6353175"/>
          </a:xfrm>
          <a:prstGeom prst="rect">
            <a:avLst/>
          </a:prstGeom>
          <a:effectLst>
            <a:softEdge rad="317500"/>
          </a:effectLst>
        </p:spPr>
      </p:pic>
      <p:sp>
        <p:nvSpPr>
          <p:cNvPr id="4" name="ZoneTexte 3">
            <a:extLst>
              <a:ext uri="{FF2B5EF4-FFF2-40B4-BE49-F238E27FC236}">
                <a16:creationId xmlns:a16="http://schemas.microsoft.com/office/drawing/2014/main" id="{A9328C52-E3F4-2778-3D06-D5E979FF0547}"/>
              </a:ext>
            </a:extLst>
          </p:cNvPr>
          <p:cNvSpPr txBox="1"/>
          <p:nvPr/>
        </p:nvSpPr>
        <p:spPr>
          <a:xfrm>
            <a:off x="4550486" y="6261603"/>
            <a:ext cx="7379745" cy="461665"/>
          </a:xfrm>
          <a:prstGeom prst="rect">
            <a:avLst/>
          </a:prstGeom>
          <a:noFill/>
        </p:spPr>
        <p:txBody>
          <a:bodyPr wrap="square" rtlCol="0">
            <a:spAutoFit/>
          </a:bodyPr>
          <a:lstStyle/>
          <a:p>
            <a:r>
              <a:rPr lang="fr-FR" sz="2400" b="1">
                <a:solidFill>
                  <a:srgbClr val="FFFF00"/>
                </a:solidFill>
              </a:rPr>
              <a:t>Cathédrale Saint-Étienne</a:t>
            </a:r>
            <a:endParaRPr lang="fr-FR" sz="2400" b="1" dirty="0">
              <a:solidFill>
                <a:srgbClr val="FFFF00"/>
              </a:solidFill>
            </a:endParaRPr>
          </a:p>
        </p:txBody>
      </p:sp>
    </p:spTree>
    <p:extLst>
      <p:ext uri="{BB962C8B-B14F-4D97-AF65-F5344CB8AC3E}">
        <p14:creationId xmlns:p14="http://schemas.microsoft.com/office/powerpoint/2010/main" val="2163708620"/>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bg>
      <p:bgPr>
        <a:pattFill prst="pct90">
          <a:fgClr>
            <a:schemeClr val="accent4"/>
          </a:fgClr>
          <a:bgClr>
            <a:schemeClr val="bg1"/>
          </a:bgClr>
        </a:pattFill>
        <a:effectLst/>
      </p:bgPr>
    </p:bg>
    <p:spTree>
      <p:nvGrpSpPr>
        <p:cNvPr id="1" name="">
          <a:extLst>
            <a:ext uri="{FF2B5EF4-FFF2-40B4-BE49-F238E27FC236}">
              <a16:creationId xmlns:a16="http://schemas.microsoft.com/office/drawing/2014/main" id="{98F24291-4CD5-5F90-D1CF-418A4F5D62B3}"/>
            </a:ext>
          </a:extLst>
        </p:cNvPr>
        <p:cNvGrpSpPr/>
        <p:nvPr/>
      </p:nvGrpSpPr>
      <p:grpSpPr>
        <a:xfrm>
          <a:off x="0" y="0"/>
          <a:ext cx="0" cy="0"/>
          <a:chOff x="0" y="0"/>
          <a:chExt cx="0" cy="0"/>
        </a:xfrm>
      </p:grpSpPr>
      <p:pic>
        <p:nvPicPr>
          <p:cNvPr id="3" name="Image 2" descr="Une image contenant plein air, toit, bâtiment, arbre&#10;&#10;Description générée automatiquement">
            <a:extLst>
              <a:ext uri="{FF2B5EF4-FFF2-40B4-BE49-F238E27FC236}">
                <a16:creationId xmlns:a16="http://schemas.microsoft.com/office/drawing/2014/main" id="{0A5AA9AB-18EB-7EFA-37C2-72B3F3D0DF90}"/>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398974" y="367329"/>
            <a:ext cx="5143500" cy="3390900"/>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fenêtre, cathédrale, Architecture médiévale, arcade&#10;&#10;Description générée automatiquement">
            <a:extLst>
              <a:ext uri="{FF2B5EF4-FFF2-40B4-BE49-F238E27FC236}">
                <a16:creationId xmlns:a16="http://schemas.microsoft.com/office/drawing/2014/main" id="{B8EC4408-A502-257F-2C1E-E0A9E93C172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55942" y="3620900"/>
            <a:ext cx="4966176" cy="3024000"/>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1757816257"/>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bg>
      <p:bgPr>
        <a:pattFill prst="pct90">
          <a:fgClr>
            <a:schemeClr val="accent3"/>
          </a:fgClr>
          <a:bgClr>
            <a:schemeClr val="bg1"/>
          </a:bgClr>
        </a:pattFill>
        <a:effectLst/>
      </p:bgPr>
    </p:bg>
    <p:spTree>
      <p:nvGrpSpPr>
        <p:cNvPr id="1" name="">
          <a:extLst>
            <a:ext uri="{FF2B5EF4-FFF2-40B4-BE49-F238E27FC236}">
              <a16:creationId xmlns:a16="http://schemas.microsoft.com/office/drawing/2014/main" id="{5CE62052-CF18-813B-969A-29573A12908C}"/>
            </a:ext>
          </a:extLst>
        </p:cNvPr>
        <p:cNvGrpSpPr/>
        <p:nvPr/>
      </p:nvGrpSpPr>
      <p:grpSpPr>
        <a:xfrm>
          <a:off x="0" y="0"/>
          <a:ext cx="0" cy="0"/>
          <a:chOff x="0" y="0"/>
          <a:chExt cx="0" cy="0"/>
        </a:xfrm>
      </p:grpSpPr>
      <p:pic>
        <p:nvPicPr>
          <p:cNvPr id="3" name="Image 2" descr="Une image contenant bâtiment, plein air, ciel, Architecture médiévale&#10;&#10;Description générée automatiquement">
            <a:extLst>
              <a:ext uri="{FF2B5EF4-FFF2-40B4-BE49-F238E27FC236}">
                <a16:creationId xmlns:a16="http://schemas.microsoft.com/office/drawing/2014/main" id="{468E0EB8-AD95-67F8-9934-3AA8F0FDB7B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0264" y="270781"/>
            <a:ext cx="4140000" cy="3158219"/>
          </a:xfrm>
          <a:prstGeom prst="rect">
            <a:avLst/>
          </a:prstGeom>
          <a:ln w="88900" cap="sq" cmpd="thickThin">
            <a:solidFill>
              <a:srgbClr val="FFFF00"/>
            </a:solidFill>
            <a:prstDash val="solid"/>
            <a:miter lim="800000"/>
          </a:ln>
          <a:effectLst>
            <a:innerShdw blurRad="76200">
              <a:srgbClr val="000000"/>
            </a:innerShdw>
          </a:effectLst>
        </p:spPr>
      </p:pic>
      <p:pic>
        <p:nvPicPr>
          <p:cNvPr id="5" name="Image 4" descr="Une image contenant plein air, bâtiment, Zone résidentielle, toit&#10;&#10;Description générée automatiquement">
            <a:extLst>
              <a:ext uri="{FF2B5EF4-FFF2-40B4-BE49-F238E27FC236}">
                <a16:creationId xmlns:a16="http://schemas.microsoft.com/office/drawing/2014/main" id="{E5C57F35-D149-9BCC-BF29-938DD97160F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219736" y="3429000"/>
            <a:ext cx="5652000" cy="3140889"/>
          </a:xfrm>
          <a:prstGeom prst="rect">
            <a:avLst/>
          </a:prstGeom>
          <a:ln w="88900" cap="sq" cmpd="thickThin">
            <a:solidFill>
              <a:srgbClr val="FFFF00"/>
            </a:solidFill>
            <a:prstDash val="solid"/>
            <a:miter lim="800000"/>
          </a:ln>
          <a:effectLst>
            <a:innerShdw blurRad="76200">
              <a:srgbClr val="000000"/>
            </a:innerShdw>
          </a:effectLst>
        </p:spPr>
      </p:pic>
    </p:spTree>
    <p:extLst>
      <p:ext uri="{BB962C8B-B14F-4D97-AF65-F5344CB8AC3E}">
        <p14:creationId xmlns:p14="http://schemas.microsoft.com/office/powerpoint/2010/main" val="2840046066"/>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a:extLst>
            <a:ext uri="{FF2B5EF4-FFF2-40B4-BE49-F238E27FC236}">
              <a16:creationId xmlns:a16="http://schemas.microsoft.com/office/drawing/2014/main" id="{C0752DB7-810C-AD8F-8953-501C38898246}"/>
            </a:ext>
          </a:extLst>
        </p:cNvPr>
        <p:cNvGrpSpPr/>
        <p:nvPr/>
      </p:nvGrpSpPr>
      <p:grpSpPr>
        <a:xfrm>
          <a:off x="0" y="0"/>
          <a:ext cx="0" cy="0"/>
          <a:chOff x="0" y="0"/>
          <a:chExt cx="0" cy="0"/>
        </a:xfrm>
      </p:grpSpPr>
      <p:pic>
        <p:nvPicPr>
          <p:cNvPr id="5" name="Image 4" descr="Une image contenant bâtiment, plein air, ciel, arbre&#10;&#10;Description générée automatiquement">
            <a:extLst>
              <a:ext uri="{FF2B5EF4-FFF2-40B4-BE49-F238E27FC236}">
                <a16:creationId xmlns:a16="http://schemas.microsoft.com/office/drawing/2014/main" id="{09422C33-D6EF-731A-5A99-A59A476635F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69993" y="958775"/>
            <a:ext cx="3332340" cy="4356000"/>
          </a:xfrm>
          <a:prstGeom prst="rect">
            <a:avLst/>
          </a:prstGeom>
          <a:ln w="88900" cap="sq" cmpd="thickThin">
            <a:solidFill>
              <a:schemeClr val="bg1"/>
            </a:solidFill>
            <a:prstDash val="solid"/>
            <a:miter lim="800000"/>
          </a:ln>
          <a:effectLst>
            <a:innerShdw blurRad="76200">
              <a:srgbClr val="000000"/>
            </a:innerShdw>
          </a:effectLst>
        </p:spPr>
      </p:pic>
      <p:pic>
        <p:nvPicPr>
          <p:cNvPr id="7" name="Image 6" descr="Une image contenant plein air, bâtiment, arbre, tourelle&#10;&#10;Description générée automatiquement">
            <a:extLst>
              <a:ext uri="{FF2B5EF4-FFF2-40B4-BE49-F238E27FC236}">
                <a16:creationId xmlns:a16="http://schemas.microsoft.com/office/drawing/2014/main" id="{108C0354-EB6B-1D88-9BEC-16B9499B6AF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12704" y="1480775"/>
            <a:ext cx="4309303" cy="3312000"/>
          </a:xfrm>
          <a:prstGeom prst="rect">
            <a:avLst/>
          </a:prstGeom>
          <a:ln w="88900" cap="sq" cmpd="thickThin">
            <a:solidFill>
              <a:schemeClr val="bg1"/>
            </a:solidFill>
            <a:prstDash val="solid"/>
            <a:miter lim="800000"/>
          </a:ln>
          <a:effectLst>
            <a:innerShdw blurRad="76200">
              <a:srgbClr val="000000"/>
            </a:innerShdw>
          </a:effectLst>
        </p:spPr>
      </p:pic>
      <p:sp>
        <p:nvSpPr>
          <p:cNvPr id="8" name="ZoneTexte 7">
            <a:extLst>
              <a:ext uri="{FF2B5EF4-FFF2-40B4-BE49-F238E27FC236}">
                <a16:creationId xmlns:a16="http://schemas.microsoft.com/office/drawing/2014/main" id="{3AABFAA4-A133-C658-5848-A66894BB148A}"/>
              </a:ext>
            </a:extLst>
          </p:cNvPr>
          <p:cNvSpPr txBox="1"/>
          <p:nvPr/>
        </p:nvSpPr>
        <p:spPr>
          <a:xfrm>
            <a:off x="6030054" y="806823"/>
            <a:ext cx="6594438" cy="523220"/>
          </a:xfrm>
          <a:prstGeom prst="rect">
            <a:avLst/>
          </a:prstGeom>
          <a:noFill/>
        </p:spPr>
        <p:txBody>
          <a:bodyPr wrap="square" rtlCol="0">
            <a:spAutoFit/>
          </a:bodyPr>
          <a:lstStyle/>
          <a:p>
            <a:r>
              <a:rPr lang="fr-FR" sz="2800" b="1" dirty="0">
                <a:solidFill>
                  <a:schemeClr val="bg1"/>
                </a:solidFill>
              </a:rPr>
              <a:t>La nuit tombe sur la ville et le pont</a:t>
            </a:r>
          </a:p>
        </p:txBody>
      </p:sp>
      <p:sp>
        <p:nvSpPr>
          <p:cNvPr id="9" name="ZoneTexte 8">
            <a:extLst>
              <a:ext uri="{FF2B5EF4-FFF2-40B4-BE49-F238E27FC236}">
                <a16:creationId xmlns:a16="http://schemas.microsoft.com/office/drawing/2014/main" id="{E0B9E1D1-0139-BF5D-EF5D-B117A493B999}"/>
              </a:ext>
            </a:extLst>
          </p:cNvPr>
          <p:cNvSpPr txBox="1"/>
          <p:nvPr/>
        </p:nvSpPr>
        <p:spPr>
          <a:xfrm>
            <a:off x="656216" y="5382873"/>
            <a:ext cx="5088367" cy="830997"/>
          </a:xfrm>
          <a:prstGeom prst="rect">
            <a:avLst/>
          </a:prstGeom>
          <a:noFill/>
        </p:spPr>
        <p:txBody>
          <a:bodyPr wrap="square" rtlCol="0">
            <a:spAutoFit/>
          </a:bodyPr>
          <a:lstStyle/>
          <a:p>
            <a:r>
              <a:rPr lang="fr-FR" sz="2400" b="1">
                <a:solidFill>
                  <a:schemeClr val="bg1"/>
                </a:solidFill>
              </a:rPr>
              <a:t>Vu de la berge, lepont semble encore plus redoutable</a:t>
            </a:r>
            <a:endParaRPr lang="fr-FR" sz="2400" b="1" dirty="0">
              <a:solidFill>
                <a:schemeClr val="bg1"/>
              </a:solidFill>
            </a:endParaRPr>
          </a:p>
        </p:txBody>
      </p:sp>
    </p:spTree>
    <p:extLst>
      <p:ext uri="{BB962C8B-B14F-4D97-AF65-F5344CB8AC3E}">
        <p14:creationId xmlns:p14="http://schemas.microsoft.com/office/powerpoint/2010/main" val="4253808420"/>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B7F6C96-6CC6-2CEC-0FEB-B73BE37EAC02}"/>
            </a:ext>
          </a:extLst>
        </p:cNvPr>
        <p:cNvGrpSpPr/>
        <p:nvPr/>
      </p:nvGrpSpPr>
      <p:grpSpPr>
        <a:xfrm>
          <a:off x="0" y="0"/>
          <a:ext cx="0" cy="0"/>
          <a:chOff x="0" y="0"/>
          <a:chExt cx="0" cy="0"/>
        </a:xfrm>
      </p:grpSpPr>
      <p:pic>
        <p:nvPicPr>
          <p:cNvPr id="5" name="Image 4" descr="Une image contenant statue, plein air, bâtiment, sculpture&#10;&#10;Description générée automatiquement">
            <a:extLst>
              <a:ext uri="{FF2B5EF4-FFF2-40B4-BE49-F238E27FC236}">
                <a16:creationId xmlns:a16="http://schemas.microsoft.com/office/drawing/2014/main" id="{5EB6C13C-4E98-73A0-B6CB-1C1BAF85CFC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612962" y="377937"/>
            <a:ext cx="6049655" cy="5220000"/>
          </a:xfrm>
          <a:prstGeom prst="rect">
            <a:avLst/>
          </a:prstGeom>
          <a:ln w="88900" cap="sq" cmpd="thickThin">
            <a:solidFill>
              <a:srgbClr val="FFFF00"/>
            </a:solidFill>
            <a:prstDash val="solid"/>
            <a:miter lim="800000"/>
          </a:ln>
          <a:effectLst>
            <a:innerShdw blurRad="76200">
              <a:srgbClr val="000000"/>
            </a:innerShdw>
          </a:effectLst>
        </p:spPr>
      </p:pic>
      <p:sp>
        <p:nvSpPr>
          <p:cNvPr id="6" name="ZoneTexte 5">
            <a:extLst>
              <a:ext uri="{FF2B5EF4-FFF2-40B4-BE49-F238E27FC236}">
                <a16:creationId xmlns:a16="http://schemas.microsoft.com/office/drawing/2014/main" id="{41491C6C-96B6-80B1-E180-E842DDC7BCA4}"/>
              </a:ext>
            </a:extLst>
          </p:cNvPr>
          <p:cNvSpPr txBox="1"/>
          <p:nvPr/>
        </p:nvSpPr>
        <p:spPr>
          <a:xfrm>
            <a:off x="1186975" y="5597937"/>
            <a:ext cx="5550946" cy="1200329"/>
          </a:xfrm>
          <a:prstGeom prst="rect">
            <a:avLst/>
          </a:prstGeom>
          <a:noFill/>
        </p:spPr>
        <p:txBody>
          <a:bodyPr wrap="square" rtlCol="0">
            <a:spAutoFit/>
          </a:bodyPr>
          <a:lstStyle/>
          <a:p>
            <a:r>
              <a:rPr lang="fr-FR" sz="2400" b="1" dirty="0">
                <a:solidFill>
                  <a:srgbClr val="FFFF00"/>
                </a:solidFill>
              </a:rPr>
              <a:t>Le diablotin du "Pont du Diable", malicieusement sculpté lors de la rénovation de Paul Gout.</a:t>
            </a:r>
          </a:p>
        </p:txBody>
      </p:sp>
      <p:sp>
        <p:nvSpPr>
          <p:cNvPr id="7" name="ZoneTexte 6">
            <a:extLst>
              <a:ext uri="{FF2B5EF4-FFF2-40B4-BE49-F238E27FC236}">
                <a16:creationId xmlns:a16="http://schemas.microsoft.com/office/drawing/2014/main" id="{49B7BED5-5280-E483-A49D-ABDEC779BBA4}"/>
              </a:ext>
            </a:extLst>
          </p:cNvPr>
          <p:cNvSpPr txBox="1"/>
          <p:nvPr/>
        </p:nvSpPr>
        <p:spPr>
          <a:xfrm>
            <a:off x="7157421" y="1314695"/>
            <a:ext cx="5034579" cy="1384995"/>
          </a:xfrm>
          <a:prstGeom prst="rect">
            <a:avLst/>
          </a:prstGeom>
          <a:noFill/>
        </p:spPr>
        <p:txBody>
          <a:bodyPr wrap="square" rtlCol="0">
            <a:spAutoFit/>
          </a:bodyPr>
          <a:lstStyle/>
          <a:p>
            <a:r>
              <a:rPr lang="fr-FR" sz="2800" b="1" dirty="0">
                <a:solidFill>
                  <a:srgbClr val="FFFF00"/>
                </a:solidFill>
              </a:rPr>
              <a:t>Lorient Vous A Présenté </a:t>
            </a:r>
          </a:p>
          <a:p>
            <a:r>
              <a:rPr lang="fr-FR" sz="2800" b="1" dirty="0">
                <a:solidFill>
                  <a:srgbClr val="FFFF00"/>
                </a:solidFill>
              </a:rPr>
              <a:t>La Cathédrale Saint Etienne De Cahors N°2 Suite Et Fin</a:t>
            </a:r>
          </a:p>
        </p:txBody>
      </p:sp>
      <p:sp>
        <p:nvSpPr>
          <p:cNvPr id="8" name="ZoneTexte 7">
            <a:extLst>
              <a:ext uri="{FF2B5EF4-FFF2-40B4-BE49-F238E27FC236}">
                <a16:creationId xmlns:a16="http://schemas.microsoft.com/office/drawing/2014/main" id="{2E8A065D-2F52-DD8A-2E7E-0CA617912F2B}"/>
              </a:ext>
            </a:extLst>
          </p:cNvPr>
          <p:cNvSpPr txBox="1"/>
          <p:nvPr/>
        </p:nvSpPr>
        <p:spPr>
          <a:xfrm>
            <a:off x="7067776" y="3453942"/>
            <a:ext cx="5034578" cy="523220"/>
          </a:xfrm>
          <a:prstGeom prst="rect">
            <a:avLst/>
          </a:prstGeom>
          <a:noFill/>
        </p:spPr>
        <p:txBody>
          <a:bodyPr wrap="square" rtlCol="0">
            <a:spAutoFit/>
          </a:bodyPr>
          <a:lstStyle/>
          <a:p>
            <a:r>
              <a:rPr lang="fr-FR" sz="2800" b="1" dirty="0">
                <a:solidFill>
                  <a:srgbClr val="FFFF00"/>
                </a:solidFill>
              </a:rPr>
              <a:t>Les Images Et Le Son Du Net</a:t>
            </a:r>
          </a:p>
        </p:txBody>
      </p:sp>
      <p:sp>
        <p:nvSpPr>
          <p:cNvPr id="10" name="ZoneTexte 9">
            <a:extLst>
              <a:ext uri="{FF2B5EF4-FFF2-40B4-BE49-F238E27FC236}">
                <a16:creationId xmlns:a16="http://schemas.microsoft.com/office/drawing/2014/main" id="{FAD39F2E-5590-304F-6144-CA8CA154C9BB}"/>
              </a:ext>
            </a:extLst>
          </p:cNvPr>
          <p:cNvSpPr txBox="1"/>
          <p:nvPr/>
        </p:nvSpPr>
        <p:spPr>
          <a:xfrm>
            <a:off x="8824856" y="4158310"/>
            <a:ext cx="3367144" cy="523220"/>
          </a:xfrm>
          <a:prstGeom prst="rect">
            <a:avLst/>
          </a:prstGeom>
          <a:noFill/>
        </p:spPr>
        <p:txBody>
          <a:bodyPr wrap="square" rtlCol="0">
            <a:spAutoFit/>
          </a:bodyPr>
          <a:lstStyle/>
          <a:p>
            <a:r>
              <a:rPr lang="fr-FR" sz="2800" b="1" dirty="0">
                <a:solidFill>
                  <a:srgbClr val="FFFF00"/>
                </a:solidFill>
              </a:rPr>
              <a:t>Daniel</a:t>
            </a:r>
          </a:p>
        </p:txBody>
      </p:sp>
    </p:spTree>
    <p:extLst>
      <p:ext uri="{BB962C8B-B14F-4D97-AF65-F5344CB8AC3E}">
        <p14:creationId xmlns:p14="http://schemas.microsoft.com/office/powerpoint/2010/main" val="3596621275"/>
      </p:ext>
    </p:extLst>
  </p:cSld>
  <p:clrMapOvr>
    <a:masterClrMapping/>
  </p:clrMapOvr>
  <mc:AlternateContent xmlns:mc="http://schemas.openxmlformats.org/markup-compatibility/2006">
    <mc:Choice xmlns:p14="http://schemas.microsoft.com/office/powerpoint/2010/main" Requires="p14">
      <p:transition spd="slow" p14:dur="5000">
        <p14:shred/>
      </p:transition>
    </mc:Choice>
    <mc:Fallback>
      <p:transition spd="slow">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122</TotalTime>
  <Words>403</Words>
  <Application>Microsoft Office PowerPoint</Application>
  <PresentationFormat>Grand écran</PresentationFormat>
  <Paragraphs>78</Paragraphs>
  <Slides>25</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25</vt:i4>
      </vt:variant>
    </vt:vector>
  </HeadingPairs>
  <TitlesOfParts>
    <vt:vector size="29"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Daniel Moulac</dc:creator>
  <cp:lastModifiedBy>Daniel Moulac</cp:lastModifiedBy>
  <cp:revision>3</cp:revision>
  <dcterms:created xsi:type="dcterms:W3CDTF">2024-12-16T06:24:40Z</dcterms:created>
  <dcterms:modified xsi:type="dcterms:W3CDTF">2024-12-30T10:06:03Z</dcterms:modified>
</cp:coreProperties>
</file>