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73" r:id="rId3"/>
    <p:sldId id="272" r:id="rId4"/>
    <p:sldId id="271" r:id="rId5"/>
    <p:sldId id="270" r:id="rId6"/>
    <p:sldId id="269" r:id="rId7"/>
    <p:sldId id="268" r:id="rId8"/>
    <p:sldId id="267" r:id="rId9"/>
    <p:sldId id="266" r:id="rId10"/>
    <p:sldId id="265" r:id="rId11"/>
    <p:sldId id="264" r:id="rId12"/>
    <p:sldId id="263" r:id="rId13"/>
    <p:sldId id="262" r:id="rId14"/>
    <p:sldId id="261" r:id="rId15"/>
    <p:sldId id="260" r:id="rId16"/>
    <p:sldId id="257" r:id="rId17"/>
    <p:sldId id="258" r:id="rId18"/>
    <p:sldId id="259"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4660"/>
  </p:normalViewPr>
  <p:slideViewPr>
    <p:cSldViewPr snapToGrid="0">
      <p:cViewPr varScale="1">
        <p:scale>
          <a:sx n="89" d="100"/>
          <a:sy n="89" d="100"/>
        </p:scale>
        <p:origin x="34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0E52EE-1197-4612-A40D-E2A43CC3883E}" type="datetimeFigureOut">
              <a:rPr lang="fr-FR" smtClean="0"/>
              <a:t>30/12/2024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A3EE3F-83E9-4698-A5C9-4A66D8B632DA}" type="slidenum">
              <a:rPr lang="fr-FR" smtClean="0"/>
              <a:t>‹N°›</a:t>
            </a:fld>
            <a:endParaRPr lang="fr-FR"/>
          </a:p>
        </p:txBody>
      </p:sp>
    </p:spTree>
    <p:extLst>
      <p:ext uri="{BB962C8B-B14F-4D97-AF65-F5344CB8AC3E}">
        <p14:creationId xmlns:p14="http://schemas.microsoft.com/office/powerpoint/2010/main" val="2428368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5A3EE3F-83E9-4698-A5C9-4A66D8B632DA}" type="slidenum">
              <a:rPr lang="fr-FR" smtClean="0"/>
              <a:t>16</a:t>
            </a:fld>
            <a:endParaRPr lang="fr-FR"/>
          </a:p>
        </p:txBody>
      </p:sp>
    </p:spTree>
    <p:extLst>
      <p:ext uri="{BB962C8B-B14F-4D97-AF65-F5344CB8AC3E}">
        <p14:creationId xmlns:p14="http://schemas.microsoft.com/office/powerpoint/2010/main" val="4239713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5A3EE3F-83E9-4698-A5C9-4A66D8B632DA}" type="slidenum">
              <a:rPr lang="fr-FR" smtClean="0"/>
              <a:t>30</a:t>
            </a:fld>
            <a:endParaRPr lang="fr-FR"/>
          </a:p>
        </p:txBody>
      </p:sp>
    </p:spTree>
    <p:extLst>
      <p:ext uri="{BB962C8B-B14F-4D97-AF65-F5344CB8AC3E}">
        <p14:creationId xmlns:p14="http://schemas.microsoft.com/office/powerpoint/2010/main" val="738257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arbre, fenêtre&#10;&#10;Description générée automatiquement">
            <a:extLst>
              <a:ext uri="{FF2B5EF4-FFF2-40B4-BE49-F238E27FC236}">
                <a16:creationId xmlns:a16="http://schemas.microsoft.com/office/drawing/2014/main" id="{3F81D217-6014-10C9-C825-EB922FEEA7D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13063" y="189000"/>
            <a:ext cx="4773481"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7121900-FEA7-9E55-79F2-4CC4314DFE93}"/>
              </a:ext>
            </a:extLst>
          </p:cNvPr>
          <p:cNvSpPr txBox="1"/>
          <p:nvPr/>
        </p:nvSpPr>
        <p:spPr>
          <a:xfrm>
            <a:off x="8386544" y="3429000"/>
            <a:ext cx="3496236"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Cahors - Cathédrale Saint-Étienne vue depuis la Croix de Magne</a:t>
            </a:r>
          </a:p>
        </p:txBody>
      </p:sp>
      <p:sp>
        <p:nvSpPr>
          <p:cNvPr id="5" name="ZoneTexte 4">
            <a:extLst>
              <a:ext uri="{FF2B5EF4-FFF2-40B4-BE49-F238E27FC236}">
                <a16:creationId xmlns:a16="http://schemas.microsoft.com/office/drawing/2014/main" id="{62688B19-2486-F6B3-293A-AD830B52F89C}"/>
              </a:ext>
            </a:extLst>
          </p:cNvPr>
          <p:cNvSpPr txBox="1"/>
          <p:nvPr/>
        </p:nvSpPr>
        <p:spPr>
          <a:xfrm>
            <a:off x="3974402" y="189000"/>
            <a:ext cx="4050802" cy="830997"/>
          </a:xfrm>
          <a:prstGeom prst="rect">
            <a:avLst/>
          </a:prstGeom>
          <a:noFill/>
        </p:spPr>
        <p:txBody>
          <a:bodyPr wrap="square" rtlCol="0">
            <a:spAutoFit/>
          </a:bodyPr>
          <a:lstStyle/>
          <a:p>
            <a:r>
              <a:rPr lang="fr-FR" sz="2400" b="1" dirty="0">
                <a:solidFill>
                  <a:srgbClr val="FFFF00"/>
                </a:solidFill>
              </a:rPr>
              <a:t>La Cathédrale Saint Etienne De Cahors  - Lot – N°1</a:t>
            </a: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sndAc>
          <p:stSnd loop="1">
            <p:snd r:embed="rId2" name="AVE MARIA ( Chant Catholique ).wav"/>
          </p:stSnd>
        </p:sndAc>
      </p:transition>
    </mc:Choice>
    <mc:Fallback>
      <p:transition spd="slow">
        <p:fade/>
        <p:sndAc>
          <p:stSnd loop="1">
            <p:snd r:embed="rId2" name="AVE MARIA ( Chant Catholique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BDE29F-FDA4-5D5D-FF67-4E795FECB9AB}"/>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La cathédrale Saint-Étienne de Cahors1 est une cathédrale catholique romaine, située à Cahors, dans le département du Lot, en région Occitanie. Édifiée à partir du XIIe siècle, elle est un des plus vastes édifices français à coupoles sur pendentifs et mêle éléments romans et gothiques (chœur).</a:t>
            </a:r>
          </a:p>
          <a:p>
            <a:pPr algn="ctr"/>
            <a:endParaRPr lang="fr-FR" sz="3200" b="1" dirty="0"/>
          </a:p>
          <a:p>
            <a:pPr algn="ctr"/>
            <a:r>
              <a:rPr lang="fr-FR" sz="3200" b="1" dirty="0"/>
              <a:t>Elle abrite la Sainte Coiffe, relique qui aurait enveloppé la tête du Christ lors de sa mise au tombeau2.</a:t>
            </a:r>
          </a:p>
          <a:p>
            <a:pPr algn="ctr"/>
            <a:endParaRPr lang="fr-FR" sz="3200" b="1" dirty="0"/>
          </a:p>
          <a:p>
            <a:pPr algn="ctr"/>
            <a:r>
              <a:rPr lang="fr-FR" sz="3200" b="1" dirty="0"/>
              <a:t>Cette cathédrale fait l’objet d’un classement au titre des monuments historiques par la liste de 18623,4. Elle est également inscrite au patrimoine mondial de l'UNESCO au titre des chemins de Saint-Jacques-de-Compostelle en France depuis 1998.</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capture d’écran, graphisme, Graphique, pixel&#10;&#10;Description générée automatiquement">
            <a:extLst>
              <a:ext uri="{FF2B5EF4-FFF2-40B4-BE49-F238E27FC236}">
                <a16:creationId xmlns:a16="http://schemas.microsoft.com/office/drawing/2014/main" id="{B631F446-58E0-42DF-9245-84F25F4606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53175" y="279000"/>
            <a:ext cx="8900658" cy="6300000"/>
          </a:xfrm>
          <a:prstGeom prst="rect">
            <a:avLst/>
          </a:prstGeom>
        </p:spPr>
      </p:pic>
      <p:sp>
        <p:nvSpPr>
          <p:cNvPr id="4" name="ZoneTexte 3">
            <a:extLst>
              <a:ext uri="{FF2B5EF4-FFF2-40B4-BE49-F238E27FC236}">
                <a16:creationId xmlns:a16="http://schemas.microsoft.com/office/drawing/2014/main" id="{86B0E5C9-EB82-4F52-A97B-63466265939D}"/>
              </a:ext>
            </a:extLst>
          </p:cNvPr>
          <p:cNvSpPr txBox="1"/>
          <p:nvPr/>
        </p:nvSpPr>
        <p:spPr>
          <a:xfrm>
            <a:off x="398033" y="3601124"/>
            <a:ext cx="2366683" cy="1384995"/>
          </a:xfrm>
          <a:prstGeom prst="rect">
            <a:avLst/>
          </a:prstGeom>
          <a:noFill/>
        </p:spPr>
        <p:txBody>
          <a:bodyPr wrap="square" rtlCol="0">
            <a:spAutoFit/>
          </a:bodyPr>
          <a:lstStyle/>
          <a:p>
            <a:endParaRPr lang="fr-FR" dirty="0"/>
          </a:p>
          <a:p>
            <a:endParaRPr lang="fr-FR" dirty="0"/>
          </a:p>
          <a:p>
            <a:r>
              <a:rPr lang="fr-FR" sz="2400" b="1" dirty="0"/>
              <a:t>Plan actuel de la cathédrale.</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fenêtre, chapelle, cathédrale, Lieux sacrés&#10;&#10;Description générée automatiquement">
            <a:extLst>
              <a:ext uri="{FF2B5EF4-FFF2-40B4-BE49-F238E27FC236}">
                <a16:creationId xmlns:a16="http://schemas.microsoft.com/office/drawing/2014/main" id="{2BA9CE9A-C065-EEEB-0CE8-DA466F2A65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1989" y="189000"/>
            <a:ext cx="485848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883A730-6431-ACA7-7A12-D7488B24968C}"/>
              </a:ext>
            </a:extLst>
          </p:cNvPr>
          <p:cNvSpPr txBox="1"/>
          <p:nvPr/>
        </p:nvSpPr>
        <p:spPr>
          <a:xfrm>
            <a:off x="4471594" y="6295630"/>
            <a:ext cx="3506993" cy="461665"/>
          </a:xfrm>
          <a:prstGeom prst="rect">
            <a:avLst/>
          </a:prstGeom>
          <a:noFill/>
        </p:spPr>
        <p:txBody>
          <a:bodyPr wrap="square" rtlCol="0">
            <a:spAutoFit/>
          </a:bodyPr>
          <a:lstStyle/>
          <a:p>
            <a:r>
              <a:rPr lang="fr-FR" sz="2400" b="1" dirty="0">
                <a:solidFill>
                  <a:srgbClr val="FFFF00"/>
                </a:solidFill>
              </a:rPr>
              <a:t>Élévation du chœur.</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chapelle, Lieux sacrés, cathédrale, bâtiment&#10;&#10;Description générée automatiquement">
            <a:extLst>
              <a:ext uri="{FF2B5EF4-FFF2-40B4-BE49-F238E27FC236}">
                <a16:creationId xmlns:a16="http://schemas.microsoft.com/office/drawing/2014/main" id="{19933077-751D-CC19-284F-A1AD94410C8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28109" y="279000"/>
            <a:ext cx="9444441" cy="6300000"/>
          </a:xfrm>
          <a:prstGeom prst="rect">
            <a:avLst/>
          </a:prstGeom>
          <a:effectLst>
            <a:softEdge rad="127000"/>
          </a:effectLst>
        </p:spPr>
      </p:pic>
      <p:sp>
        <p:nvSpPr>
          <p:cNvPr id="4" name="ZoneTexte 3">
            <a:extLst>
              <a:ext uri="{FF2B5EF4-FFF2-40B4-BE49-F238E27FC236}">
                <a16:creationId xmlns:a16="http://schemas.microsoft.com/office/drawing/2014/main" id="{1E19E428-588C-DB17-882D-B3DFD56152E3}"/>
              </a:ext>
            </a:extLst>
          </p:cNvPr>
          <p:cNvSpPr txBox="1"/>
          <p:nvPr/>
        </p:nvSpPr>
        <p:spPr>
          <a:xfrm>
            <a:off x="301214" y="300358"/>
            <a:ext cx="2052805" cy="6278642"/>
          </a:xfrm>
          <a:prstGeom prst="rect">
            <a:avLst/>
          </a:prstGeom>
          <a:noFill/>
        </p:spPr>
        <p:txBody>
          <a:bodyPr wrap="square" rtlCol="0">
            <a:spAutoFit/>
          </a:bodyPr>
          <a:lstStyle/>
          <a:p>
            <a:endParaRPr lang="fr-FR" dirty="0">
              <a:solidFill>
                <a:srgbClr val="FFFF00"/>
              </a:solidFill>
            </a:endParaRPr>
          </a:p>
          <a:p>
            <a:r>
              <a:rPr lang="fr-FR" sz="2400" b="1" dirty="0"/>
              <a:t>Chœur de la cathédrale ; l'étage roman et les trois étages gothiques distincts (arcatures, premier étage de fenêtres, deuxième étage de fenêtres) sont bien visibles.</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texte, croquis, dessin, Plan&#10;&#10;Description générée automatiquement">
            <a:extLst>
              <a:ext uri="{FF2B5EF4-FFF2-40B4-BE49-F238E27FC236}">
                <a16:creationId xmlns:a16="http://schemas.microsoft.com/office/drawing/2014/main" id="{5580F592-A472-F661-6D32-7D9CF0A563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1452" y="189000"/>
            <a:ext cx="4909096" cy="648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4CB8CF7-C943-6ABE-FD52-622ED5179906}"/>
              </a:ext>
            </a:extLst>
          </p:cNvPr>
          <p:cNvSpPr txBox="1"/>
          <p:nvPr/>
        </p:nvSpPr>
        <p:spPr>
          <a:xfrm>
            <a:off x="8724452" y="3636085"/>
            <a:ext cx="3108960" cy="1477328"/>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Dessin de l'église cathédrale de Cahors (1850).</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5DB9C148-F667-C18A-EA88-7EBC9FA432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7326" y="189000"/>
            <a:ext cx="4858483" cy="6480000"/>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07132F86-BC85-5022-F518-396D19E7C979}"/>
              </a:ext>
            </a:extLst>
          </p:cNvPr>
          <p:cNvSpPr txBox="1"/>
          <p:nvPr/>
        </p:nvSpPr>
        <p:spPr>
          <a:xfrm>
            <a:off x="225911" y="4001845"/>
            <a:ext cx="3205778" cy="707886"/>
          </a:xfrm>
          <a:prstGeom prst="rect">
            <a:avLst/>
          </a:prstGeom>
          <a:noFill/>
        </p:spPr>
        <p:txBody>
          <a:bodyPr wrap="square" rtlCol="0">
            <a:spAutoFit/>
          </a:bodyPr>
          <a:lstStyle/>
          <a:p>
            <a:r>
              <a:rPr lang="fr-FR" sz="2000" b="1" dirty="0"/>
              <a:t>Façade occidentale de la cathédrale.</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bâtiment, arche, architecture, plein air&#10;&#10;Description générée automatiquement">
            <a:extLst>
              <a:ext uri="{FF2B5EF4-FFF2-40B4-BE49-F238E27FC236}">
                <a16:creationId xmlns:a16="http://schemas.microsoft.com/office/drawing/2014/main" id="{EACD6B5F-670B-98B4-E4AC-3BED1AC2C8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7491" y="189000"/>
            <a:ext cx="4717017" cy="6480000"/>
          </a:xfrm>
          <a:prstGeom prst="round2DiagRect">
            <a:avLst>
              <a:gd name="adj1" fmla="val 16667"/>
              <a:gd name="adj2" fmla="val 0"/>
            </a:avLst>
          </a:prstGeom>
          <a:ln w="88900" cap="sq">
            <a:solidFill>
              <a:srgbClr val="FFC0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9E256431-5881-529D-4DD2-A845A9BEEE35}"/>
              </a:ext>
            </a:extLst>
          </p:cNvPr>
          <p:cNvSpPr txBox="1"/>
          <p:nvPr/>
        </p:nvSpPr>
        <p:spPr>
          <a:xfrm>
            <a:off x="8756725" y="3829722"/>
            <a:ext cx="3195021" cy="830997"/>
          </a:xfrm>
          <a:prstGeom prst="rect">
            <a:avLst/>
          </a:prstGeom>
          <a:noFill/>
        </p:spPr>
        <p:txBody>
          <a:bodyPr wrap="square" rtlCol="0">
            <a:spAutoFit/>
          </a:bodyPr>
          <a:lstStyle/>
          <a:p>
            <a:r>
              <a:rPr lang="fr-FR" sz="2400" b="1"/>
              <a:t>Façade occidentale de la cathédrale.</a:t>
            </a:r>
            <a:endParaRPr lang="fr-FR" sz="2400" b="1" dirty="0"/>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bâtiment, Sculpture sur pierre, Sculpture, Histoire&#10;&#10;Description générée automatiquement">
            <a:extLst>
              <a:ext uri="{FF2B5EF4-FFF2-40B4-BE49-F238E27FC236}">
                <a16:creationId xmlns:a16="http://schemas.microsoft.com/office/drawing/2014/main" id="{F1895FF9-BBDB-5C35-6C68-FBA054898B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5553"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DAD97950-F49C-3DD9-87E8-430E4F0474CA}"/>
              </a:ext>
            </a:extLst>
          </p:cNvPr>
          <p:cNvSpPr txBox="1"/>
          <p:nvPr/>
        </p:nvSpPr>
        <p:spPr>
          <a:xfrm>
            <a:off x="376517" y="2441985"/>
            <a:ext cx="2764716" cy="258532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Tympan du portail septentrional de la cathédrale.</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bâtiment, Porte de maison, plein air, architecture&#10;&#10;Description générée automatiquement">
            <a:extLst>
              <a:ext uri="{FF2B5EF4-FFF2-40B4-BE49-F238E27FC236}">
                <a16:creationId xmlns:a16="http://schemas.microsoft.com/office/drawing/2014/main" id="{618CDC33-B234-C680-B077-A1D47A1B67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3143" y="189000"/>
            <a:ext cx="5785714" cy="648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A94D4B87-2C13-5294-0E2D-5CB834C99A20}"/>
              </a:ext>
            </a:extLst>
          </p:cNvPr>
          <p:cNvSpPr txBox="1"/>
          <p:nvPr/>
        </p:nvSpPr>
        <p:spPr>
          <a:xfrm>
            <a:off x="9133242" y="2505670"/>
            <a:ext cx="3058758" cy="1846659"/>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Portail roman sud.</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Lieux sacrés, lieu de culte, chapelle, cathédrale&#10;&#10;Description générée automatiquement">
            <a:extLst>
              <a:ext uri="{FF2B5EF4-FFF2-40B4-BE49-F238E27FC236}">
                <a16:creationId xmlns:a16="http://schemas.microsoft.com/office/drawing/2014/main" id="{F52FD792-165B-8A35-252B-6ABDBC4C48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8083" y="189000"/>
            <a:ext cx="4858477"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971D4E9F-FA42-9AF0-1860-CF466CD52277}"/>
              </a:ext>
            </a:extLst>
          </p:cNvPr>
          <p:cNvSpPr txBox="1"/>
          <p:nvPr/>
        </p:nvSpPr>
        <p:spPr>
          <a:xfrm>
            <a:off x="240319" y="3614569"/>
            <a:ext cx="3184263" cy="830997"/>
          </a:xfrm>
          <a:prstGeom prst="rect">
            <a:avLst/>
          </a:prstGeom>
          <a:noFill/>
        </p:spPr>
        <p:txBody>
          <a:bodyPr wrap="square" rtlCol="0">
            <a:spAutoFit/>
          </a:bodyPr>
          <a:lstStyle/>
          <a:p>
            <a:r>
              <a:rPr lang="fr-FR" sz="2400" b="1" dirty="0">
                <a:solidFill>
                  <a:srgbClr val="FFFF00"/>
                </a:solidFill>
              </a:rPr>
              <a:t>Vue d'ensemble de la chapelle.</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Lieux sacrés, lieu de culte, sanctuaire, église&#10;&#10;Description générée automatiquement">
            <a:extLst>
              <a:ext uri="{FF2B5EF4-FFF2-40B4-BE49-F238E27FC236}">
                <a16:creationId xmlns:a16="http://schemas.microsoft.com/office/drawing/2014/main" id="{4E050799-89FF-CB66-5AF7-BD1841E921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8083" y="189000"/>
            <a:ext cx="4858482" cy="6480000"/>
          </a:xfrm>
          <a:prstGeom prst="snip2DiagRect">
            <a:avLst/>
          </a:prstGeom>
          <a:solidFill>
            <a:srgbClr val="FFFFFF">
              <a:shade val="85000"/>
            </a:srgbClr>
          </a:solidFill>
          <a:ln w="88900" cap="sq">
            <a:solidFill>
              <a:schemeClr val="tx1"/>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C4CDDB4-E714-F828-3860-74B7AEB9C215}"/>
              </a:ext>
            </a:extLst>
          </p:cNvPr>
          <p:cNvSpPr txBox="1"/>
          <p:nvPr/>
        </p:nvSpPr>
        <p:spPr>
          <a:xfrm>
            <a:off x="8573846" y="3127786"/>
            <a:ext cx="3291840" cy="1938992"/>
          </a:xfrm>
          <a:prstGeom prst="rect">
            <a:avLst/>
          </a:prstGeom>
          <a:noFill/>
        </p:spPr>
        <p:txBody>
          <a:bodyPr wrap="square" rtlCol="0">
            <a:spAutoFit/>
          </a:bodyPr>
          <a:lstStyle/>
          <a:p>
            <a:endParaRPr lang="fr-FR" sz="2400" b="1" dirty="0"/>
          </a:p>
          <a:p>
            <a:endParaRPr lang="fr-FR" sz="2400" b="1" dirty="0"/>
          </a:p>
          <a:p>
            <a:r>
              <a:rPr lang="fr-FR" sz="2400" b="1" dirty="0"/>
              <a:t>Retable de l'Assomption de la Vierge.</a:t>
            </a: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art, peinture, bâtiment, Arts visuels&#10;&#10;Description générée automatiquement">
            <a:extLst>
              <a:ext uri="{FF2B5EF4-FFF2-40B4-BE49-F238E27FC236}">
                <a16:creationId xmlns:a16="http://schemas.microsoft.com/office/drawing/2014/main" id="{C99DE003-1AE4-C390-2704-DE279671F6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7186" y="270000"/>
            <a:ext cx="8424000" cy="6318000"/>
          </a:xfrm>
          <a:prstGeom prst="rect">
            <a:avLst/>
          </a:prstGeom>
          <a:effectLst>
            <a:softEdge rad="317500"/>
          </a:effectLst>
        </p:spPr>
      </p:pic>
      <p:sp>
        <p:nvSpPr>
          <p:cNvPr id="4" name="ZoneTexte 3">
            <a:extLst>
              <a:ext uri="{FF2B5EF4-FFF2-40B4-BE49-F238E27FC236}">
                <a16:creationId xmlns:a16="http://schemas.microsoft.com/office/drawing/2014/main" id="{442A2F0A-469C-3B53-88C0-AF83968FCC75}"/>
              </a:ext>
            </a:extLst>
          </p:cNvPr>
          <p:cNvSpPr txBox="1"/>
          <p:nvPr/>
        </p:nvSpPr>
        <p:spPr>
          <a:xfrm>
            <a:off x="344244" y="3571538"/>
            <a:ext cx="2366683" cy="1015663"/>
          </a:xfrm>
          <a:prstGeom prst="rect">
            <a:avLst/>
          </a:prstGeom>
          <a:noFill/>
        </p:spPr>
        <p:txBody>
          <a:bodyPr wrap="square" rtlCol="0">
            <a:spAutoFit/>
          </a:bodyPr>
          <a:lstStyle/>
          <a:p>
            <a:endParaRPr lang="fr-FR" dirty="0"/>
          </a:p>
          <a:p>
            <a:endParaRPr lang="fr-FR" dirty="0"/>
          </a:p>
          <a:p>
            <a:r>
              <a:rPr lang="fr-FR" sz="2400" b="1" dirty="0"/>
              <a:t>Annonciation.</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peinture, art, Arts visuels, dessin&#10;&#10;Description générée automatiquement">
            <a:extLst>
              <a:ext uri="{FF2B5EF4-FFF2-40B4-BE49-F238E27FC236}">
                <a16:creationId xmlns:a16="http://schemas.microsoft.com/office/drawing/2014/main" id="{F5F980CF-E8C1-A1A1-8480-8067553353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5811" y="405000"/>
            <a:ext cx="8064000" cy="6048000"/>
          </a:xfrm>
          <a:prstGeom prst="rect">
            <a:avLst/>
          </a:prstGeom>
          <a:effectLst>
            <a:softEdge rad="317500"/>
          </a:effectLst>
        </p:spPr>
      </p:pic>
      <p:sp>
        <p:nvSpPr>
          <p:cNvPr id="4" name="ZoneTexte 3">
            <a:extLst>
              <a:ext uri="{FF2B5EF4-FFF2-40B4-BE49-F238E27FC236}">
                <a16:creationId xmlns:a16="http://schemas.microsoft.com/office/drawing/2014/main" id="{CDD5466A-E40D-5122-CE3B-F607ED1A3F73}"/>
              </a:ext>
            </a:extLst>
          </p:cNvPr>
          <p:cNvSpPr txBox="1"/>
          <p:nvPr/>
        </p:nvSpPr>
        <p:spPr>
          <a:xfrm>
            <a:off x="9159811" y="3977640"/>
            <a:ext cx="2495774" cy="461665"/>
          </a:xfrm>
          <a:prstGeom prst="rect">
            <a:avLst/>
          </a:prstGeom>
          <a:noFill/>
        </p:spPr>
        <p:txBody>
          <a:bodyPr wrap="square" rtlCol="0">
            <a:spAutoFit/>
          </a:bodyPr>
          <a:lstStyle/>
          <a:p>
            <a:r>
              <a:rPr lang="fr-FR" sz="2400" b="1"/>
              <a:t>Visitation.</a:t>
            </a:r>
            <a:endParaRPr lang="fr-FR" sz="2400" b="1" dirty="0"/>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art, peinture, Arts visuels, mythologie&#10;&#10;Description générée automatiquement">
            <a:extLst>
              <a:ext uri="{FF2B5EF4-FFF2-40B4-BE49-F238E27FC236}">
                <a16:creationId xmlns:a16="http://schemas.microsoft.com/office/drawing/2014/main" id="{A4759485-C1DD-BE37-E472-C551348F12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01" y="279000"/>
            <a:ext cx="8400000" cy="6300000"/>
          </a:xfrm>
          <a:prstGeom prst="rect">
            <a:avLst/>
          </a:prstGeom>
          <a:effectLst>
            <a:softEdge rad="127000"/>
          </a:effectLst>
        </p:spPr>
      </p:pic>
      <p:sp>
        <p:nvSpPr>
          <p:cNvPr id="6" name="ZoneTexte 5">
            <a:extLst>
              <a:ext uri="{FF2B5EF4-FFF2-40B4-BE49-F238E27FC236}">
                <a16:creationId xmlns:a16="http://schemas.microsoft.com/office/drawing/2014/main" id="{F75EA4FA-4666-DD7A-45A2-58407DDA9FAF}"/>
              </a:ext>
            </a:extLst>
          </p:cNvPr>
          <p:cNvSpPr txBox="1"/>
          <p:nvPr/>
        </p:nvSpPr>
        <p:spPr>
          <a:xfrm>
            <a:off x="291748" y="3342534"/>
            <a:ext cx="2123702" cy="1754326"/>
          </a:xfrm>
          <a:prstGeom prst="rect">
            <a:avLst/>
          </a:prstGeom>
          <a:noFill/>
        </p:spPr>
        <p:txBody>
          <a:bodyPr wrap="square">
            <a:spAutoFit/>
          </a:bodyPr>
          <a:lstStyle/>
          <a:p>
            <a:endParaRPr lang="fr-FR" dirty="0"/>
          </a:p>
          <a:p>
            <a:endParaRPr lang="fr-FR" dirty="0"/>
          </a:p>
          <a:p>
            <a:r>
              <a:rPr lang="fr-FR" sz="2400" b="1" dirty="0"/>
              <a:t>Nativité. Adoration des bergers.</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5" name="Image 4" descr="Une image contenant art, église, statue, peinture&#10;&#10;Description générée automatiquement">
            <a:extLst>
              <a:ext uri="{FF2B5EF4-FFF2-40B4-BE49-F238E27FC236}">
                <a16:creationId xmlns:a16="http://schemas.microsoft.com/office/drawing/2014/main" id="{3F5435B1-9597-3119-8AB8-BFE40BF759D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5812" y="189000"/>
            <a:ext cx="4858483" cy="6480000"/>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ZoneTexte 5">
            <a:extLst>
              <a:ext uri="{FF2B5EF4-FFF2-40B4-BE49-F238E27FC236}">
                <a16:creationId xmlns:a16="http://schemas.microsoft.com/office/drawing/2014/main" id="{781EF384-E686-18ED-5B2E-B79E2DFAB956}"/>
              </a:ext>
            </a:extLst>
          </p:cNvPr>
          <p:cNvSpPr txBox="1"/>
          <p:nvPr/>
        </p:nvSpPr>
        <p:spPr>
          <a:xfrm>
            <a:off x="5234877" y="5750155"/>
            <a:ext cx="3159418" cy="1015663"/>
          </a:xfrm>
          <a:prstGeom prst="rect">
            <a:avLst/>
          </a:prstGeom>
          <a:noFill/>
        </p:spPr>
        <p:txBody>
          <a:bodyPr wrap="square" rtlCol="0">
            <a:spAutoFit/>
          </a:bodyPr>
          <a:lstStyle/>
          <a:p>
            <a:endParaRPr lang="fr-FR" dirty="0"/>
          </a:p>
          <a:p>
            <a:endParaRPr lang="fr-FR" dirty="0"/>
          </a:p>
          <a:p>
            <a:r>
              <a:rPr lang="fr-FR" sz="2400" b="1" dirty="0">
                <a:solidFill>
                  <a:schemeClr val="bg1"/>
                </a:solidFill>
              </a:rPr>
              <a:t>Circoncision.</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art, bâtiment, église, porte&#10;&#10;Description générée automatiquement">
            <a:extLst>
              <a:ext uri="{FF2B5EF4-FFF2-40B4-BE49-F238E27FC236}">
                <a16:creationId xmlns:a16="http://schemas.microsoft.com/office/drawing/2014/main" id="{D5393D4A-D37A-C8C8-2624-42230C53EA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73151" y="189000"/>
            <a:ext cx="3845698" cy="6480000"/>
          </a:xfrm>
          <a:prstGeom prst="round2DiagRect">
            <a:avLst>
              <a:gd name="adj1" fmla="val 16667"/>
              <a:gd name="adj2" fmla="val 0"/>
            </a:avLst>
          </a:prstGeom>
          <a:ln w="88900" cap="sq">
            <a:solidFill>
              <a:schemeClr val="accent2"/>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8FE5CBD1-8007-43FC-CD04-D5EA1AFDBA1A}"/>
              </a:ext>
            </a:extLst>
          </p:cNvPr>
          <p:cNvSpPr txBox="1"/>
          <p:nvPr/>
        </p:nvSpPr>
        <p:spPr>
          <a:xfrm>
            <a:off x="8337177" y="3195021"/>
            <a:ext cx="3582296" cy="1754326"/>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Porte d'accès à la chapelle Saint-Antoine dans l'abside.</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bâtiment, Symétrie, intérieur, toit&#10;&#10;Description générée automatiquement">
            <a:extLst>
              <a:ext uri="{FF2B5EF4-FFF2-40B4-BE49-F238E27FC236}">
                <a16:creationId xmlns:a16="http://schemas.microsoft.com/office/drawing/2014/main" id="{F9525CC6-2837-C681-19E1-C4581E483F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127000"/>
          </a:effectLst>
        </p:spPr>
      </p:pic>
      <p:sp>
        <p:nvSpPr>
          <p:cNvPr id="4" name="ZoneTexte 3">
            <a:extLst>
              <a:ext uri="{FF2B5EF4-FFF2-40B4-BE49-F238E27FC236}">
                <a16:creationId xmlns:a16="http://schemas.microsoft.com/office/drawing/2014/main" id="{9AB48402-B871-FF51-9113-54C793E63BD3}"/>
              </a:ext>
            </a:extLst>
          </p:cNvPr>
          <p:cNvSpPr txBox="1"/>
          <p:nvPr/>
        </p:nvSpPr>
        <p:spPr>
          <a:xfrm>
            <a:off x="3786693" y="5712311"/>
            <a:ext cx="7143078"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Voûte de la chapelle Saint-Antoine.</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bâtiment, Porte de maison, Moulures, porte&#10;&#10;Description générée automatiquement">
            <a:extLst>
              <a:ext uri="{FF2B5EF4-FFF2-40B4-BE49-F238E27FC236}">
                <a16:creationId xmlns:a16="http://schemas.microsoft.com/office/drawing/2014/main" id="{3A6BDAC8-05CB-07AF-775F-1E5E19378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05605" y="189000"/>
            <a:ext cx="432000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284FADF-B9AB-0150-778B-DEF7238C6717}"/>
              </a:ext>
            </a:extLst>
          </p:cNvPr>
          <p:cNvSpPr txBox="1"/>
          <p:nvPr/>
        </p:nvSpPr>
        <p:spPr>
          <a:xfrm>
            <a:off x="518160" y="3216538"/>
            <a:ext cx="3087445" cy="2308324"/>
          </a:xfrm>
          <a:prstGeom prst="rect">
            <a:avLst/>
          </a:prstGeom>
          <a:noFill/>
        </p:spPr>
        <p:txBody>
          <a:bodyPr wrap="square" rtlCol="0">
            <a:spAutoFit/>
          </a:bodyPr>
          <a:lstStyle/>
          <a:p>
            <a:endParaRPr lang="fr-FR" sz="2400" dirty="0">
              <a:solidFill>
                <a:srgbClr val="FFFF00"/>
              </a:solidFill>
            </a:endParaRPr>
          </a:p>
          <a:p>
            <a:r>
              <a:rPr lang="fr-FR" sz="2400" b="1" dirty="0">
                <a:solidFill>
                  <a:srgbClr val="FFFF00"/>
                </a:solidFill>
              </a:rPr>
              <a:t>Porte d'accès à la sacristie, ancienne chapelle Saint-Martin, dans l'abside.</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5" name="Image 4" descr="Une image contenant bâtiment, église, texte, arche&#10;&#10;Description générée automatiquement">
            <a:extLst>
              <a:ext uri="{FF2B5EF4-FFF2-40B4-BE49-F238E27FC236}">
                <a16:creationId xmlns:a16="http://schemas.microsoft.com/office/drawing/2014/main" id="{97DFEF93-70FA-0155-1D89-137C50C1A7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6908" y="279000"/>
            <a:ext cx="4200000" cy="6300000"/>
          </a:xfrm>
          <a:prstGeom prst="roundRect">
            <a:avLst>
              <a:gd name="adj" fmla="val 16667"/>
            </a:avLst>
          </a:prstGeom>
          <a:ln w="50800">
            <a:solidFill>
              <a:srgbClr val="FF000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ZoneTexte 5">
            <a:extLst>
              <a:ext uri="{FF2B5EF4-FFF2-40B4-BE49-F238E27FC236}">
                <a16:creationId xmlns:a16="http://schemas.microsoft.com/office/drawing/2014/main" id="{A6B7D0E2-499E-48AD-505D-17B48F934376}"/>
              </a:ext>
            </a:extLst>
          </p:cNvPr>
          <p:cNvSpPr txBox="1"/>
          <p:nvPr/>
        </p:nvSpPr>
        <p:spPr>
          <a:xfrm>
            <a:off x="8174275" y="3145075"/>
            <a:ext cx="3683726" cy="1754326"/>
          </a:xfrm>
          <a:prstGeom prst="rect">
            <a:avLst/>
          </a:prstGeom>
          <a:noFill/>
        </p:spPr>
        <p:txBody>
          <a:bodyPr wrap="square" rtlCol="0">
            <a:spAutoFit/>
          </a:bodyPr>
          <a:lstStyle/>
          <a:p>
            <a:endParaRPr lang="fr-FR" dirty="0"/>
          </a:p>
          <a:p>
            <a:endParaRPr lang="fr-FR" dirty="0"/>
          </a:p>
          <a:p>
            <a:r>
              <a:rPr lang="fr-FR" sz="2400" b="1" dirty="0"/>
              <a:t>Porte d'accès au cloître dans l'abside avec rappel des travaux.</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bâtiment, mur, intérieur, Lieux sacrés&#10;&#10;Description générée automatiquement">
            <a:extLst>
              <a:ext uri="{FF2B5EF4-FFF2-40B4-BE49-F238E27FC236}">
                <a16:creationId xmlns:a16="http://schemas.microsoft.com/office/drawing/2014/main" id="{11C8C6E3-EA44-6324-9C6E-900F1B5F17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88400" y="189000"/>
            <a:ext cx="364556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A9E6111-F55F-2F08-9394-6C1F89A1CA24}"/>
              </a:ext>
            </a:extLst>
          </p:cNvPr>
          <p:cNvSpPr txBox="1"/>
          <p:nvPr/>
        </p:nvSpPr>
        <p:spPr>
          <a:xfrm>
            <a:off x="462578" y="3665669"/>
            <a:ext cx="3453205" cy="1938992"/>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Chapelle Saint-Pierre ou chapelle dédiée au bienheureux Alain de </a:t>
            </a:r>
            <a:r>
              <a:rPr lang="fr-FR" sz="2400" b="1" dirty="0" err="1">
                <a:solidFill>
                  <a:srgbClr val="FFFF00"/>
                </a:solidFill>
              </a:rPr>
              <a:t>Solminihac</a:t>
            </a:r>
            <a:r>
              <a:rPr lang="fr-FR" sz="2400" b="1" dirty="0">
                <a:solidFill>
                  <a:srgbClr val="FFFF00"/>
                </a:solidFill>
              </a:rPr>
              <a:t>.</a:t>
            </a: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bâtiment, plein air, plante, fenêtre&#10;&#10;Description générée automatiquement">
            <a:extLst>
              <a:ext uri="{FF2B5EF4-FFF2-40B4-BE49-F238E27FC236}">
                <a16:creationId xmlns:a16="http://schemas.microsoft.com/office/drawing/2014/main" id="{CF7FF266-697F-B8AE-4164-607E41930D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9596" y="279000"/>
            <a:ext cx="8007950" cy="6300000"/>
          </a:xfrm>
          <a:prstGeom prst="rect">
            <a:avLst/>
          </a:prstGeom>
          <a:effectLst>
            <a:softEdge rad="317500"/>
          </a:effectLst>
        </p:spPr>
      </p:pic>
      <p:sp>
        <p:nvSpPr>
          <p:cNvPr id="4" name="ZoneTexte 3">
            <a:extLst>
              <a:ext uri="{FF2B5EF4-FFF2-40B4-BE49-F238E27FC236}">
                <a16:creationId xmlns:a16="http://schemas.microsoft.com/office/drawing/2014/main" id="{8035DDBB-3A6C-54A9-4C19-E261B3970A38}"/>
              </a:ext>
            </a:extLst>
          </p:cNvPr>
          <p:cNvSpPr txBox="1"/>
          <p:nvPr/>
        </p:nvSpPr>
        <p:spPr>
          <a:xfrm>
            <a:off x="9610503" y="2084294"/>
            <a:ext cx="2183802" cy="3693319"/>
          </a:xfrm>
          <a:prstGeom prst="rect">
            <a:avLst/>
          </a:prstGeom>
          <a:noFill/>
        </p:spPr>
        <p:txBody>
          <a:bodyPr wrap="square" rtlCol="0">
            <a:spAutoFit/>
          </a:bodyPr>
          <a:lstStyle/>
          <a:p>
            <a:endParaRPr lang="fr-FR" dirty="0"/>
          </a:p>
          <a:p>
            <a:r>
              <a:rPr lang="fr-FR" sz="2400" b="1" dirty="0"/>
              <a:t>La chapelle Saint-Martin, actuelle sacristie, et seconde sacristie, à côté du chevet de la cathédrale.</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488C9B37-FAB6-63EF-3AFC-3F324C5526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056" y="279000"/>
            <a:ext cx="6797888" cy="6300000"/>
          </a:xfrm>
          <a:prstGeom prst="rect">
            <a:avLst/>
          </a:prstGeom>
          <a:effectLst>
            <a:softEdge rad="127000"/>
          </a:effectLst>
        </p:spPr>
      </p:pic>
      <p:sp>
        <p:nvSpPr>
          <p:cNvPr id="4" name="ZoneTexte 3">
            <a:extLst>
              <a:ext uri="{FF2B5EF4-FFF2-40B4-BE49-F238E27FC236}">
                <a16:creationId xmlns:a16="http://schemas.microsoft.com/office/drawing/2014/main" id="{AD6ABC03-8398-FBCB-D8A4-BE373BBD3370}"/>
              </a:ext>
            </a:extLst>
          </p:cNvPr>
          <p:cNvSpPr txBox="1"/>
          <p:nvPr/>
        </p:nvSpPr>
        <p:spPr>
          <a:xfrm>
            <a:off x="118334" y="3203090"/>
            <a:ext cx="2578722" cy="2308324"/>
          </a:xfrm>
          <a:prstGeom prst="rect">
            <a:avLst/>
          </a:prstGeom>
          <a:noFill/>
        </p:spPr>
        <p:txBody>
          <a:bodyPr wrap="square" rtlCol="0">
            <a:spAutoFit/>
          </a:bodyPr>
          <a:lstStyle/>
          <a:p>
            <a:r>
              <a:rPr lang="fr-FR" sz="2400" b="1" dirty="0">
                <a:solidFill>
                  <a:srgbClr val="FFFF00"/>
                </a:solidFill>
              </a:rPr>
              <a:t>Chapelle Saint-</a:t>
            </a:r>
            <a:r>
              <a:rPr lang="fr-FR" sz="2400" b="1" dirty="0" err="1">
                <a:solidFill>
                  <a:srgbClr val="FFFF00"/>
                </a:solidFill>
              </a:rPr>
              <a:t>Gausbert</a:t>
            </a:r>
            <a:r>
              <a:rPr lang="fr-FR" sz="2400" b="1" dirty="0">
                <a:solidFill>
                  <a:srgbClr val="FFFF00"/>
                </a:solidFill>
              </a:rPr>
              <a:t> et chapelle Saint-Martin vues de la cour de l'archidiaconé.</a:t>
            </a: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peinture, art, église, meubles&#10;&#10;Description générée automatiquement">
            <a:extLst>
              <a:ext uri="{FF2B5EF4-FFF2-40B4-BE49-F238E27FC236}">
                <a16:creationId xmlns:a16="http://schemas.microsoft.com/office/drawing/2014/main" id="{DCA892C2-7FEE-EEE0-10DF-5A86C60618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79334" y="189000"/>
            <a:ext cx="3999997" cy="6480000"/>
          </a:xfrm>
          <a:prstGeom prst="rect">
            <a:avLst/>
          </a:prstGeom>
          <a:ln w="88900" cap="sq" cmpd="thickThin">
            <a:solidFill>
              <a:schemeClr val="accent3"/>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335DBFA-213A-AE5A-4598-E00495484178}"/>
              </a:ext>
            </a:extLst>
          </p:cNvPr>
          <p:cNvSpPr txBox="1"/>
          <p:nvPr/>
        </p:nvSpPr>
        <p:spPr>
          <a:xfrm>
            <a:off x="8208085" y="3765176"/>
            <a:ext cx="3999997" cy="1107996"/>
          </a:xfrm>
          <a:prstGeom prst="rect">
            <a:avLst/>
          </a:prstGeom>
          <a:noFill/>
        </p:spPr>
        <p:txBody>
          <a:bodyPr wrap="square" rtlCol="0">
            <a:spAutoFit/>
          </a:bodyPr>
          <a:lstStyle/>
          <a:p>
            <a:endParaRPr lang="fr-FR" dirty="0"/>
          </a:p>
          <a:p>
            <a:r>
              <a:rPr lang="fr-FR" sz="2400" b="1" dirty="0"/>
              <a:t>Chapelle du Bienheureux J.G. </a:t>
            </a:r>
            <a:r>
              <a:rPr lang="fr-FR" sz="2400" b="1" dirty="0" err="1"/>
              <a:t>Perboyre</a:t>
            </a:r>
            <a:r>
              <a:rPr lang="fr-FR" sz="2400" b="1" dirty="0"/>
              <a:t>.</a:t>
            </a: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3" name="Image 2" descr="Une image contenant art, sculpture, Sculpture, église&#10;&#10;Description générée automatiquement">
            <a:extLst>
              <a:ext uri="{FF2B5EF4-FFF2-40B4-BE49-F238E27FC236}">
                <a16:creationId xmlns:a16="http://schemas.microsoft.com/office/drawing/2014/main" id="{E69735DA-2BE0-8F59-4BA7-1106592917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89759" y="189000"/>
            <a:ext cx="3643008" cy="648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AE9A928-5BEC-FE2B-0DA1-F1A0F0E1499C}"/>
              </a:ext>
            </a:extLst>
          </p:cNvPr>
          <p:cNvSpPr txBox="1"/>
          <p:nvPr/>
        </p:nvSpPr>
        <p:spPr>
          <a:xfrm>
            <a:off x="545778" y="3084755"/>
            <a:ext cx="3506993" cy="2123658"/>
          </a:xfrm>
          <a:prstGeom prst="rect">
            <a:avLst/>
          </a:prstGeom>
          <a:noFill/>
        </p:spPr>
        <p:txBody>
          <a:bodyPr wrap="square" rtlCol="0">
            <a:spAutoFit/>
          </a:bodyPr>
          <a:lstStyle/>
          <a:p>
            <a:endParaRPr lang="fr-FR" dirty="0"/>
          </a:p>
          <a:p>
            <a:endParaRPr lang="fr-FR" dirty="0"/>
          </a:p>
          <a:p>
            <a:r>
              <a:rPr lang="fr-FR" sz="2400" b="1" dirty="0"/>
              <a:t>Sculpture du martyre de Jean-Gabriel </a:t>
            </a:r>
            <a:r>
              <a:rPr lang="fr-FR" sz="2400" b="1" dirty="0" err="1"/>
              <a:t>Perboyre</a:t>
            </a:r>
            <a:r>
              <a:rPr lang="fr-FR" sz="2400" b="1" dirty="0"/>
              <a:t> et peinture de l'Annonciation.</a:t>
            </a:r>
          </a:p>
        </p:txBody>
      </p:sp>
    </p:spTree>
    <p:extLst>
      <p:ext uri="{BB962C8B-B14F-4D97-AF65-F5344CB8AC3E}">
        <p14:creationId xmlns:p14="http://schemas.microsoft.com/office/powerpoint/2010/main" val="17578162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bâtiment, Sculpture sur pierre, église, sculpture&#10;&#10;Description générée automatiquement">
            <a:extLst>
              <a:ext uri="{FF2B5EF4-FFF2-40B4-BE49-F238E27FC236}">
                <a16:creationId xmlns:a16="http://schemas.microsoft.com/office/drawing/2014/main" id="{8FF4E982-05CD-665C-9EFB-612A50A642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4496" y="189000"/>
            <a:ext cx="3643008" cy="648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55FFC55-1D72-885F-7C4B-B16C380E8479}"/>
              </a:ext>
            </a:extLst>
          </p:cNvPr>
          <p:cNvSpPr txBox="1"/>
          <p:nvPr/>
        </p:nvSpPr>
        <p:spPr>
          <a:xfrm>
            <a:off x="8261998" y="3429000"/>
            <a:ext cx="3334870" cy="1846659"/>
          </a:xfrm>
          <a:prstGeom prst="rect">
            <a:avLst/>
          </a:prstGeom>
          <a:noFill/>
        </p:spPr>
        <p:txBody>
          <a:bodyPr wrap="square" rtlCol="0">
            <a:spAutoFit/>
          </a:bodyPr>
          <a:lstStyle/>
          <a:p>
            <a:endParaRPr lang="fr-FR" dirty="0"/>
          </a:p>
          <a:p>
            <a:r>
              <a:rPr lang="fr-FR" sz="2400" b="1" dirty="0"/>
              <a:t>Chapelle </a:t>
            </a:r>
            <a:r>
              <a:rPr lang="fr-FR" sz="2400" b="1" dirty="0" err="1"/>
              <a:t>Sainte-Jeanne-d'Arc</a:t>
            </a:r>
            <a:r>
              <a:rPr lang="fr-FR" sz="2400" b="1" dirty="0"/>
              <a:t> et monument aux morts de la paroisse.</a:t>
            </a:r>
          </a:p>
        </p:txBody>
      </p:sp>
    </p:spTree>
    <p:extLst>
      <p:ext uri="{BB962C8B-B14F-4D97-AF65-F5344CB8AC3E}">
        <p14:creationId xmlns:p14="http://schemas.microsoft.com/office/powerpoint/2010/main" val="2840046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7784394-6763-5C2E-3CAD-7FD2FDDE65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5145" y="189000"/>
            <a:ext cx="4291391" cy="648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1DD3FD8-568B-EAD6-469B-FF0E597E17D0}"/>
              </a:ext>
            </a:extLst>
          </p:cNvPr>
          <p:cNvSpPr txBox="1"/>
          <p:nvPr/>
        </p:nvSpPr>
        <p:spPr>
          <a:xfrm>
            <a:off x="301215" y="3926541"/>
            <a:ext cx="3474720" cy="461665"/>
          </a:xfrm>
          <a:prstGeom prst="rect">
            <a:avLst/>
          </a:prstGeom>
          <a:noFill/>
        </p:spPr>
        <p:txBody>
          <a:bodyPr wrap="square" rtlCol="0">
            <a:spAutoFit/>
          </a:bodyPr>
          <a:lstStyle/>
          <a:p>
            <a:r>
              <a:rPr lang="fr-FR" sz="2400" b="1" dirty="0"/>
              <a:t>Chapelle Saint-Joseph.</a:t>
            </a: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Lieux sacrés, lieu de culte, sanctuaire, peinture&#10;&#10;Description générée automatiquement">
            <a:extLst>
              <a:ext uri="{FF2B5EF4-FFF2-40B4-BE49-F238E27FC236}">
                <a16:creationId xmlns:a16="http://schemas.microsoft.com/office/drawing/2014/main" id="{6FE63082-E6E8-ABDE-07B7-56D87E44CD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89760" y="189000"/>
            <a:ext cx="3643008" cy="6480000"/>
          </a:xfrm>
          <a:prstGeom prst="snip2DiagRect">
            <a:avLst/>
          </a:prstGeom>
          <a:solidFill>
            <a:srgbClr val="FFFFFF">
              <a:shade val="85000"/>
            </a:srgbClr>
          </a:solidFill>
          <a:ln w="88900" cap="sq">
            <a:solidFill>
              <a:schemeClr val="accent3"/>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7E212659-26CD-AE32-CD3D-4C07FDD70033}"/>
              </a:ext>
            </a:extLst>
          </p:cNvPr>
          <p:cNvSpPr txBox="1"/>
          <p:nvPr/>
        </p:nvSpPr>
        <p:spPr>
          <a:xfrm>
            <a:off x="8078993" y="3130475"/>
            <a:ext cx="3603812" cy="2308324"/>
          </a:xfrm>
          <a:prstGeom prst="rect">
            <a:avLst/>
          </a:prstGeom>
          <a:noFill/>
        </p:spPr>
        <p:txBody>
          <a:bodyPr wrap="square" rtlCol="0">
            <a:spAutoFit/>
          </a:bodyPr>
          <a:lstStyle/>
          <a:p>
            <a:endParaRPr lang="fr-FR" sz="2400" b="1" dirty="0"/>
          </a:p>
          <a:p>
            <a:r>
              <a:rPr lang="fr-FR" sz="2400" b="1" dirty="0"/>
              <a:t>Chapelle de la Vierge avec le tombeau d'Alain de </a:t>
            </a:r>
            <a:r>
              <a:rPr lang="fr-FR" sz="2400" b="1" dirty="0" err="1"/>
              <a:t>Solminihac</a:t>
            </a:r>
            <a:r>
              <a:rPr lang="fr-FR" sz="2400" b="1" dirty="0"/>
              <a:t> transporté dans la cathédrale en 1793.</a:t>
            </a:r>
          </a:p>
        </p:txBody>
      </p:sp>
    </p:spTree>
    <p:extLst>
      <p:ext uri="{BB962C8B-B14F-4D97-AF65-F5344CB8AC3E}">
        <p14:creationId xmlns:p14="http://schemas.microsoft.com/office/powerpoint/2010/main" val="3596621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3" name="Image 2" descr="Une image contenant art, peinture, mosaïque, bâtiment&#10;&#10;Description générée automatiquement">
            <a:extLst>
              <a:ext uri="{FF2B5EF4-FFF2-40B4-BE49-F238E27FC236}">
                <a16:creationId xmlns:a16="http://schemas.microsoft.com/office/drawing/2014/main" id="{ED40D666-5F0B-3E95-AA56-8F35A22D6E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5531" y="189000"/>
            <a:ext cx="6655488"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013994A-AAE6-0FF3-D7B7-4EC063815613}"/>
              </a:ext>
            </a:extLst>
          </p:cNvPr>
          <p:cNvSpPr txBox="1"/>
          <p:nvPr/>
        </p:nvSpPr>
        <p:spPr>
          <a:xfrm>
            <a:off x="315513" y="1384652"/>
            <a:ext cx="2624866" cy="4431983"/>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t>Autour de saint Étienne en prière, saint Paul tenant une épée levée et treize personnages de la société médiévale.</a:t>
            </a:r>
          </a:p>
        </p:txBody>
      </p:sp>
    </p:spTree>
    <p:extLst>
      <p:ext uri="{BB962C8B-B14F-4D97-AF65-F5344CB8AC3E}">
        <p14:creationId xmlns:p14="http://schemas.microsoft.com/office/powerpoint/2010/main" val="24895704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5B39A716-35C2-4A6E-BCC5-589254B0688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07CDC1E-C2C8-1E1F-BAD2-3548AD6407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5812" y="369000"/>
            <a:ext cx="8160000" cy="61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9559D20-B06E-18F4-6496-3198A2CCB047}"/>
              </a:ext>
            </a:extLst>
          </p:cNvPr>
          <p:cNvSpPr txBox="1"/>
          <p:nvPr/>
        </p:nvSpPr>
        <p:spPr>
          <a:xfrm>
            <a:off x="9083040" y="65384"/>
            <a:ext cx="3108960" cy="2677656"/>
          </a:xfrm>
          <a:prstGeom prst="rect">
            <a:avLst/>
          </a:prstGeom>
          <a:noFill/>
        </p:spPr>
        <p:txBody>
          <a:bodyPr wrap="square" rtlCol="0">
            <a:spAutoFit/>
          </a:bodyPr>
          <a:lstStyle/>
          <a:p>
            <a:r>
              <a:rPr lang="fr-FR" sz="2800" b="1" dirty="0">
                <a:solidFill>
                  <a:schemeClr val="bg1"/>
                </a:solidFill>
              </a:rPr>
              <a:t>Lorient Vous A Proposer La Cathédrale Saint –Etienne De Cahors –Lot – à Suive N°2</a:t>
            </a:r>
          </a:p>
        </p:txBody>
      </p:sp>
      <p:sp>
        <p:nvSpPr>
          <p:cNvPr id="5" name="ZoneTexte 4">
            <a:extLst>
              <a:ext uri="{FF2B5EF4-FFF2-40B4-BE49-F238E27FC236}">
                <a16:creationId xmlns:a16="http://schemas.microsoft.com/office/drawing/2014/main" id="{E6451381-94AE-BF76-5963-1FDF726EA09C}"/>
              </a:ext>
            </a:extLst>
          </p:cNvPr>
          <p:cNvSpPr txBox="1"/>
          <p:nvPr/>
        </p:nvSpPr>
        <p:spPr>
          <a:xfrm>
            <a:off x="9083040" y="3446642"/>
            <a:ext cx="3108960" cy="954107"/>
          </a:xfrm>
          <a:prstGeom prst="rect">
            <a:avLst/>
          </a:prstGeom>
          <a:noFill/>
        </p:spPr>
        <p:txBody>
          <a:bodyPr wrap="square" rtlCol="0">
            <a:spAutoFit/>
          </a:bodyPr>
          <a:lstStyle/>
          <a:p>
            <a:r>
              <a:rPr lang="fr-FR" sz="2800" b="1" dirty="0">
                <a:solidFill>
                  <a:schemeClr val="bg1"/>
                </a:solidFill>
              </a:rPr>
              <a:t>Les Images Et Le Son Du Net</a:t>
            </a:r>
          </a:p>
        </p:txBody>
      </p:sp>
      <p:sp>
        <p:nvSpPr>
          <p:cNvPr id="6" name="ZoneTexte 5">
            <a:extLst>
              <a:ext uri="{FF2B5EF4-FFF2-40B4-BE49-F238E27FC236}">
                <a16:creationId xmlns:a16="http://schemas.microsoft.com/office/drawing/2014/main" id="{E29B3A6A-47DD-62F0-4CDD-16436C1BE911}"/>
              </a:ext>
            </a:extLst>
          </p:cNvPr>
          <p:cNvSpPr txBox="1"/>
          <p:nvPr/>
        </p:nvSpPr>
        <p:spPr>
          <a:xfrm>
            <a:off x="9714156" y="4525543"/>
            <a:ext cx="2969110" cy="523220"/>
          </a:xfrm>
          <a:prstGeom prst="rect">
            <a:avLst/>
          </a:prstGeom>
          <a:noFill/>
        </p:spPr>
        <p:txBody>
          <a:bodyPr wrap="square" rtlCol="0">
            <a:spAutoFit/>
          </a:bodyPr>
          <a:lstStyle/>
          <a:p>
            <a:r>
              <a:rPr lang="fr-FR" sz="2800" b="1" dirty="0">
                <a:solidFill>
                  <a:schemeClr val="bg1"/>
                </a:solidFill>
              </a:rPr>
              <a:t>Daniel</a:t>
            </a:r>
          </a:p>
        </p:txBody>
      </p:sp>
      <p:sp>
        <p:nvSpPr>
          <p:cNvPr id="7" name="ZoneTexte 6">
            <a:extLst>
              <a:ext uri="{FF2B5EF4-FFF2-40B4-BE49-F238E27FC236}">
                <a16:creationId xmlns:a16="http://schemas.microsoft.com/office/drawing/2014/main" id="{4A27D8FD-5AEB-2396-E81C-13E11FCBA4E8}"/>
              </a:ext>
            </a:extLst>
          </p:cNvPr>
          <p:cNvSpPr txBox="1"/>
          <p:nvPr/>
        </p:nvSpPr>
        <p:spPr>
          <a:xfrm>
            <a:off x="9083040" y="5298350"/>
            <a:ext cx="2997798" cy="1384995"/>
          </a:xfrm>
          <a:prstGeom prst="rect">
            <a:avLst/>
          </a:prstGeom>
          <a:noFill/>
        </p:spPr>
        <p:txBody>
          <a:bodyPr wrap="square" rtlCol="0">
            <a:spAutoFit/>
          </a:bodyPr>
          <a:lstStyle/>
          <a:p>
            <a:r>
              <a:rPr lang="fr-FR" sz="2800" b="1" dirty="0">
                <a:solidFill>
                  <a:schemeClr val="bg1"/>
                </a:solidFill>
              </a:rPr>
              <a:t>Cliquez Droit PPS En Manuelle</a:t>
            </a:r>
          </a:p>
          <a:p>
            <a:r>
              <a:rPr lang="fr-FR" sz="2800" b="1" dirty="0">
                <a:solidFill>
                  <a:schemeClr val="bg1"/>
                </a:solidFill>
              </a:rPr>
              <a:t>Merci</a:t>
            </a:r>
          </a:p>
        </p:txBody>
      </p:sp>
    </p:spTree>
    <p:extLst>
      <p:ext uri="{BB962C8B-B14F-4D97-AF65-F5344CB8AC3E}">
        <p14:creationId xmlns:p14="http://schemas.microsoft.com/office/powerpoint/2010/main" val="39298451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p15:prstTrans prst="drape"/>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89</TotalTime>
  <Words>418</Words>
  <Application>Microsoft Office PowerPoint</Application>
  <PresentationFormat>Grand écran</PresentationFormat>
  <Paragraphs>83</Paragraphs>
  <Slides>30</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2024-12-16T06:24:40Z</dcterms:created>
  <dcterms:modified xsi:type="dcterms:W3CDTF">2024-12-30T07:36:23Z</dcterms:modified>
</cp:coreProperties>
</file>