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7" r:id="rId18"/>
    <p:sldId id="258" r:id="rId19"/>
    <p:sldId id="259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28/12/2024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ce centrale, ciel&#10;&#10;Description générée automatiquement">
            <a:extLst>
              <a:ext uri="{FF2B5EF4-FFF2-40B4-BE49-F238E27FC236}">
                <a16:creationId xmlns:a16="http://schemas.microsoft.com/office/drawing/2014/main" id="{F3566C34-7B62-2CCC-E463-39CDAAF64A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AD907D-8420-0656-58FC-505800FAF784}"/>
              </a:ext>
            </a:extLst>
          </p:cNvPr>
          <p:cNvSpPr txBox="1"/>
          <p:nvPr/>
        </p:nvSpPr>
        <p:spPr>
          <a:xfrm>
            <a:off x="4152451" y="278999"/>
            <a:ext cx="991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Macao – Chine Suite Et Fin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D61E62-5542-1471-3623-78CCDA7962C9}"/>
              </a:ext>
            </a:extLst>
          </p:cNvPr>
          <p:cNvSpPr txBox="1"/>
          <p:nvPr/>
        </p:nvSpPr>
        <p:spPr>
          <a:xfrm>
            <a:off x="4739269" y="5519612"/>
            <a:ext cx="53637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place du Sénat.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2F106A1-A27F-631C-2403-177AFB15CC30}"/>
              </a:ext>
            </a:extLst>
          </p:cNvPr>
          <p:cNvSpPr txBox="1"/>
          <p:nvPr/>
        </p:nvSpPr>
        <p:spPr>
          <a:xfrm>
            <a:off x="9270380" y="6027003"/>
            <a:ext cx="2921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Droit  PPS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En Manuelle merci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  <p:sndAc>
          <p:stSnd loop="1">
            <p:snd r:embed="rId2" name="BO Film  Intouchables    Ludovico Einaudi   Una Mattina.wav"/>
          </p:stSnd>
        </p:sndAc>
      </p:transition>
    </mc:Choice>
    <mc:Fallback>
      <p:transition spd="slow">
        <p:cover/>
        <p:sndAc>
          <p:stSnd loop="1">
            <p:snd r:embed="rId2" name="BO Film  Intouchables    Ludovico Einaudi   Una Matt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60C32C-107E-C2CA-5611-5183FE6EB8C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La création de cette administration remonte au milieu du XVIe siècle8, lorsque Macao a été colonisé et occupé </a:t>
            </a:r>
            <a:r>
              <a:rPr lang="fr-FR" sz="3200" b="1" dirty="0" err="1"/>
              <a:t>graduellementc</a:t>
            </a:r>
            <a:r>
              <a:rPr lang="fr-FR" sz="3200" b="1" dirty="0"/>
              <a:t> par les Portugais. Ils ont rapidement apporté la prospérité à la zone, ce qui en a fait une grande ville et un intermédiaire important dans les échanges entre la Chine, l'Europe et le Japon, en atteignant son apogée à la fin du XVIe et au début du XVIIe siècle. À partir de 1887, la Chine reconnaît officiellement la souveraineté et l'occupation perpétuelle — sur une durée de 99 ans dans un premier temps — du Portugal à Macao à travers le traité sino-portugais de Pékin, un des traités inégaux signés entre les puissances impériales occidentales et les empires colonisés d'Extrême-Orient8. </a:t>
            </a: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Description générée automatiquement">
            <a:extLst>
              <a:ext uri="{FF2B5EF4-FFF2-40B4-BE49-F238E27FC236}">
                <a16:creationId xmlns:a16="http://schemas.microsoft.com/office/drawing/2014/main" id="{0399A903-9463-62F7-E818-E3068058E1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68" y="279000"/>
            <a:ext cx="945926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52FD4B-9242-4A20-0A74-6051CE913C4B}"/>
              </a:ext>
            </a:extLst>
          </p:cNvPr>
          <p:cNvSpPr txBox="1"/>
          <p:nvPr/>
        </p:nvSpPr>
        <p:spPr>
          <a:xfrm>
            <a:off x="4385534" y="5739903"/>
            <a:ext cx="8283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Théâtre Dom Pedro V.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anorama, plein air&#10;&#10;Description générée automatiquement">
            <a:extLst>
              <a:ext uri="{FF2B5EF4-FFF2-40B4-BE49-F238E27FC236}">
                <a16:creationId xmlns:a16="http://schemas.microsoft.com/office/drawing/2014/main" id="{54629629-DC3F-0A95-1F13-A3500F8399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2131560"/>
            <a:ext cx="11412000" cy="259487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7AF8E9-8DB0-436C-C5CF-3C3738734853}"/>
              </a:ext>
            </a:extLst>
          </p:cNvPr>
          <p:cNvSpPr txBox="1"/>
          <p:nvPr/>
        </p:nvSpPr>
        <p:spPr>
          <a:xfrm>
            <a:off x="4034117" y="4795361"/>
            <a:ext cx="7186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Panorama de Macao la nuit.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FCAF5223-27CA-AD35-3273-9269E84EA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8EA1FD-5FF2-19FD-8C07-BA67CEA586D7}"/>
              </a:ext>
            </a:extLst>
          </p:cNvPr>
          <p:cNvSpPr txBox="1"/>
          <p:nvPr/>
        </p:nvSpPr>
        <p:spPr>
          <a:xfrm>
            <a:off x="4668819" y="5670215"/>
            <a:ext cx="80682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rgbClr val="FFFF00"/>
              </a:solidFill>
            </a:endParaRP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Forteresse du Monte.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1968AF61-756D-FB19-C23B-A7597D6BB2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9FCE24-7CDE-6AC9-38EB-49967296A0B3}"/>
              </a:ext>
            </a:extLst>
          </p:cNvPr>
          <p:cNvSpPr txBox="1"/>
          <p:nvPr/>
        </p:nvSpPr>
        <p:spPr>
          <a:xfrm>
            <a:off x="5332207" y="5115807"/>
            <a:ext cx="77311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Casa Garden.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plein air, cimetière, arbre&#10;&#10;Description générée automatiquement">
            <a:extLst>
              <a:ext uri="{FF2B5EF4-FFF2-40B4-BE49-F238E27FC236}">
                <a16:creationId xmlns:a16="http://schemas.microsoft.com/office/drawing/2014/main" id="{2F68AE4D-D826-D156-001C-67412CB47C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960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20C627-0CD1-F426-7556-E220621E2493}"/>
              </a:ext>
            </a:extLst>
          </p:cNvPr>
          <p:cNvSpPr txBox="1"/>
          <p:nvPr/>
        </p:nvSpPr>
        <p:spPr>
          <a:xfrm>
            <a:off x="4959276" y="5563337"/>
            <a:ext cx="74604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Cimetière protestant.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6772B3C4-8C1F-0680-14EA-751A2FE0F2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4471" y="279000"/>
            <a:ext cx="9445277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AE591F-5542-ECA4-EE44-3FC01FFFB764}"/>
              </a:ext>
            </a:extLst>
          </p:cNvPr>
          <p:cNvSpPr txBox="1"/>
          <p:nvPr/>
        </p:nvSpPr>
        <p:spPr>
          <a:xfrm>
            <a:off x="268941" y="3255558"/>
            <a:ext cx="2269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forteresse de la </a:t>
            </a:r>
            <a:r>
              <a:rPr lang="fr-FR" sz="2400" b="1" dirty="0" err="1">
                <a:solidFill>
                  <a:srgbClr val="FFFF00"/>
                </a:solidFill>
              </a:rPr>
              <a:t>Guia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e, façade&#10;&#10;Description générée automatiquement">
            <a:extLst>
              <a:ext uri="{FF2B5EF4-FFF2-40B4-BE49-F238E27FC236}">
                <a16:creationId xmlns:a16="http://schemas.microsoft.com/office/drawing/2014/main" id="{AD2F60CF-3212-FC5E-B811-8E09F39568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72D181-E68A-6506-8A41-77E8F383C77C}"/>
              </a:ext>
            </a:extLst>
          </p:cNvPr>
          <p:cNvSpPr txBox="1"/>
          <p:nvPr/>
        </p:nvSpPr>
        <p:spPr>
          <a:xfrm>
            <a:off x="4356848" y="5718388"/>
            <a:ext cx="79723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Saint-Dominique.</a:t>
            </a: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&#10;&#10;Description générée automatiquement">
            <a:extLst>
              <a:ext uri="{FF2B5EF4-FFF2-40B4-BE49-F238E27FC236}">
                <a16:creationId xmlns:a16="http://schemas.microsoft.com/office/drawing/2014/main" id="{F3CD5136-47AE-835E-6DE4-B1DC92C270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467165-11B5-03BE-341D-05643B1757D5}"/>
              </a:ext>
            </a:extLst>
          </p:cNvPr>
          <p:cNvSpPr txBox="1"/>
          <p:nvPr/>
        </p:nvSpPr>
        <p:spPr>
          <a:xfrm>
            <a:off x="5195943" y="5666591"/>
            <a:ext cx="73367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Portas do </a:t>
            </a:r>
            <a:r>
              <a:rPr lang="fr-FR" sz="2400" b="1" dirty="0" err="1">
                <a:solidFill>
                  <a:srgbClr val="FFFF00"/>
                </a:solidFill>
              </a:rPr>
              <a:t>cerco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E1642B30-FF89-CE43-A71B-FB990CD774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18E32F-2A9D-7604-91DA-7F950D0A17F7}"/>
              </a:ext>
            </a:extLst>
          </p:cNvPr>
          <p:cNvSpPr txBox="1"/>
          <p:nvPr/>
        </p:nvSpPr>
        <p:spPr>
          <a:xfrm>
            <a:off x="4335331" y="5563337"/>
            <a:ext cx="72829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forteresse de </a:t>
            </a:r>
            <a:r>
              <a:rPr lang="fr-FR" sz="2400" b="1" dirty="0" err="1">
                <a:solidFill>
                  <a:srgbClr val="FFFF00"/>
                </a:solidFill>
              </a:rPr>
              <a:t>Taipa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lle, paysage urbain, Zone métropolitaine, horizon&#10;&#10;Description générée automatiquement">
            <a:extLst>
              <a:ext uri="{FF2B5EF4-FFF2-40B4-BE49-F238E27FC236}">
                <a16:creationId xmlns:a16="http://schemas.microsoft.com/office/drawing/2014/main" id="{72D9688E-C723-5BDD-622F-077474E650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016" y="191609"/>
            <a:ext cx="5112000" cy="29228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A831F6-E96C-15C0-3DD6-412918C0F562}"/>
              </a:ext>
            </a:extLst>
          </p:cNvPr>
          <p:cNvSpPr txBox="1"/>
          <p:nvPr/>
        </p:nvSpPr>
        <p:spPr>
          <a:xfrm>
            <a:off x="2248348" y="3114466"/>
            <a:ext cx="4356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Macao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rbre, repère&#10;&#10;Description générée automatiquement">
            <a:extLst>
              <a:ext uri="{FF2B5EF4-FFF2-40B4-BE49-F238E27FC236}">
                <a16:creationId xmlns:a16="http://schemas.microsoft.com/office/drawing/2014/main" id="{F5281557-2DCA-C172-303D-6AED498A1F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61" y="3304830"/>
            <a:ext cx="4464000" cy="33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D56C382-EF76-CFFB-78E3-072CDEF90CC5}"/>
              </a:ext>
            </a:extLst>
          </p:cNvPr>
          <p:cNvSpPr txBox="1"/>
          <p:nvPr/>
        </p:nvSpPr>
        <p:spPr>
          <a:xfrm>
            <a:off x="7967831" y="2852477"/>
            <a:ext cx="4360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Galaxy Macao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&#10;&#10;Description générée automatiquement">
            <a:extLst>
              <a:ext uri="{FF2B5EF4-FFF2-40B4-BE49-F238E27FC236}">
                <a16:creationId xmlns:a16="http://schemas.microsoft.com/office/drawing/2014/main" id="{02F45132-4AB3-85E0-DF89-E75DF9B220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1162" y="193638"/>
            <a:ext cx="4212000" cy="315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7ED352-A8F6-A460-7382-E0448AC49C9A}"/>
              </a:ext>
            </a:extLst>
          </p:cNvPr>
          <p:cNvSpPr txBox="1"/>
          <p:nvPr/>
        </p:nvSpPr>
        <p:spPr>
          <a:xfrm>
            <a:off x="7003228" y="3130475"/>
            <a:ext cx="5303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Portas do </a:t>
            </a:r>
            <a:r>
              <a:rPr lang="fr-FR" sz="2400" b="1" dirty="0" err="1"/>
              <a:t>Cerco</a:t>
            </a:r>
            <a:r>
              <a:rPr lang="fr-FR" sz="2400" b="1" dirty="0"/>
              <a:t>. Ce poste-frontière, marque la frontière entre Macao et Zhuhai. Il est situé à l'extrême-nord de la péninsule de Macao.</a:t>
            </a:r>
          </a:p>
        </p:txBody>
      </p:sp>
      <p:pic>
        <p:nvPicPr>
          <p:cNvPr id="6" name="Image 5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13C21684-D466-2BB5-E746-C9B6CD05B9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85" y="3502430"/>
            <a:ext cx="4212000" cy="31623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731012A-FDE7-39FA-C8DE-7CBF516A7255}"/>
              </a:ext>
            </a:extLst>
          </p:cNvPr>
          <p:cNvSpPr txBox="1"/>
          <p:nvPr/>
        </p:nvSpPr>
        <p:spPr>
          <a:xfrm>
            <a:off x="743793" y="1490008"/>
            <a:ext cx="43987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ruines de Saint-Paul , un complexe religieux construit au XVIIe siècle, sont aujourd'hui une attraction touristique populaire.</a:t>
            </a:r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ille touristique&#10;&#10;Description générée automatiquement">
            <a:extLst>
              <a:ext uri="{FF2B5EF4-FFF2-40B4-BE49-F238E27FC236}">
                <a16:creationId xmlns:a16="http://schemas.microsoft.com/office/drawing/2014/main" id="{F85B2972-DC02-EA4F-2B55-AD0A78B45E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13" y="222329"/>
            <a:ext cx="5184000" cy="3051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317F03-D177-9E1E-D074-D1316B1CA3A9}"/>
              </a:ext>
            </a:extLst>
          </p:cNvPr>
          <p:cNvSpPr txBox="1"/>
          <p:nvPr/>
        </p:nvSpPr>
        <p:spPr>
          <a:xfrm>
            <a:off x="1287331" y="3273328"/>
            <a:ext cx="5102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Photographie marine </a:t>
            </a:r>
            <a:endParaRPr lang="fr-FR" b="1" dirty="0"/>
          </a:p>
        </p:txBody>
      </p:sp>
      <p:pic>
        <p:nvPicPr>
          <p:cNvPr id="6" name="Image 5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512B480B-0D2F-DF43-3046-8C62083668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7887" y="3273328"/>
            <a:ext cx="4368000" cy="327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C094ED2-BE8E-16FC-ED31-17E8F032D1D5}"/>
              </a:ext>
            </a:extLst>
          </p:cNvPr>
          <p:cNvSpPr txBox="1"/>
          <p:nvPr/>
        </p:nvSpPr>
        <p:spPr>
          <a:xfrm>
            <a:off x="7401260" y="2257665"/>
            <a:ext cx="60942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L'intérieur du </a:t>
            </a:r>
            <a:r>
              <a:rPr lang="fr-FR" sz="2400" b="1" dirty="0" err="1"/>
              <a:t>Venetian</a:t>
            </a:r>
            <a:r>
              <a:rPr lang="fr-FR" sz="2400" b="1" dirty="0"/>
              <a:t> Macao</a:t>
            </a:r>
          </a:p>
        </p:txBody>
      </p:sp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1A2DB118-E2E0-8860-A229-42B3ECC58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Description générée automatiquement">
            <a:extLst>
              <a:ext uri="{FF2B5EF4-FFF2-40B4-BE49-F238E27FC236}">
                <a16:creationId xmlns:a16="http://schemas.microsoft.com/office/drawing/2014/main" id="{49673528-84D9-CB47-7887-37F61EB08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58" y="240734"/>
            <a:ext cx="6984000" cy="2946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2DF98D-7B59-39DA-652E-AE8072C10713}"/>
              </a:ext>
            </a:extLst>
          </p:cNvPr>
          <p:cNvSpPr txBox="1"/>
          <p:nvPr/>
        </p:nvSpPr>
        <p:spPr>
          <a:xfrm>
            <a:off x="1848593" y="2402279"/>
            <a:ext cx="39803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péninsule de Macao avec la ville de Zhuhai</a:t>
            </a:r>
          </a:p>
        </p:txBody>
      </p:sp>
      <p:pic>
        <p:nvPicPr>
          <p:cNvPr id="6" name="Image 5" descr="Une image contenant plein air, ciel, eau, horizon&#10;&#10;Description générée automatiquement">
            <a:extLst>
              <a:ext uri="{FF2B5EF4-FFF2-40B4-BE49-F238E27FC236}">
                <a16:creationId xmlns:a16="http://schemas.microsoft.com/office/drawing/2014/main" id="{E730F0CA-209D-AC10-3BA9-A89FA46F74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8527" y="3539266"/>
            <a:ext cx="5472000" cy="307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1728AB-8469-08A6-319B-5B99BC41A6E3}"/>
              </a:ext>
            </a:extLst>
          </p:cNvPr>
          <p:cNvSpPr txBox="1"/>
          <p:nvPr/>
        </p:nvSpPr>
        <p:spPr>
          <a:xfrm>
            <a:off x="7330758" y="2194529"/>
            <a:ext cx="418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La péninsule de Macao avec la tour de Macao</a:t>
            </a:r>
          </a:p>
        </p:txBody>
      </p:sp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bâtiment, plein air, Zone métropolitaine&#10;&#10;Description générée automatiquement">
            <a:extLst>
              <a:ext uri="{FF2B5EF4-FFF2-40B4-BE49-F238E27FC236}">
                <a16:creationId xmlns:a16="http://schemas.microsoft.com/office/drawing/2014/main" id="{35F5CC38-28D9-7A7D-669B-02A5AFB757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542" y="2011679"/>
            <a:ext cx="4416000" cy="331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5A5119-962E-34B8-CB49-32C4FF7183F5}"/>
              </a:ext>
            </a:extLst>
          </p:cNvPr>
          <p:cNvSpPr txBox="1"/>
          <p:nvPr/>
        </p:nvSpPr>
        <p:spPr>
          <a:xfrm>
            <a:off x="834615" y="442019"/>
            <a:ext cx="441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Bâtiment de la Bank of China (à gauche) et Grand Lisboa (à droite)</a:t>
            </a:r>
          </a:p>
        </p:txBody>
      </p:sp>
      <p:pic>
        <p:nvPicPr>
          <p:cNvPr id="8" name="Image 7" descr="Une image contenant bâtiment, ciel, eau, plein air&#10;&#10;Description générée automatiquement">
            <a:extLst>
              <a:ext uri="{FF2B5EF4-FFF2-40B4-BE49-F238E27FC236}">
                <a16:creationId xmlns:a16="http://schemas.microsoft.com/office/drawing/2014/main" id="{F19094A0-9967-C48C-C9F2-716214B178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211" y="1226372"/>
            <a:ext cx="3132000" cy="469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33EEA34-1B83-B2DC-DE27-9E5833FD3B26}"/>
              </a:ext>
            </a:extLst>
          </p:cNvPr>
          <p:cNvSpPr txBox="1"/>
          <p:nvPr/>
        </p:nvSpPr>
        <p:spPr>
          <a:xfrm>
            <a:off x="8616874" y="4483249"/>
            <a:ext cx="41201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400" b="1" dirty="0"/>
              <a:t>Le Macao vénitien</a:t>
            </a:r>
          </a:p>
        </p:txBody>
      </p:sp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arbre&#10;&#10;Description générée automatiquement">
            <a:extLst>
              <a:ext uri="{FF2B5EF4-FFF2-40B4-BE49-F238E27FC236}">
                <a16:creationId xmlns:a16="http://schemas.microsoft.com/office/drawing/2014/main" id="{DB642259-9D42-3982-4453-86BFE77EC7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CD5D97-7EB3-2851-5832-3E5FA5AFA460}"/>
              </a:ext>
            </a:extLst>
          </p:cNvPr>
          <p:cNvSpPr txBox="1"/>
          <p:nvPr/>
        </p:nvSpPr>
        <p:spPr>
          <a:xfrm>
            <a:off x="3603813" y="5689987"/>
            <a:ext cx="75195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  <a:p>
            <a:r>
              <a:rPr lang="es-ES" sz="2400" b="1" dirty="0" err="1">
                <a:solidFill>
                  <a:srgbClr val="FFFF00"/>
                </a:solidFill>
              </a:rPr>
              <a:t>Macau</a:t>
            </a:r>
            <a:r>
              <a:rPr lang="es-ES" sz="2400" b="1" dirty="0">
                <a:solidFill>
                  <a:srgbClr val="FFFF00"/>
                </a:solidFill>
              </a:rPr>
              <a:t> (</a:t>
            </a:r>
            <a:r>
              <a:rPr lang="es-ES" sz="2400" b="1" dirty="0" err="1">
                <a:solidFill>
                  <a:srgbClr val="FFFF00"/>
                </a:solidFill>
              </a:rPr>
              <a:t>Yat</a:t>
            </a:r>
            <a:r>
              <a:rPr lang="es-ES" sz="2400" b="1" dirty="0">
                <a:solidFill>
                  <a:srgbClr val="FFFF00"/>
                </a:solidFill>
              </a:rPr>
              <a:t> </a:t>
            </a:r>
            <a:r>
              <a:rPr lang="es-ES" sz="2400" b="1" dirty="0" err="1">
                <a:solidFill>
                  <a:srgbClr val="FFFF00"/>
                </a:solidFill>
              </a:rPr>
              <a:t>Yuen</a:t>
            </a:r>
            <a:r>
              <a:rPr lang="es-ES" sz="2400" b="1" dirty="0">
                <a:solidFill>
                  <a:srgbClr val="FFFF00"/>
                </a:solidFill>
              </a:rPr>
              <a:t>) </a:t>
            </a:r>
            <a:r>
              <a:rPr lang="es-ES" sz="2400" b="1" dirty="0" err="1">
                <a:solidFill>
                  <a:srgbClr val="FFFF00"/>
                </a:solidFill>
              </a:rPr>
              <a:t>Canidrome</a:t>
            </a:r>
            <a:r>
              <a:rPr lang="es-ES" sz="2400" b="1" dirty="0">
                <a:solidFill>
                  <a:srgbClr val="FFFF00"/>
                </a:solidFill>
              </a:rPr>
              <a:t> Co. Ltd.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rrain de jeux, personnes, nuit&#10;&#10;Description générée automatiquement">
            <a:extLst>
              <a:ext uri="{FF2B5EF4-FFF2-40B4-BE49-F238E27FC236}">
                <a16:creationId xmlns:a16="http://schemas.microsoft.com/office/drawing/2014/main" id="{7E51C603-F95F-B7A3-1799-E4E07BF204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923" y="1744806"/>
            <a:ext cx="4644000" cy="31534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86073F-C68C-E86E-0CD0-0E6A6841AE75}"/>
              </a:ext>
            </a:extLst>
          </p:cNvPr>
          <p:cNvSpPr txBox="1"/>
          <p:nvPr/>
        </p:nvSpPr>
        <p:spPr>
          <a:xfrm>
            <a:off x="1155148" y="4898242"/>
            <a:ext cx="4781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Défilé de lévriers avant les courses à Macao.</a:t>
            </a:r>
          </a:p>
        </p:txBody>
      </p:sp>
      <p:pic>
        <p:nvPicPr>
          <p:cNvPr id="6" name="Image 5" descr="Une image contenant plein air, ciel, plante, statue&#10;&#10;Description générée automatiquement">
            <a:extLst>
              <a:ext uri="{FF2B5EF4-FFF2-40B4-BE49-F238E27FC236}">
                <a16:creationId xmlns:a16="http://schemas.microsoft.com/office/drawing/2014/main" id="{C62FA46F-8F8D-D9E8-FF2C-EF1B672A15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1077" y="1136842"/>
            <a:ext cx="3276000" cy="436936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923BB22-C843-7C0F-47B5-2D248A9253D8}"/>
              </a:ext>
            </a:extLst>
          </p:cNvPr>
          <p:cNvSpPr txBox="1"/>
          <p:nvPr/>
        </p:nvSpPr>
        <p:spPr>
          <a:xfrm>
            <a:off x="7788431" y="-248153"/>
            <a:ext cx="38012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Jardim</a:t>
            </a:r>
            <a:r>
              <a:rPr lang="fr-FR" sz="2400" b="1" dirty="0">
                <a:solidFill>
                  <a:srgbClr val="FFFF00"/>
                </a:solidFill>
              </a:rPr>
              <a:t> da Vitória à Macao Source : prise par </a:t>
            </a:r>
            <a:r>
              <a:rPr lang="fr-FR" sz="2400" b="1" dirty="0" err="1">
                <a:solidFill>
                  <a:srgbClr val="FFFF00"/>
                </a:solidFill>
              </a:rPr>
              <a:t>Glio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au, plein air&#10;&#10;Description générée automatiquement">
            <a:extLst>
              <a:ext uri="{FF2B5EF4-FFF2-40B4-BE49-F238E27FC236}">
                <a16:creationId xmlns:a16="http://schemas.microsoft.com/office/drawing/2014/main" id="{5DEA8E84-2952-91BE-AC44-C6453F3FB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38" y="311981"/>
            <a:ext cx="4644000" cy="30882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55ABFFE-F4CC-8C81-1298-6AD56CC92A57}"/>
              </a:ext>
            </a:extLst>
          </p:cNvPr>
          <p:cNvSpPr txBox="1"/>
          <p:nvPr/>
        </p:nvSpPr>
        <p:spPr>
          <a:xfrm>
            <a:off x="121109" y="3453610"/>
            <a:ext cx="5654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Intérieur</a:t>
            </a:r>
            <a:r>
              <a:rPr lang="fr-FR" sz="2400" b="1" dirty="0">
                <a:solidFill>
                  <a:srgbClr val="FFFF00"/>
                </a:solidFill>
              </a:rPr>
              <a:t> de l’</a:t>
            </a:r>
            <a:r>
              <a:rPr lang="fr-FR" sz="2400" b="1" dirty="0" err="1">
                <a:solidFill>
                  <a:srgbClr val="FFFF00"/>
                </a:solidFill>
              </a:rPr>
              <a:t>hôtel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Venetian</a:t>
            </a:r>
            <a:r>
              <a:rPr lang="fr-FR" sz="2400" b="1" dirty="0">
                <a:solidFill>
                  <a:srgbClr val="FFFF00"/>
                </a:solidFill>
              </a:rPr>
              <a:t> Macao</a:t>
            </a:r>
          </a:p>
        </p:txBody>
      </p:sp>
      <p:pic>
        <p:nvPicPr>
          <p:cNvPr id="7" name="Image 6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EFDC5F69-CB98-E2F6-DA6D-94221DD761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062" y="3400240"/>
            <a:ext cx="5112000" cy="319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F17A378-081A-1716-FC47-D99ECDCFE3EA}"/>
              </a:ext>
            </a:extLst>
          </p:cNvPr>
          <p:cNvSpPr txBox="1"/>
          <p:nvPr/>
        </p:nvSpPr>
        <p:spPr>
          <a:xfrm>
            <a:off x="6887669" y="2921969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Macau</a:t>
            </a:r>
            <a:r>
              <a:rPr lang="fr-FR" sz="2400" b="1" dirty="0">
                <a:solidFill>
                  <a:srgbClr val="FFFF00"/>
                </a:solidFill>
              </a:rPr>
              <a:t> Palace (</a:t>
            </a:r>
            <a:r>
              <a:rPr lang="fr-FR" sz="2400" b="1" dirty="0" err="1">
                <a:solidFill>
                  <a:srgbClr val="FFFF00"/>
                </a:solidFill>
              </a:rPr>
              <a:t>Floating</a:t>
            </a:r>
            <a:r>
              <a:rPr lang="fr-FR" sz="2400" b="1" dirty="0">
                <a:solidFill>
                  <a:srgbClr val="FFFF00"/>
                </a:solidFill>
              </a:rPr>
              <a:t> Casino)</a:t>
            </a:r>
          </a:p>
        </p:txBody>
      </p:sp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lac&#10;&#10;Description générée automatiquement">
            <a:extLst>
              <a:ext uri="{FF2B5EF4-FFF2-40B4-BE49-F238E27FC236}">
                <a16:creationId xmlns:a16="http://schemas.microsoft.com/office/drawing/2014/main" id="{481DCDEA-258D-1008-F5B8-624FC66F7C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99" y="182933"/>
            <a:ext cx="4500000" cy="309781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ciel, feu d’artifice, plein air, Nouvel an&#10;&#10;Description générée automatiquement">
            <a:extLst>
              <a:ext uri="{FF2B5EF4-FFF2-40B4-BE49-F238E27FC236}">
                <a16:creationId xmlns:a16="http://schemas.microsoft.com/office/drawing/2014/main" id="{5BB0B23D-29F7-D1D5-5B46-79125D5079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8755" y="3539266"/>
            <a:ext cx="4698000" cy="31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59A6487-9BE9-CB49-0812-C1E83D594412}"/>
              </a:ext>
            </a:extLst>
          </p:cNvPr>
          <p:cNvSpPr txBox="1"/>
          <p:nvPr/>
        </p:nvSpPr>
        <p:spPr>
          <a:xfrm>
            <a:off x="7094014" y="3094328"/>
            <a:ext cx="5715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Festival de feux d’artifices à </a:t>
            </a:r>
            <a:r>
              <a:rPr lang="fr-FR" sz="2400" b="1" dirty="0" err="1">
                <a:solidFill>
                  <a:srgbClr val="FFFF00"/>
                </a:solidFill>
              </a:rPr>
              <a:t>Macau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1EAC7997-2891-D03E-F738-37C1B11560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451" y="309000"/>
            <a:ext cx="4680000" cy="3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E2EB3C-CB1D-1DBA-0FD0-58F5F3FBBA29}"/>
              </a:ext>
            </a:extLst>
          </p:cNvPr>
          <p:cNvSpPr txBox="1"/>
          <p:nvPr/>
        </p:nvSpPr>
        <p:spPr>
          <a:xfrm>
            <a:off x="8165053" y="3429000"/>
            <a:ext cx="4883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rues de Macao</a:t>
            </a:r>
          </a:p>
        </p:txBody>
      </p:sp>
      <p:pic>
        <p:nvPicPr>
          <p:cNvPr id="6" name="Image 5" descr="Une image contenant Snack, Restauration rapide, produits de boulangerie, boulangerie&#10;&#10;Description générée automatiquement">
            <a:extLst>
              <a:ext uri="{FF2B5EF4-FFF2-40B4-BE49-F238E27FC236}">
                <a16:creationId xmlns:a16="http://schemas.microsoft.com/office/drawing/2014/main" id="{D24E83C2-CB91-F621-802E-C80E0DC1A0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49" y="3429000"/>
            <a:ext cx="4176000" cy="31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F87194-A3FD-EE6E-32BE-5D10A4A0A4D6}"/>
              </a:ext>
            </a:extLst>
          </p:cNvPr>
          <p:cNvSpPr txBox="1"/>
          <p:nvPr/>
        </p:nvSpPr>
        <p:spPr>
          <a:xfrm>
            <a:off x="774551" y="2967335"/>
            <a:ext cx="4763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Pastel de nata à Macao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ille, Véhicule terrestre&#10;&#10;Description générée automatiquement">
            <a:extLst>
              <a:ext uri="{FF2B5EF4-FFF2-40B4-BE49-F238E27FC236}">
                <a16:creationId xmlns:a16="http://schemas.microsoft.com/office/drawing/2014/main" id="{DA0CFE4A-AC19-BA30-D007-341D806104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59" y="247501"/>
            <a:ext cx="4500000" cy="2980313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518B32-9BDF-8515-6EB0-D6C7A9C1B10F}"/>
              </a:ext>
            </a:extLst>
          </p:cNvPr>
          <p:cNvSpPr txBox="1"/>
          <p:nvPr/>
        </p:nvSpPr>
        <p:spPr>
          <a:xfrm>
            <a:off x="391451" y="3227814"/>
            <a:ext cx="4869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vieille ville dans Macao,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voie, scène&#10;&#10;Description générée automatiquement">
            <a:extLst>
              <a:ext uri="{FF2B5EF4-FFF2-40B4-BE49-F238E27FC236}">
                <a16:creationId xmlns:a16="http://schemas.microsoft.com/office/drawing/2014/main" id="{468F9BB1-116D-FB52-3499-46FB8B0187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8382" y="3429000"/>
            <a:ext cx="4316209" cy="324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658314-AB45-930D-B4B4-31EE4D11769E}"/>
              </a:ext>
            </a:extLst>
          </p:cNvPr>
          <p:cNvSpPr txBox="1"/>
          <p:nvPr/>
        </p:nvSpPr>
        <p:spPr>
          <a:xfrm>
            <a:off x="8093030" y="2967335"/>
            <a:ext cx="4542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Macao, Place du Séna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ène, ciel&#10;&#10;Description générée automatiquement">
            <a:extLst>
              <a:ext uri="{FF2B5EF4-FFF2-40B4-BE49-F238E27FC236}">
                <a16:creationId xmlns:a16="http://schemas.microsoft.com/office/drawing/2014/main" id="{80284BDF-0881-D8E6-1A73-1AB9FE75A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743" y="2046512"/>
            <a:ext cx="4104000" cy="30794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63B2D9-98BB-5401-83F7-4ED7BB6D9560}"/>
              </a:ext>
            </a:extLst>
          </p:cNvPr>
          <p:cNvSpPr txBox="1"/>
          <p:nvPr/>
        </p:nvSpPr>
        <p:spPr>
          <a:xfrm>
            <a:off x="527125" y="5125992"/>
            <a:ext cx="6314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Macao sans les casinos ni la foule</a:t>
            </a:r>
          </a:p>
        </p:txBody>
      </p:sp>
      <p:pic>
        <p:nvPicPr>
          <p:cNvPr id="6" name="Image 5" descr="Une image contenant plein air, bâtiment, maison, arbre&#10;&#10;Description générée automatiquement">
            <a:extLst>
              <a:ext uri="{FF2B5EF4-FFF2-40B4-BE49-F238E27FC236}">
                <a16:creationId xmlns:a16="http://schemas.microsoft.com/office/drawing/2014/main" id="{6F4E8195-C20D-FC5E-3E07-DA57A5ED46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5257" y="1204306"/>
            <a:ext cx="2952000" cy="44493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palmier&#10;&#10;Description générée automatiquement">
            <a:extLst>
              <a:ext uri="{FF2B5EF4-FFF2-40B4-BE49-F238E27FC236}">
                <a16:creationId xmlns:a16="http://schemas.microsoft.com/office/drawing/2014/main" id="{8F8E3280-F21E-BE98-1B80-4108CCC197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69" y="243342"/>
            <a:ext cx="6300442" cy="30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F552D6-6758-C344-6A49-684991E69BA9}"/>
              </a:ext>
            </a:extLst>
          </p:cNvPr>
          <p:cNvSpPr txBox="1"/>
          <p:nvPr/>
        </p:nvSpPr>
        <p:spPr>
          <a:xfrm>
            <a:off x="1706866" y="3303342"/>
            <a:ext cx="6490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Macao à Bavaro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nourriture, repas, plat, table&#10;&#10;Description générée automatiquement">
            <a:extLst>
              <a:ext uri="{FF2B5EF4-FFF2-40B4-BE49-F238E27FC236}">
                <a16:creationId xmlns:a16="http://schemas.microsoft.com/office/drawing/2014/main" id="{1737CEB7-8B05-5C3C-9EE9-A877ACE0E2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847" y="3740802"/>
            <a:ext cx="6048000" cy="293738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FFEC491-2EFF-0E3C-4AC3-DC04B46B8804}"/>
              </a:ext>
            </a:extLst>
          </p:cNvPr>
          <p:cNvSpPr txBox="1"/>
          <p:nvPr/>
        </p:nvSpPr>
        <p:spPr>
          <a:xfrm>
            <a:off x="6766560" y="2887843"/>
            <a:ext cx="5271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Chillo a la parillada et pulpo a la criola, Playa Macao Punta Cana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7506248-6D7C-E47B-ABD7-B4D4F83E2EE3}"/>
              </a:ext>
            </a:extLst>
          </p:cNvPr>
          <p:cNvSpPr txBox="1"/>
          <p:nvPr/>
        </p:nvSpPr>
        <p:spPr>
          <a:xfrm>
            <a:off x="548640" y="4668819"/>
            <a:ext cx="512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Macao : la plage de Punta Cana la plus célèbre pour manger du poisson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enu, intérieur, nourriture&#10;&#10;Description générée automatiquement">
            <a:extLst>
              <a:ext uri="{FF2B5EF4-FFF2-40B4-BE49-F238E27FC236}">
                <a16:creationId xmlns:a16="http://schemas.microsoft.com/office/drawing/2014/main" id="{556331CA-9674-0272-7AB7-7F55F6F072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1857" y="189000"/>
            <a:ext cx="3708286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BB4B20-A73D-39C0-0306-D274DEAF1D9B}"/>
              </a:ext>
            </a:extLst>
          </p:cNvPr>
          <p:cNvSpPr txBox="1"/>
          <p:nvPr/>
        </p:nvSpPr>
        <p:spPr>
          <a:xfrm>
            <a:off x="860612" y="4066391"/>
            <a:ext cx="305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Menu d’un chiringuito de Playa Macao de Punta Cana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ouvel An chinois&#10;&#10;Description générée automatiquement">
            <a:extLst>
              <a:ext uri="{FF2B5EF4-FFF2-40B4-BE49-F238E27FC236}">
                <a16:creationId xmlns:a16="http://schemas.microsoft.com/office/drawing/2014/main" id="{C482F1A9-9AD0-6574-D9FA-422891B1CC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1479" y="254616"/>
            <a:ext cx="5616000" cy="3094204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9D5458-6A43-E5B9-97D1-59B931743A78}"/>
              </a:ext>
            </a:extLst>
          </p:cNvPr>
          <p:cNvSpPr txBox="1"/>
          <p:nvPr/>
        </p:nvSpPr>
        <p:spPr>
          <a:xfrm>
            <a:off x="6575723" y="3429000"/>
            <a:ext cx="57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Macao à la confluence des cultures portugaise et chinoise</a:t>
            </a:r>
          </a:p>
        </p:txBody>
      </p:sp>
      <p:pic>
        <p:nvPicPr>
          <p:cNvPr id="6" name="Image 5" descr="Une image contenant nourriture, fruit de mer, Cuisine, plat&#10;&#10;Description générée automatiquement">
            <a:extLst>
              <a:ext uri="{FF2B5EF4-FFF2-40B4-BE49-F238E27FC236}">
                <a16:creationId xmlns:a16="http://schemas.microsoft.com/office/drawing/2014/main" id="{C2DD0564-1B19-2329-66A9-91C64BB8F3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879" y="3708140"/>
            <a:ext cx="4500000" cy="298570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C5EBF3-32D5-1196-86F5-E63778C6BE9F}"/>
              </a:ext>
            </a:extLst>
          </p:cNvPr>
          <p:cNvSpPr txBox="1"/>
          <p:nvPr/>
        </p:nvSpPr>
        <p:spPr>
          <a:xfrm>
            <a:off x="450532" y="2933321"/>
            <a:ext cx="46695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gastronomie occupe une grande place à Macao.</a:t>
            </a:r>
          </a:p>
        </p:txBody>
      </p:sp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752DB7-810C-AD8F-8953-501C3889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feu&#10;&#10;Description générée automatiquement">
            <a:extLst>
              <a:ext uri="{FF2B5EF4-FFF2-40B4-BE49-F238E27FC236}">
                <a16:creationId xmlns:a16="http://schemas.microsoft.com/office/drawing/2014/main" id="{C42DEE85-8C1A-AB65-91F7-18D81FB581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910" y="288440"/>
            <a:ext cx="4572000" cy="30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43E4BD-29C4-2545-7889-E686FC588341}"/>
              </a:ext>
            </a:extLst>
          </p:cNvPr>
          <p:cNvSpPr txBox="1"/>
          <p:nvPr/>
        </p:nvSpPr>
        <p:spPr>
          <a:xfrm>
            <a:off x="0" y="3429000"/>
            <a:ext cx="57876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House of Dancing Water : une création </a:t>
            </a:r>
            <a:r>
              <a:rPr lang="fr-FR" dirty="0"/>
              <a:t>époustouflante</a:t>
            </a:r>
          </a:p>
        </p:txBody>
      </p:sp>
      <p:pic>
        <p:nvPicPr>
          <p:cNvPr id="6" name="Image 5" descr="Une image contenant plein air, voiture, Véhicule terrestre, véhicule&#10;&#10;Description générée automatiquement">
            <a:extLst>
              <a:ext uri="{FF2B5EF4-FFF2-40B4-BE49-F238E27FC236}">
                <a16:creationId xmlns:a16="http://schemas.microsoft.com/office/drawing/2014/main" id="{C30AD306-32DB-CA08-E3EF-68D83D45FD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4388" y="3549463"/>
            <a:ext cx="5458389" cy="30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0E55EA-7F2B-8E87-4E7A-797A88B1CFAD}"/>
              </a:ext>
            </a:extLst>
          </p:cNvPr>
          <p:cNvSpPr txBox="1"/>
          <p:nvPr/>
        </p:nvSpPr>
        <p:spPr>
          <a:xfrm>
            <a:off x="8491372" y="3060727"/>
            <a:ext cx="5278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Macao</a:t>
            </a:r>
          </a:p>
        </p:txBody>
      </p:sp>
    </p:spTree>
    <p:extLst>
      <p:ext uri="{BB962C8B-B14F-4D97-AF65-F5344CB8AC3E}">
        <p14:creationId xmlns:p14="http://schemas.microsoft.com/office/powerpoint/2010/main" val="425380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7F6C96-6CC6-2CEC-0FEB-B73BE37EA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eau, nuit&#10;&#10;Description générée automatiquement">
            <a:extLst>
              <a:ext uri="{FF2B5EF4-FFF2-40B4-BE49-F238E27FC236}">
                <a16:creationId xmlns:a16="http://schemas.microsoft.com/office/drawing/2014/main" id="{80DB3403-0382-C788-4DD5-53B87471BE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769" y="1278529"/>
            <a:ext cx="6344462" cy="396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EBB76D9-2412-DE38-2AFB-5E6885FC9D8D}"/>
              </a:ext>
            </a:extLst>
          </p:cNvPr>
          <p:cNvSpPr txBox="1"/>
          <p:nvPr/>
        </p:nvSpPr>
        <p:spPr>
          <a:xfrm>
            <a:off x="1990165" y="691916"/>
            <a:ext cx="10929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  <a:r>
              <a:rPr lang="fr-FR" sz="2800" b="1" dirty="0" err="1">
                <a:solidFill>
                  <a:srgbClr val="FFFF00"/>
                </a:solidFill>
              </a:rPr>
              <a:t>Maco</a:t>
            </a:r>
            <a:r>
              <a:rPr lang="fr-FR" sz="2800" b="1" dirty="0">
                <a:solidFill>
                  <a:srgbClr val="FFFF00"/>
                </a:solidFill>
              </a:rPr>
              <a:t> –Chine Suite Et Fin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F805030-6B1B-5199-3336-08657763C228}"/>
              </a:ext>
            </a:extLst>
          </p:cNvPr>
          <p:cNvSpPr txBox="1"/>
          <p:nvPr/>
        </p:nvSpPr>
        <p:spPr>
          <a:xfrm>
            <a:off x="3377901" y="5301922"/>
            <a:ext cx="78530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6E9EE03-7553-1332-C5CD-9C0CCCB93024}"/>
              </a:ext>
            </a:extLst>
          </p:cNvPr>
          <p:cNvSpPr txBox="1"/>
          <p:nvPr/>
        </p:nvSpPr>
        <p:spPr>
          <a:xfrm>
            <a:off x="5454128" y="5950090"/>
            <a:ext cx="4260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96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over/>
      </p:transition>
    </mc:Choice>
    <mc:Fallback>
      <p:transition spd="slow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442</Words>
  <Application>Microsoft Office PowerPoint</Application>
  <PresentationFormat>Grand écran</PresentationFormat>
  <Paragraphs>81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2024-12-16T06:24:40Z</dcterms:created>
  <dcterms:modified xsi:type="dcterms:W3CDTF">2024-12-28T05:41:31Z</dcterms:modified>
</cp:coreProperties>
</file>