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284" r:id="rId3"/>
    <p:sldId id="272" r:id="rId4"/>
    <p:sldId id="271" r:id="rId5"/>
    <p:sldId id="270" r:id="rId6"/>
    <p:sldId id="269" r:id="rId7"/>
    <p:sldId id="268" r:id="rId8"/>
    <p:sldId id="267" r:id="rId9"/>
    <p:sldId id="266" r:id="rId10"/>
    <p:sldId id="265" r:id="rId11"/>
    <p:sldId id="264" r:id="rId12"/>
    <p:sldId id="263" r:id="rId13"/>
    <p:sldId id="262" r:id="rId14"/>
    <p:sldId id="261" r:id="rId15"/>
    <p:sldId id="260" r:id="rId16"/>
    <p:sldId id="259" r:id="rId17"/>
    <p:sldId id="258" r:id="rId18"/>
    <p:sldId id="257" r:id="rId19"/>
    <p:sldId id="273" r:id="rId20"/>
    <p:sldId id="274" r:id="rId21"/>
    <p:sldId id="275" r:id="rId22"/>
    <p:sldId id="276" r:id="rId23"/>
    <p:sldId id="277" r:id="rId24"/>
    <p:sldId id="279" r:id="rId25"/>
    <p:sldId id="278" r:id="rId26"/>
    <p:sldId id="280" r:id="rId27"/>
    <p:sldId id="281" r:id="rId28"/>
    <p:sldId id="282" r:id="rId29"/>
    <p:sldId id="283" r:id="rId30"/>
    <p:sldId id="285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05" autoAdjust="0"/>
    <p:restoredTop sz="94660"/>
  </p:normalViewPr>
  <p:slideViewPr>
    <p:cSldViewPr snapToGrid="0">
      <p:cViewPr varScale="1">
        <p:scale>
          <a:sx n="73" d="100"/>
          <a:sy n="73" d="100"/>
        </p:scale>
        <p:origin x="38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D46239-C9DE-400C-B3EF-9ECA18A9CA03}" type="datetimeFigureOut">
              <a:rPr lang="fr-FR" smtClean="0"/>
              <a:t>09/01/2025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4A8CD4-FE3B-4B0E-A692-ABED53D84D7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60149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4A8CD4-FE3B-4B0E-A692-ABED53D84D79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36906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4A8CD4-FE3B-4B0E-A692-ABED53D84D79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75473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A94236-B381-B17E-795F-F6542D7A56D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29BBD192-B0EF-2B4E-F8EE-D9F9F6008D0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DBD1D6E-10C5-1FE4-B8E5-1D864B7C7E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09/01/2025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60F2588-C0CB-C9CA-5EE5-DE252E00B3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9E70D15-70DF-10B5-45C5-F174BADD8A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8275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E185D6-E896-DA3B-2D5D-BE2977D21F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7F5D9D0-AF2D-EFE0-83F3-2B20CEBE19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D6D0859-41BE-E64C-D66F-34E4EA6D99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09/01/2025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D8286B9-E812-D454-1C1F-23E56D3BCD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0A2629E-B04A-FB76-1B43-9766D0FC43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3327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FFD7B1-D908-40CA-D4BE-4B78B1C19C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2FA739B-9CC2-ADE7-3C4E-8AB6A87AB5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5C784CB-EFF8-DEC8-3FCD-D5FBC02F52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09/01/2025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D531BDC-8DC6-DC89-CDD5-81F4FCFFD3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F5111F9-21E3-2EE3-AD23-F866637DD6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9549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8FCC6E-D979-8390-C439-F7F631CDB9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5837B30-DCBA-D109-FC9D-688FF531282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A98762D-4035-9864-0C4D-FD877CDC73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A629A1A-A81E-B44A-99B8-9502A2E099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09/01/2025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D20D295-6ABF-1A71-EA76-5276C3B2F8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0632AC4-BDBC-F1D2-12BA-B63272C735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7991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1DDFC2-7EC8-2DF0-E249-1D3D2C64A9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7165587-69E4-9841-C7DC-F8CE9D43E5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E4A61FF-DE52-036B-65D0-375B6FBEAF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4FE0A909-0E50-8B3D-6560-0A0CF6CEB77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A044862-F3FF-3FE2-9C14-08154B74236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4AE792A4-9B18-7BAC-D5A8-F01C50B89E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09/01/2025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F62259E-B195-6494-A9C2-F98FABE9B0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9D39FBB-3BD1-2785-6B5F-C57E332890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8746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022EC1-59ED-7DB2-D3DE-7F5C2443CD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8E2E76B-88EB-3BDC-B5E0-388892C636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09/01/2025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3AEE401-208C-6716-C8E3-B9B6732CAB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05C66412-50CE-0D6F-561B-8832A5ACCA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4876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DA8F0FF7-E21F-2729-3647-3A23A418EA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09/01/2025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8AA74668-FFCB-5646-699F-DD0026B3E6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2B675886-F4A0-48B6-7053-7D029A44BE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7526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C8BE58-3CDB-55BC-5B25-1F1A4AD8FE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F377FF5-CA69-48F9-D828-D93F39120E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3ABE34B-9933-3345-25B7-8BB6BBB620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1C06551-2A65-07A4-26E1-FECE51D984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09/01/2025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B58B561-2189-786D-2ECB-47991FC247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2D4AB75-40FE-E297-4A4B-A693FEC144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4032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34CD5B6-6784-554F-1E5E-8D2D898DA6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695B266D-BB14-BCAF-9A36-0355678952E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C448AE2-5DD8-52BE-E614-9C7F536C8B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09711D8-04A2-AF4A-498C-1E0DB7B6C6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09/01/2025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3D42C9B-1196-87D9-8D55-19D7FAD97D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3007EE4-8DA7-9E1E-581A-2EC895F1F5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235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ED774A-2D2F-E6DC-0804-45C21D027E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C8FA326-936D-626C-F5B7-FA03673AA1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FCA6A11-44F6-0DDF-E899-6D73CC7BF2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09/01/2025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948F2E1-395E-7839-99FA-52FADCBF37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0F42A4B-3BCF-D6CB-1FB0-AEC6FDCA82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1888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907687A1-4A53-7FA9-5481-61F473E423E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9001F5D-63F5-73B0-038B-4890E40810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7AA90DC-DE40-8A85-3D9D-615E11B6B1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09/01/2025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39AE0B3-5E21-62F2-B11A-BDDE851476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F959D58-CCCB-885D-0C92-B8D4570220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7919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0E3E06F5-C830-1A7C-D02E-E92945621A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029CE58-E1B9-471E-5D54-8F2C37C236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E1DB9D0-53BE-DBFA-291A-0FD0BA951BD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3C60CB-A73D-41C5-99B1-D02098712794}" type="datetimeFigureOut">
              <a:rPr lang="fr-FR" smtClean="0"/>
              <a:t>09/01/2025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CFD87D4-D85E-F045-3C4B-5142593B401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3BF0379-AA95-7D6D-BE5A-41C58A45B23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52406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3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arbre, Chaîne de montagnes&#10;&#10;Description générée automatiquement">
            <a:extLst>
              <a:ext uri="{FF2B5EF4-FFF2-40B4-BE49-F238E27FC236}">
                <a16:creationId xmlns:a16="http://schemas.microsoft.com/office/drawing/2014/main" id="{AA8B5AF8-7885-B83F-8C02-88CBAFB2BB4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7A6D2AE-7CC4-8DC3-7ECC-E23440EAB445}"/>
              </a:ext>
            </a:extLst>
          </p:cNvPr>
          <p:cNvSpPr txBox="1"/>
          <p:nvPr/>
        </p:nvSpPr>
        <p:spPr>
          <a:xfrm>
            <a:off x="5108385" y="375910"/>
            <a:ext cx="68164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 </a:t>
            </a:r>
            <a:r>
              <a:rPr lang="fr-FR" sz="2800" b="1" dirty="0">
                <a:solidFill>
                  <a:srgbClr val="FFFF00"/>
                </a:solidFill>
              </a:rPr>
              <a:t>Andorre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2811388E-3A4E-5BC5-8C49-1141AECAC7E4}"/>
              </a:ext>
            </a:extLst>
          </p:cNvPr>
          <p:cNvSpPr txBox="1"/>
          <p:nvPr/>
        </p:nvSpPr>
        <p:spPr>
          <a:xfrm>
            <a:off x="3301681" y="6165945"/>
            <a:ext cx="99544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Cliquez Droit PPS En Manuel Merci</a:t>
            </a:r>
          </a:p>
        </p:txBody>
      </p:sp>
    </p:spTree>
    <p:extLst>
      <p:ext uri="{BB962C8B-B14F-4D97-AF65-F5344CB8AC3E}">
        <p14:creationId xmlns:p14="http://schemas.microsoft.com/office/powerpoint/2010/main" val="4197834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sndAc>
          <p:stSnd loop="1">
            <p:snd r:embed="rId2" name="Les choses de la vie - Philippe Sarde.wav"/>
          </p:stSnd>
        </p:sndAc>
      </p:transition>
    </mc:Choice>
    <mc:Fallback xmlns="">
      <p:transition spd="slow">
        <p:sndAc>
          <p:stSnd loop="1">
            <p:snd r:embed="rId4" name="Les choses de la vie - Philippe Sard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697B7B-50EE-7798-EFC6-7971769D22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059398F-EB25-27FA-DED0-AC486CDA4DF8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400" b="1" dirty="0">
                <a:solidFill>
                  <a:srgbClr val="FFFF00"/>
                </a:solidFill>
              </a:rPr>
              <a:t>L'Andorre, en forme longue la principauté d'Andorre (en catalan : </a:t>
            </a:r>
            <a:r>
              <a:rPr lang="fr-FR" sz="4400" b="1" dirty="0" err="1">
                <a:solidFill>
                  <a:srgbClr val="FFFF00"/>
                </a:solidFill>
              </a:rPr>
              <a:t>Andorra</a:t>
            </a:r>
            <a:r>
              <a:rPr lang="fr-FR" sz="4400" b="1" dirty="0">
                <a:solidFill>
                  <a:srgbClr val="FFFF00"/>
                </a:solidFill>
              </a:rPr>
              <a:t> et Principat d’</a:t>
            </a:r>
            <a:r>
              <a:rPr lang="fr-FR" sz="4400" b="1" dirty="0" err="1">
                <a:solidFill>
                  <a:srgbClr val="FFFF00"/>
                </a:solidFill>
              </a:rPr>
              <a:t>Andorra</a:t>
            </a:r>
            <a:r>
              <a:rPr lang="fr-FR" sz="4400" b="1" dirty="0">
                <a:solidFill>
                  <a:srgbClr val="FFFF00"/>
                </a:solidFill>
              </a:rPr>
              <a:t>), est un État d'Europe du Sud et, selon certaines définitions, d'Europe de l'Ouest, en fait d'Europe du Sud-Ouest. Bordée par l'Espagne et la France (donc enclavée dans l'Union européenne), et située dans le massif des Pyrénées, elle est principalement constituée de montagnes élevées.</a:t>
            </a:r>
          </a:p>
        </p:txBody>
      </p:sp>
    </p:spTree>
    <p:extLst>
      <p:ext uri="{BB962C8B-B14F-4D97-AF65-F5344CB8AC3E}">
        <p14:creationId xmlns:p14="http://schemas.microsoft.com/office/powerpoint/2010/main" val="106618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052E43F-9CA1-04D9-D382-A4DD097D2F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nuage, ciel&#10;&#10;Description générée automatiquement">
            <a:extLst>
              <a:ext uri="{FF2B5EF4-FFF2-40B4-BE49-F238E27FC236}">
                <a16:creationId xmlns:a16="http://schemas.microsoft.com/office/drawing/2014/main" id="{3C22E078-0650-A28A-DBB7-E1819B7D02F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57" y="262836"/>
            <a:ext cx="4356000" cy="290176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7BE0C1D-CC5F-85AB-A827-10AB339C52D4}"/>
              </a:ext>
            </a:extLst>
          </p:cNvPr>
          <p:cNvSpPr txBox="1"/>
          <p:nvPr/>
        </p:nvSpPr>
        <p:spPr>
          <a:xfrm>
            <a:off x="1789983" y="3582451"/>
            <a:ext cx="524740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Petit pays d’Europe situé entre la France et l’Espagne, plus exactement dans les Pyrénées, l’Andorre,</a:t>
            </a:r>
          </a:p>
        </p:txBody>
      </p:sp>
      <p:pic>
        <p:nvPicPr>
          <p:cNvPr id="6" name="Image 5" descr="Une image contenant plein air, nature, paysage, région montagneuse&#10;&#10;Description générée automatiquement">
            <a:extLst>
              <a:ext uri="{FF2B5EF4-FFF2-40B4-BE49-F238E27FC236}">
                <a16:creationId xmlns:a16="http://schemas.microsoft.com/office/drawing/2014/main" id="{584FFDED-6079-6C75-AE08-86058073C76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40424" y="3582451"/>
            <a:ext cx="4500000" cy="300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65592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F937959-CC20-7229-3C01-03A61B3766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herbe, nature&#10;&#10;Description générée automatiquement">
            <a:extLst>
              <a:ext uri="{FF2B5EF4-FFF2-40B4-BE49-F238E27FC236}">
                <a16:creationId xmlns:a16="http://schemas.microsoft.com/office/drawing/2014/main" id="{AB5E2089-D083-6D61-22B8-E6219105D82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898" y="3429000"/>
            <a:ext cx="4536000" cy="3024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Image 4" descr="Une image contenant plein air, ciel, neige, ski&#10;&#10;Description générée automatiquement">
            <a:extLst>
              <a:ext uri="{FF2B5EF4-FFF2-40B4-BE49-F238E27FC236}">
                <a16:creationId xmlns:a16="http://schemas.microsoft.com/office/drawing/2014/main" id="{907F5516-1A94-FB2C-2DEF-3EF7ECC208D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32102" y="446164"/>
            <a:ext cx="4644000" cy="3096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22802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AD4C7E5-064A-E7CC-06A2-C116651554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nuage, ciel&#10;&#10;Description générée automatiquement">
            <a:extLst>
              <a:ext uri="{FF2B5EF4-FFF2-40B4-BE49-F238E27FC236}">
                <a16:creationId xmlns:a16="http://schemas.microsoft.com/office/drawing/2014/main" id="{E6567D27-9201-5310-036D-C7D1374020F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9371" y="407331"/>
            <a:ext cx="4536000" cy="3021669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mammifère, plein air, Animal terrestre, montagne&#10;&#10;Description générée automatiquement">
            <a:extLst>
              <a:ext uri="{FF2B5EF4-FFF2-40B4-BE49-F238E27FC236}">
                <a16:creationId xmlns:a16="http://schemas.microsoft.com/office/drawing/2014/main" id="{C790B263-F220-0149-BD16-9AE15697F3D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09197" y="3355428"/>
            <a:ext cx="4663432" cy="309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42697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1081162-7C8A-408B-7B7D-BBD0C42FC9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ciel, nuage&#10;&#10;Description générée automatiquement">
            <a:extLst>
              <a:ext uri="{FF2B5EF4-FFF2-40B4-BE49-F238E27FC236}">
                <a16:creationId xmlns:a16="http://schemas.microsoft.com/office/drawing/2014/main" id="{E3A7A118-AAC9-65DC-8D1E-414BFD58C27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6126" y="405000"/>
            <a:ext cx="5376000" cy="3024000"/>
          </a:xfrm>
          <a:prstGeom prst="rect">
            <a:avLst/>
          </a:prstGeom>
          <a:ln w="127000" cap="rnd">
            <a:solidFill>
              <a:srgbClr val="FFFF0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" name="Image 4" descr="Une image contenant plein air, paysage, arbre, région montagneuse&#10;&#10;Description générée automatiquement">
            <a:extLst>
              <a:ext uri="{FF2B5EF4-FFF2-40B4-BE49-F238E27FC236}">
                <a16:creationId xmlns:a16="http://schemas.microsoft.com/office/drawing/2014/main" id="{5008C31C-BEA7-8C86-EFFC-7597128B52F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90559" y="3429000"/>
            <a:ext cx="4500000" cy="3012500"/>
          </a:xfrm>
          <a:prstGeom prst="rect">
            <a:avLst/>
          </a:prstGeom>
          <a:ln w="127000" cap="rnd">
            <a:solidFill>
              <a:srgbClr val="FFFF0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20959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7A0AE6D-40F2-414A-7251-7161318A2C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ciel, bâtiment&#10;&#10;Description générée automatiquement">
            <a:extLst>
              <a:ext uri="{FF2B5EF4-FFF2-40B4-BE49-F238E27FC236}">
                <a16:creationId xmlns:a16="http://schemas.microsoft.com/office/drawing/2014/main" id="{51F6C591-A906-0C80-A266-91F5EF1D04C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611" y="3218793"/>
            <a:ext cx="4145273" cy="3096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Image 4" descr="Une image contenant intérieur, nourriture&#10;&#10;Description générée automatiquement">
            <a:extLst>
              <a:ext uri="{FF2B5EF4-FFF2-40B4-BE49-F238E27FC236}">
                <a16:creationId xmlns:a16="http://schemas.microsoft.com/office/drawing/2014/main" id="{787990CA-730D-D9BA-C86D-4FDCD604049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20293" y="525573"/>
            <a:ext cx="4644000" cy="309477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347370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50D0B2B-0A9E-C679-0E01-B3D223037F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paysage, nuage&#10;&#10;Description générée automatiquement">
            <a:extLst>
              <a:ext uri="{FF2B5EF4-FFF2-40B4-BE49-F238E27FC236}">
                <a16:creationId xmlns:a16="http://schemas.microsoft.com/office/drawing/2014/main" id="{18D25311-DC4F-6E6E-61A7-789329156D8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1395" y="252328"/>
            <a:ext cx="4572000" cy="3053934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Image 4" descr="Une image contenant plein air, paysage, arbre, nuage&#10;&#10;Description générée automatiquement">
            <a:extLst>
              <a:ext uri="{FF2B5EF4-FFF2-40B4-BE49-F238E27FC236}">
                <a16:creationId xmlns:a16="http://schemas.microsoft.com/office/drawing/2014/main" id="{073BF62F-E6B5-D9A0-8FC0-0DBBCACE7D6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15359" y="3618186"/>
            <a:ext cx="4536000" cy="3026438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DBDCA06-F03F-C2ED-32B8-086B321C5CA1}"/>
              </a:ext>
            </a:extLst>
          </p:cNvPr>
          <p:cNvSpPr txBox="1"/>
          <p:nvPr/>
        </p:nvSpPr>
        <p:spPr>
          <a:xfrm>
            <a:off x="3192994" y="3729194"/>
            <a:ext cx="52995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Andorre-la-Vieille 1 et 2</a:t>
            </a:r>
          </a:p>
        </p:txBody>
      </p:sp>
    </p:spTree>
    <p:extLst>
      <p:ext uri="{BB962C8B-B14F-4D97-AF65-F5344CB8AC3E}">
        <p14:creationId xmlns:p14="http://schemas.microsoft.com/office/powerpoint/2010/main" val="3940009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56FCDD2-88A8-9E95-D4D1-639D58EF32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che, plante&#10;&#10;Description générée automatiquement">
            <a:extLst>
              <a:ext uri="{FF2B5EF4-FFF2-40B4-BE49-F238E27FC236}">
                <a16:creationId xmlns:a16="http://schemas.microsoft.com/office/drawing/2014/main" id="{33762CE9-D6A9-2123-7E69-139DCFDABF5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452" y="3594538"/>
            <a:ext cx="4428000" cy="2952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320E5A3-0F34-ABA5-BEFE-9BB8789AB702}"/>
              </a:ext>
            </a:extLst>
          </p:cNvPr>
          <p:cNvSpPr txBox="1"/>
          <p:nvPr/>
        </p:nvSpPr>
        <p:spPr>
          <a:xfrm>
            <a:off x="721272" y="3032629"/>
            <a:ext cx="4759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 </a:t>
            </a:r>
            <a:r>
              <a:rPr lang="fr-FR" sz="2400" b="1" dirty="0">
                <a:solidFill>
                  <a:srgbClr val="FFFF00"/>
                </a:solidFill>
              </a:rPr>
              <a:t>Le Pont de la </a:t>
            </a:r>
            <a:r>
              <a:rPr lang="fr-FR" sz="2400" b="1" dirty="0" err="1">
                <a:solidFill>
                  <a:srgbClr val="FFFF00"/>
                </a:solidFill>
              </a:rPr>
              <a:t>Margineda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neige, ciel, nature&#10;&#10;Description générée automatiquement">
            <a:extLst>
              <a:ext uri="{FF2B5EF4-FFF2-40B4-BE49-F238E27FC236}">
                <a16:creationId xmlns:a16="http://schemas.microsoft.com/office/drawing/2014/main" id="{3E73B803-9614-02C6-6F63-649AEBF2139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06393" y="329038"/>
            <a:ext cx="4599102" cy="306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6D6D699E-68E0-8F4A-1960-5B372B496E4A}"/>
              </a:ext>
            </a:extLst>
          </p:cNvPr>
          <p:cNvSpPr txBox="1"/>
          <p:nvPr/>
        </p:nvSpPr>
        <p:spPr>
          <a:xfrm>
            <a:off x="7206393" y="3429000"/>
            <a:ext cx="49115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domaine skiable </a:t>
            </a:r>
            <a:r>
              <a:rPr lang="fr-FR" sz="2400" b="1" dirty="0" err="1">
                <a:solidFill>
                  <a:srgbClr val="FFFF00"/>
                </a:solidFill>
              </a:rPr>
              <a:t>Grandvalira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2771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CC10C56-13C8-15C1-45A5-BD5DB8BC88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montagne, ciel&#10;&#10;Description générée automatiquement">
            <a:extLst>
              <a:ext uri="{FF2B5EF4-FFF2-40B4-BE49-F238E27FC236}">
                <a16:creationId xmlns:a16="http://schemas.microsoft.com/office/drawing/2014/main" id="{22A209CB-C410-F3DC-FE02-7B89B49610E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5962" y="357000"/>
            <a:ext cx="4608000" cy="3072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CAC141B-3797-32D7-F2F1-4970CC0C9C03}"/>
              </a:ext>
            </a:extLst>
          </p:cNvPr>
          <p:cNvSpPr txBox="1"/>
          <p:nvPr/>
        </p:nvSpPr>
        <p:spPr>
          <a:xfrm>
            <a:off x="2114013" y="3429000"/>
            <a:ext cx="50395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Ordino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bâtiment, église, ciel&#10;&#10;Description générée automatiquement">
            <a:extLst>
              <a:ext uri="{FF2B5EF4-FFF2-40B4-BE49-F238E27FC236}">
                <a16:creationId xmlns:a16="http://schemas.microsoft.com/office/drawing/2014/main" id="{DDFBAA2A-B967-337D-3169-94DBE9E0E1E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53604" y="3429000"/>
            <a:ext cx="4644000" cy="3096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88B76C7C-33F6-B6CD-E722-7A0598368E7A}"/>
              </a:ext>
            </a:extLst>
          </p:cNvPr>
          <p:cNvSpPr txBox="1"/>
          <p:nvPr/>
        </p:nvSpPr>
        <p:spPr>
          <a:xfrm flipH="1">
            <a:off x="7153604" y="2967335"/>
            <a:ext cx="605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L’église Sant Joan de </a:t>
            </a:r>
            <a:r>
              <a:rPr lang="fr-FR" sz="2400" b="1" dirty="0" err="1">
                <a:solidFill>
                  <a:srgbClr val="FFFF00"/>
                </a:solidFill>
              </a:rPr>
              <a:t>Caselles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3413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1BB6016-0794-D1B7-F5FE-7548984877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bâtiment, Photographie aérienne&#10;&#10;Description générée automatiquement">
            <a:extLst>
              <a:ext uri="{FF2B5EF4-FFF2-40B4-BE49-F238E27FC236}">
                <a16:creationId xmlns:a16="http://schemas.microsoft.com/office/drawing/2014/main" id="{234A3331-A5E5-EFE9-2EDF-62FA63BB62B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5521" y="3542586"/>
            <a:ext cx="4032000" cy="3024000"/>
          </a:xfrm>
          <a:prstGeom prst="roundRect">
            <a:avLst>
              <a:gd name="adj" fmla="val 16667"/>
            </a:avLst>
          </a:prstGeom>
          <a:ln w="5080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0C1F4A5-F248-5EA1-04D1-9749CE31B465}"/>
              </a:ext>
            </a:extLst>
          </p:cNvPr>
          <p:cNvSpPr txBox="1"/>
          <p:nvPr/>
        </p:nvSpPr>
        <p:spPr>
          <a:xfrm>
            <a:off x="493640" y="3084581"/>
            <a:ext cx="36957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 </a:t>
            </a:r>
            <a:r>
              <a:rPr lang="fr-FR" sz="2400" b="1" dirty="0">
                <a:solidFill>
                  <a:srgbClr val="FFFF00"/>
                </a:solidFill>
              </a:rPr>
              <a:t>Le centre de spa </a:t>
            </a:r>
            <a:r>
              <a:rPr lang="fr-FR" sz="2400" b="1" dirty="0" err="1">
                <a:solidFill>
                  <a:srgbClr val="FFFF00"/>
                </a:solidFill>
              </a:rPr>
              <a:t>Caldea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nature, montagne, ciel&#10;&#10;Description générée automatiquement">
            <a:extLst>
              <a:ext uri="{FF2B5EF4-FFF2-40B4-BE49-F238E27FC236}">
                <a16:creationId xmlns:a16="http://schemas.microsoft.com/office/drawing/2014/main" id="{768F3DD2-E9A7-49CB-8391-B4E3B6C4632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52010" y="335893"/>
            <a:ext cx="4068000" cy="2979520"/>
          </a:xfrm>
          <a:prstGeom prst="roundRect">
            <a:avLst>
              <a:gd name="adj" fmla="val 16667"/>
            </a:avLst>
          </a:prstGeom>
          <a:ln w="5080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B76D7F5C-4775-FFCB-55CF-3848CCF3D408}"/>
              </a:ext>
            </a:extLst>
          </p:cNvPr>
          <p:cNvSpPr txBox="1"/>
          <p:nvPr/>
        </p:nvSpPr>
        <p:spPr>
          <a:xfrm>
            <a:off x="8582327" y="3315413"/>
            <a:ext cx="406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Pas de la Case</a:t>
            </a:r>
          </a:p>
        </p:txBody>
      </p:sp>
    </p:spTree>
    <p:extLst>
      <p:ext uri="{BB962C8B-B14F-4D97-AF65-F5344CB8AC3E}">
        <p14:creationId xmlns:p14="http://schemas.microsoft.com/office/powerpoint/2010/main" val="183326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6A30AAE-A84D-D726-749B-3014183F42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ciel, nuage&#10;&#10;Description générée automatiquement">
            <a:extLst>
              <a:ext uri="{FF2B5EF4-FFF2-40B4-BE49-F238E27FC236}">
                <a16:creationId xmlns:a16="http://schemas.microsoft.com/office/drawing/2014/main" id="{3A5A9A5A-74DD-7FA4-7694-E11D2271FB8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9013" y="268668"/>
            <a:ext cx="4536000" cy="3013187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E6B74F4-A933-5AD4-5C93-61BEDD48DDA5}"/>
              </a:ext>
            </a:extLst>
          </p:cNvPr>
          <p:cNvSpPr txBox="1"/>
          <p:nvPr/>
        </p:nvSpPr>
        <p:spPr>
          <a:xfrm>
            <a:off x="509155" y="3281855"/>
            <a:ext cx="62174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L’ensemble historique des Bons</a:t>
            </a:r>
          </a:p>
        </p:txBody>
      </p:sp>
      <p:pic>
        <p:nvPicPr>
          <p:cNvPr id="6" name="Image 5" descr="Une image contenant plein air, arbre, herbe, maison&#10;&#10;Description générée automatiquement">
            <a:extLst>
              <a:ext uri="{FF2B5EF4-FFF2-40B4-BE49-F238E27FC236}">
                <a16:creationId xmlns:a16="http://schemas.microsoft.com/office/drawing/2014/main" id="{B17D3EA2-32B1-A889-9400-CF5062BAE54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95645" y="3512687"/>
            <a:ext cx="4644000" cy="3096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EBD2122-085F-DC73-88F8-689A69FE27A9}"/>
              </a:ext>
            </a:extLst>
          </p:cNvPr>
          <p:cNvSpPr txBox="1"/>
          <p:nvPr/>
        </p:nvSpPr>
        <p:spPr>
          <a:xfrm>
            <a:off x="7706949" y="3114480"/>
            <a:ext cx="49252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sanctuaire de </a:t>
            </a:r>
            <a:r>
              <a:rPr lang="fr-FR" sz="2400" b="1" dirty="0" err="1">
                <a:solidFill>
                  <a:srgbClr val="FFFF00"/>
                </a:solidFill>
              </a:rPr>
              <a:t>Meritxell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1250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4F860D6-81A5-C95F-5712-818EAD11A4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maison, plante&#10;&#10;Description générée automatiquement">
            <a:extLst>
              <a:ext uri="{FF2B5EF4-FFF2-40B4-BE49-F238E27FC236}">
                <a16:creationId xmlns:a16="http://schemas.microsoft.com/office/drawing/2014/main" id="{6CCDFA3F-DCA6-2063-78B5-1FCE660F5DA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1880" y="3610303"/>
            <a:ext cx="4392000" cy="292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92D05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E1B5AC7-8BCB-126F-9B0E-A1ED645F7AF2}"/>
              </a:ext>
            </a:extLst>
          </p:cNvPr>
          <p:cNvSpPr txBox="1"/>
          <p:nvPr/>
        </p:nvSpPr>
        <p:spPr>
          <a:xfrm>
            <a:off x="522771" y="3148638"/>
            <a:ext cx="46655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 </a:t>
            </a:r>
            <a:r>
              <a:rPr lang="fr-FR" sz="2400" b="1" dirty="0">
                <a:solidFill>
                  <a:srgbClr val="FFFF00"/>
                </a:solidFill>
              </a:rPr>
              <a:t>L’église Sant </a:t>
            </a:r>
            <a:r>
              <a:rPr lang="fr-FR" sz="2400" b="1" dirty="0" err="1">
                <a:solidFill>
                  <a:srgbClr val="FFFF00"/>
                </a:solidFill>
              </a:rPr>
              <a:t>Climent</a:t>
            </a:r>
            <a:r>
              <a:rPr lang="fr-FR" sz="2400" b="1" dirty="0">
                <a:solidFill>
                  <a:srgbClr val="FFFF00"/>
                </a:solidFill>
              </a:rPr>
              <a:t> de Pal</a:t>
            </a:r>
          </a:p>
        </p:txBody>
      </p:sp>
      <p:pic>
        <p:nvPicPr>
          <p:cNvPr id="6" name="Image 5" descr="Une image contenant plein air, paysage, ciel, nature&#10;&#10;Description générée automatiquement">
            <a:extLst>
              <a:ext uri="{FF2B5EF4-FFF2-40B4-BE49-F238E27FC236}">
                <a16:creationId xmlns:a16="http://schemas.microsoft.com/office/drawing/2014/main" id="{88603646-714D-A4F6-CB00-82C245DAE71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60655" y="306269"/>
            <a:ext cx="4716000" cy="312273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92D05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5AC73D5A-D96D-873D-0268-48260A4BC537}"/>
              </a:ext>
            </a:extLst>
          </p:cNvPr>
          <p:cNvSpPr txBox="1"/>
          <p:nvPr/>
        </p:nvSpPr>
        <p:spPr>
          <a:xfrm>
            <a:off x="7160655" y="3444765"/>
            <a:ext cx="61154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vallée du </a:t>
            </a:r>
            <a:r>
              <a:rPr lang="fr-FR" sz="2400" b="1" dirty="0" err="1">
                <a:solidFill>
                  <a:srgbClr val="FFFF00"/>
                </a:solidFill>
              </a:rPr>
              <a:t>Madriu-Perafita-Claror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8416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2C36DBD-3FDA-73E0-7CF2-B08066719C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arbre, ciel&#10;&#10;Description générée automatiquement">
            <a:extLst>
              <a:ext uri="{FF2B5EF4-FFF2-40B4-BE49-F238E27FC236}">
                <a16:creationId xmlns:a16="http://schemas.microsoft.com/office/drawing/2014/main" id="{175EB8D6-CFD9-768F-7BFC-A787B32B281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6859" y="262754"/>
            <a:ext cx="4248000" cy="351127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F1B3E57-DA18-7877-9B08-818AD230703C}"/>
              </a:ext>
            </a:extLst>
          </p:cNvPr>
          <p:cNvSpPr txBox="1"/>
          <p:nvPr/>
        </p:nvSpPr>
        <p:spPr>
          <a:xfrm>
            <a:off x="1022583" y="3769667"/>
            <a:ext cx="44306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lac d’</a:t>
            </a:r>
            <a:r>
              <a:rPr lang="fr-FR" sz="2400" b="1" dirty="0" err="1"/>
              <a:t>Engolasters</a:t>
            </a:r>
            <a:endParaRPr lang="fr-FR" sz="2400" b="1" dirty="0"/>
          </a:p>
        </p:txBody>
      </p:sp>
      <p:pic>
        <p:nvPicPr>
          <p:cNvPr id="6" name="Image 5" descr="Une image contenant plein air, nature, Chaîne de montagnes, Massif&#10;&#10;Description générée automatiquement">
            <a:extLst>
              <a:ext uri="{FF2B5EF4-FFF2-40B4-BE49-F238E27FC236}">
                <a16:creationId xmlns:a16="http://schemas.microsoft.com/office/drawing/2014/main" id="{C4DCCCD6-888B-BC62-815D-5905E1C8816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61141" y="3544614"/>
            <a:ext cx="4644000" cy="307505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DEB62042-3055-BA1A-3A7C-29207F0D8D81}"/>
              </a:ext>
            </a:extLst>
          </p:cNvPr>
          <p:cNvSpPr txBox="1"/>
          <p:nvPr/>
        </p:nvSpPr>
        <p:spPr>
          <a:xfrm>
            <a:off x="6920345" y="2713617"/>
            <a:ext cx="50811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 Le Parc naturel des vallées du Coma Pedrosa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542393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C17B663-A316-653D-AB5B-39429D97C6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aysage, Station de montagne&#10;&#10;Description générée automatiquement">
            <a:extLst>
              <a:ext uri="{FF2B5EF4-FFF2-40B4-BE49-F238E27FC236}">
                <a16:creationId xmlns:a16="http://schemas.microsoft.com/office/drawing/2014/main" id="{F5A06E5D-BCFC-2EC3-3E03-5065EA0AD00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9189" y="3710230"/>
            <a:ext cx="4140000" cy="2928985"/>
          </a:xfrm>
          <a:prstGeom prst="rect">
            <a:avLst/>
          </a:prstGeom>
          <a:ln w="38100" cap="sq">
            <a:solidFill>
              <a:schemeClr val="accent6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30BB0C5-FAAB-7F25-FB92-576CAF21007D}"/>
              </a:ext>
            </a:extLst>
          </p:cNvPr>
          <p:cNvSpPr txBox="1"/>
          <p:nvPr/>
        </p:nvSpPr>
        <p:spPr>
          <a:xfrm>
            <a:off x="219189" y="3198167"/>
            <a:ext cx="42800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 Le belvédère Roc del Quer</a:t>
            </a:r>
            <a:endParaRPr lang="fr-FR" sz="2400" b="1" dirty="0"/>
          </a:p>
        </p:txBody>
      </p:sp>
      <p:pic>
        <p:nvPicPr>
          <p:cNvPr id="6" name="Image 5" descr="Une image contenant plein air, eau, herbe, nature&#10;&#10;Description générée automatiquement">
            <a:extLst>
              <a:ext uri="{FF2B5EF4-FFF2-40B4-BE49-F238E27FC236}">
                <a16:creationId xmlns:a16="http://schemas.microsoft.com/office/drawing/2014/main" id="{E40A0312-6CB3-7762-FEB3-C96BBAB3C52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08811" y="222167"/>
            <a:ext cx="4464000" cy="2976000"/>
          </a:xfrm>
          <a:prstGeom prst="rect">
            <a:avLst/>
          </a:prstGeom>
          <a:ln w="38100" cap="sq">
            <a:solidFill>
              <a:schemeClr val="accent6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1E67664-79D5-96AF-C4A9-E87FCF701D56}"/>
              </a:ext>
            </a:extLst>
          </p:cNvPr>
          <p:cNvSpPr txBox="1"/>
          <p:nvPr/>
        </p:nvSpPr>
        <p:spPr>
          <a:xfrm>
            <a:off x="8071468" y="3248565"/>
            <a:ext cx="46160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sz="2400" b="1" dirty="0"/>
              <a:t>Les </a:t>
            </a:r>
            <a:r>
              <a:rPr lang="fr-FR" sz="2400" b="1" dirty="0" err="1"/>
              <a:t>estanys</a:t>
            </a:r>
            <a:r>
              <a:rPr lang="fr-FR" sz="2400" b="1" dirty="0"/>
              <a:t> de </a:t>
            </a:r>
            <a:r>
              <a:rPr lang="fr-FR" sz="2400" b="1" dirty="0" err="1"/>
              <a:t>Tristaina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868874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33A44BC-1158-F732-AE88-2D3E80F861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montagne, ciel&#10;&#10;Description générée automatiquement">
            <a:extLst>
              <a:ext uri="{FF2B5EF4-FFF2-40B4-BE49-F238E27FC236}">
                <a16:creationId xmlns:a16="http://schemas.microsoft.com/office/drawing/2014/main" id="{D9F51D0B-9A7A-3F80-8835-12D2902A72D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328" y="220717"/>
            <a:ext cx="4536000" cy="3024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87AA0D2-47BB-D9C0-D50E-3677AF5AF317}"/>
              </a:ext>
            </a:extLst>
          </p:cNvPr>
          <p:cNvSpPr txBox="1"/>
          <p:nvPr/>
        </p:nvSpPr>
        <p:spPr>
          <a:xfrm>
            <a:off x="952500" y="3293918"/>
            <a:ext cx="486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vallée d’</a:t>
            </a:r>
            <a:r>
              <a:rPr lang="fr-FR" sz="2400" b="1" dirty="0" err="1"/>
              <a:t>Incles</a:t>
            </a:r>
            <a:endParaRPr lang="fr-FR" sz="2400" b="1" dirty="0"/>
          </a:p>
        </p:txBody>
      </p:sp>
      <p:pic>
        <p:nvPicPr>
          <p:cNvPr id="6" name="Image 5" descr="Une image contenant plein air, arbre, plante, Décoration de pelouse&#10;&#10;Description générée automatiquement">
            <a:extLst>
              <a:ext uri="{FF2B5EF4-FFF2-40B4-BE49-F238E27FC236}">
                <a16:creationId xmlns:a16="http://schemas.microsoft.com/office/drawing/2014/main" id="{CB076E4B-A249-9FCD-AC93-D4D7A495F508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90024" y="3608438"/>
            <a:ext cx="5040000" cy="2976799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8A2C39A-CFAE-A7A2-5867-107906B19729}"/>
              </a:ext>
            </a:extLst>
          </p:cNvPr>
          <p:cNvSpPr txBox="1"/>
          <p:nvPr/>
        </p:nvSpPr>
        <p:spPr>
          <a:xfrm>
            <a:off x="7151095" y="3063085"/>
            <a:ext cx="64969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Jardins Contemporains de </a:t>
            </a:r>
            <a:r>
              <a:rPr lang="fr-FR" sz="2400" b="1" dirty="0" err="1"/>
              <a:t>Juberri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172918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613F041-956E-3CAD-D811-9C644EFB69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herbe, ciel&#10;&#10;Description générée automatiquement">
            <a:extLst>
              <a:ext uri="{FF2B5EF4-FFF2-40B4-BE49-F238E27FC236}">
                <a16:creationId xmlns:a16="http://schemas.microsoft.com/office/drawing/2014/main" id="{C22AB27F-43A1-90C1-E857-BE0EFECB601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462" y="3563008"/>
            <a:ext cx="4392000" cy="2908189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4F12BE1-2980-CEC5-493D-9AE642DECBA0}"/>
              </a:ext>
            </a:extLst>
          </p:cNvPr>
          <p:cNvSpPr txBox="1"/>
          <p:nvPr/>
        </p:nvSpPr>
        <p:spPr>
          <a:xfrm>
            <a:off x="0" y="3064159"/>
            <a:ext cx="66927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parc naturel de la vallée de </a:t>
            </a:r>
            <a:r>
              <a:rPr lang="fr-FR" sz="2400" b="1" dirty="0" err="1">
                <a:solidFill>
                  <a:schemeClr val="bg1"/>
                </a:solidFill>
              </a:rPr>
              <a:t>Sorteny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53976B29-45FF-F4EC-F8A1-EB37624246C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32259" y="428999"/>
            <a:ext cx="4500000" cy="30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692E2CC2-69EA-5034-4120-206CE5EFE288}"/>
              </a:ext>
            </a:extLst>
          </p:cNvPr>
          <p:cNvSpPr txBox="1"/>
          <p:nvPr/>
        </p:nvSpPr>
        <p:spPr>
          <a:xfrm>
            <a:off x="9016448" y="3520285"/>
            <a:ext cx="51157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sz="2400" b="1" dirty="0" err="1">
                <a:solidFill>
                  <a:schemeClr val="bg1"/>
                </a:solidFill>
              </a:rPr>
              <a:t>Canillo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021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5946CD6-4C21-4A0A-156B-F694F87A2E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eubles, sol, mur&#10;&#10;Description générée automatiquement">
            <a:extLst>
              <a:ext uri="{FF2B5EF4-FFF2-40B4-BE49-F238E27FC236}">
                <a16:creationId xmlns:a16="http://schemas.microsoft.com/office/drawing/2014/main" id="{DB26872C-88C0-56B6-8B92-F8F59C2138D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69" y="294362"/>
            <a:ext cx="4068000" cy="302557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2AA9D0E-BBA6-1DBF-04F6-AB6D11770F8E}"/>
              </a:ext>
            </a:extLst>
          </p:cNvPr>
          <p:cNvSpPr txBox="1"/>
          <p:nvPr/>
        </p:nvSpPr>
        <p:spPr>
          <a:xfrm>
            <a:off x="339952" y="3319936"/>
            <a:ext cx="454473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musée ethnographique Casa Cristo</a:t>
            </a:r>
          </a:p>
        </p:txBody>
      </p:sp>
      <p:pic>
        <p:nvPicPr>
          <p:cNvPr id="6" name="Image 5" descr="Une image contenant intérieur, meubles, sol, bureau&#10;&#10;Description générée automatiquement">
            <a:extLst>
              <a:ext uri="{FF2B5EF4-FFF2-40B4-BE49-F238E27FC236}">
                <a16:creationId xmlns:a16="http://schemas.microsoft.com/office/drawing/2014/main" id="{F55F85C4-766A-54BC-2C81-2F9FC5D8841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03890" y="3429000"/>
            <a:ext cx="4728833" cy="3132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A415CDB6-874D-48DD-BC2F-26EDCC4B64CD}"/>
              </a:ext>
            </a:extLst>
          </p:cNvPr>
          <p:cNvSpPr txBox="1"/>
          <p:nvPr/>
        </p:nvSpPr>
        <p:spPr>
          <a:xfrm>
            <a:off x="7307319" y="2892430"/>
            <a:ext cx="56288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Musée </a:t>
            </a:r>
            <a:r>
              <a:rPr lang="fr-FR" sz="2400" b="1" dirty="0" err="1">
                <a:solidFill>
                  <a:schemeClr val="bg1"/>
                </a:solidFill>
              </a:rPr>
              <a:t>Comic</a:t>
            </a:r>
            <a:r>
              <a:rPr lang="fr-FR" sz="2400" b="1" dirty="0">
                <a:solidFill>
                  <a:schemeClr val="bg1"/>
                </a:solidFill>
              </a:rPr>
              <a:t> de La </a:t>
            </a:r>
            <a:r>
              <a:rPr lang="fr-FR" sz="2400" b="1" dirty="0" err="1">
                <a:solidFill>
                  <a:schemeClr val="bg1"/>
                </a:solidFill>
              </a:rPr>
              <a:t>Massana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2377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821790F-6C05-5A67-1302-DC51B8BD3F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roue, pneu, Pièce auto, véhicule&#10;&#10;Description générée automatiquement">
            <a:extLst>
              <a:ext uri="{FF2B5EF4-FFF2-40B4-BE49-F238E27FC236}">
                <a16:creationId xmlns:a16="http://schemas.microsoft.com/office/drawing/2014/main" id="{DBBAD571-D737-C385-6E7E-35397B85FD4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272" y="3195145"/>
            <a:ext cx="4483837" cy="3384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herbe, plein air, automne, nuage&#10;&#10;Description générée automatiquement">
            <a:extLst>
              <a:ext uri="{FF2B5EF4-FFF2-40B4-BE49-F238E27FC236}">
                <a16:creationId xmlns:a16="http://schemas.microsoft.com/office/drawing/2014/main" id="{D30B0371-5B06-7F5D-10B3-F889DE0CD39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27728" y="297269"/>
            <a:ext cx="4536000" cy="3024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2A5F878-7EE3-20A1-8F68-4F2D1F8A224D}"/>
              </a:ext>
            </a:extLst>
          </p:cNvPr>
          <p:cNvSpPr txBox="1"/>
          <p:nvPr/>
        </p:nvSpPr>
        <p:spPr>
          <a:xfrm>
            <a:off x="8496976" y="3305899"/>
            <a:ext cx="56872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route du fer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655B3237-687E-9497-7FD1-660C9EBC3076}"/>
              </a:ext>
            </a:extLst>
          </p:cNvPr>
          <p:cNvSpPr txBox="1"/>
          <p:nvPr/>
        </p:nvSpPr>
        <p:spPr>
          <a:xfrm>
            <a:off x="228272" y="2733480"/>
            <a:ext cx="46795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Musée national de l'automobile</a:t>
            </a:r>
          </a:p>
        </p:txBody>
      </p:sp>
    </p:spTree>
    <p:extLst>
      <p:ext uri="{BB962C8B-B14F-4D97-AF65-F5344CB8AC3E}">
        <p14:creationId xmlns:p14="http://schemas.microsoft.com/office/powerpoint/2010/main" val="1982696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C0D0B30-D19B-E662-90F5-50E9D60EAC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paysage, eau&#10;&#10;Description générée automatiquement">
            <a:extLst>
              <a:ext uri="{FF2B5EF4-FFF2-40B4-BE49-F238E27FC236}">
                <a16:creationId xmlns:a16="http://schemas.microsoft.com/office/drawing/2014/main" id="{08A56A7F-C3AD-6DDF-E87D-D9FD779F5D1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5994" y="325877"/>
            <a:ext cx="4788000" cy="3190737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3412EAC-55D3-FE8B-1F22-7C6EA793DBE6}"/>
              </a:ext>
            </a:extLst>
          </p:cNvPr>
          <p:cNvSpPr txBox="1"/>
          <p:nvPr/>
        </p:nvSpPr>
        <p:spPr>
          <a:xfrm>
            <a:off x="1780312" y="3516614"/>
            <a:ext cx="50915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Orri </a:t>
            </a:r>
            <a:r>
              <a:rPr lang="fr-FR" sz="2400" b="1" dirty="0" err="1">
                <a:solidFill>
                  <a:srgbClr val="FFFF00"/>
                </a:solidFill>
              </a:rPr>
              <a:t>del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Cubil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nuage, herbe, ciel&#10;&#10;Description générée automatiquement">
            <a:extLst>
              <a:ext uri="{FF2B5EF4-FFF2-40B4-BE49-F238E27FC236}">
                <a16:creationId xmlns:a16="http://schemas.microsoft.com/office/drawing/2014/main" id="{03E16019-71EB-87B8-0357-1031AE13349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74624" y="3429000"/>
            <a:ext cx="4680000" cy="31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814A57E3-77E3-61F5-5734-A0872AB3F83B}"/>
              </a:ext>
            </a:extLst>
          </p:cNvPr>
          <p:cNvSpPr txBox="1"/>
          <p:nvPr/>
        </p:nvSpPr>
        <p:spPr>
          <a:xfrm>
            <a:off x="7481457" y="2912417"/>
            <a:ext cx="48741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L’église Sant </a:t>
            </a:r>
            <a:r>
              <a:rPr lang="fr-FR" sz="2400" b="1" dirty="0" err="1">
                <a:solidFill>
                  <a:srgbClr val="FFFF00"/>
                </a:solidFill>
              </a:rPr>
              <a:t>Serni</a:t>
            </a:r>
            <a:r>
              <a:rPr lang="fr-FR" sz="2400" b="1" dirty="0">
                <a:solidFill>
                  <a:srgbClr val="FFFF00"/>
                </a:solidFill>
              </a:rPr>
              <a:t> de </a:t>
            </a:r>
            <a:r>
              <a:rPr lang="fr-FR" sz="2400" b="1" dirty="0" err="1">
                <a:solidFill>
                  <a:srgbClr val="FFFF00"/>
                </a:solidFill>
              </a:rPr>
              <a:t>Nagol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0587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174759C-25AE-FCB3-0BD7-F4175B6D3B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ransport, traîneau, plein air, Chien de traîneau&#10;&#10;Description générée automatiquement">
            <a:extLst>
              <a:ext uri="{FF2B5EF4-FFF2-40B4-BE49-F238E27FC236}">
                <a16:creationId xmlns:a16="http://schemas.microsoft.com/office/drawing/2014/main" id="{95AE9D89-6599-390F-2798-22D4871A4C0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9556" y="3615630"/>
            <a:ext cx="4392000" cy="293147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D939FED-6289-5AEC-12B5-EA67FCA1E271}"/>
              </a:ext>
            </a:extLst>
          </p:cNvPr>
          <p:cNvSpPr txBox="1"/>
          <p:nvPr/>
        </p:nvSpPr>
        <p:spPr>
          <a:xfrm>
            <a:off x="1294977" y="3153965"/>
            <a:ext cx="49605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chemeClr val="bg1"/>
                </a:solidFill>
              </a:rPr>
              <a:t>Mushing</a:t>
            </a:r>
            <a:r>
              <a:rPr lang="fr-FR" sz="2400" b="1" dirty="0">
                <a:solidFill>
                  <a:schemeClr val="bg1"/>
                </a:solidFill>
              </a:rPr>
              <a:t> </a:t>
            </a:r>
            <a:r>
              <a:rPr lang="fr-FR" sz="2400" b="1" dirty="0" err="1">
                <a:solidFill>
                  <a:schemeClr val="bg1"/>
                </a:solidFill>
              </a:rPr>
              <a:t>Pirineus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nuage, ciel, bâtiment&#10;&#10;Description générée automatiquement">
            <a:extLst>
              <a:ext uri="{FF2B5EF4-FFF2-40B4-BE49-F238E27FC236}">
                <a16:creationId xmlns:a16="http://schemas.microsoft.com/office/drawing/2014/main" id="{4B74146E-C027-AF84-2F6F-A92CC2ECCAA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54645" y="261000"/>
            <a:ext cx="4746363" cy="316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4142EED3-C720-CAE4-6496-1791B3C2538B}"/>
              </a:ext>
            </a:extLst>
          </p:cNvPr>
          <p:cNvSpPr txBox="1"/>
          <p:nvPr/>
        </p:nvSpPr>
        <p:spPr>
          <a:xfrm>
            <a:off x="6746971" y="3429000"/>
            <a:ext cx="53617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 La Maison-musée d’</a:t>
            </a:r>
            <a:r>
              <a:rPr lang="fr-FR" sz="2400" b="1" dirty="0" err="1">
                <a:solidFill>
                  <a:schemeClr val="bg1"/>
                </a:solidFill>
              </a:rPr>
              <a:t>Areny-Plandolit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1015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4482676-551A-F033-AFA1-A36BD59592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bâtiment&#10;&#10;Description générée automatiquement">
            <a:extLst>
              <a:ext uri="{FF2B5EF4-FFF2-40B4-BE49-F238E27FC236}">
                <a16:creationId xmlns:a16="http://schemas.microsoft.com/office/drawing/2014/main" id="{EBCEFDCD-B0E5-C3EC-C47B-4082E89C34D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410" y="309000"/>
            <a:ext cx="4680000" cy="31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AF5FCAF-694E-60F7-8DCD-A684F030FFA2}"/>
              </a:ext>
            </a:extLst>
          </p:cNvPr>
          <p:cNvSpPr txBox="1"/>
          <p:nvPr/>
        </p:nvSpPr>
        <p:spPr>
          <a:xfrm>
            <a:off x="1690852" y="3466099"/>
            <a:ext cx="55799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 </a:t>
            </a:r>
            <a:r>
              <a:rPr lang="fr-FR" sz="2400" b="1" dirty="0">
                <a:solidFill>
                  <a:srgbClr val="FFFF00"/>
                </a:solidFill>
              </a:rPr>
              <a:t>La </a:t>
            </a:r>
            <a:r>
              <a:rPr lang="fr-FR" sz="2400" b="1" dirty="0" err="1">
                <a:solidFill>
                  <a:srgbClr val="FFFF00"/>
                </a:solidFill>
              </a:rPr>
              <a:t>Cortinada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herbe, montagne, terrain de jeux&#10;&#10;Description générée automatiquement">
            <a:extLst>
              <a:ext uri="{FF2B5EF4-FFF2-40B4-BE49-F238E27FC236}">
                <a16:creationId xmlns:a16="http://schemas.microsoft.com/office/drawing/2014/main" id="{81A86BF0-EA54-CE69-9538-E09B9B90809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58590" y="3429000"/>
            <a:ext cx="4080000" cy="306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65211FC6-687A-DB28-8A88-E15059103F89}"/>
              </a:ext>
            </a:extLst>
          </p:cNvPr>
          <p:cNvSpPr txBox="1"/>
          <p:nvPr/>
        </p:nvSpPr>
        <p:spPr>
          <a:xfrm>
            <a:off x="9036763" y="2967335"/>
            <a:ext cx="50707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Naturland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5890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C629D40-D676-DE2D-11F9-E0375C9E31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nuage, plein air, coucher de soleil&#10;&#10;Description générée automatiquement">
            <a:extLst>
              <a:ext uri="{FF2B5EF4-FFF2-40B4-BE49-F238E27FC236}">
                <a16:creationId xmlns:a16="http://schemas.microsoft.com/office/drawing/2014/main" id="{650489A5-92FB-24DF-5395-1187BB12781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3921" y="3584027"/>
            <a:ext cx="4536000" cy="3024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44A3E7F-2809-F46D-C2FD-45E33B2BF9CA}"/>
              </a:ext>
            </a:extLst>
          </p:cNvPr>
          <p:cNvSpPr txBox="1"/>
          <p:nvPr/>
        </p:nvSpPr>
        <p:spPr>
          <a:xfrm>
            <a:off x="5918183" y="3871648"/>
            <a:ext cx="574829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 </a:t>
            </a:r>
            <a:r>
              <a:rPr lang="fr-FR" sz="2400" b="1" dirty="0">
                <a:solidFill>
                  <a:srgbClr val="FFFF00"/>
                </a:solidFill>
              </a:rPr>
              <a:t>Randonnée en Andorre dans une vallée classée à l’UNESCO à Suivre</a:t>
            </a:r>
          </a:p>
        </p:txBody>
      </p:sp>
      <p:pic>
        <p:nvPicPr>
          <p:cNvPr id="6" name="Image 5" descr="Une image contenant plein air, nuage, ciel, montagne&#10;&#10;Description générée automatiquement">
            <a:extLst>
              <a:ext uri="{FF2B5EF4-FFF2-40B4-BE49-F238E27FC236}">
                <a16:creationId xmlns:a16="http://schemas.microsoft.com/office/drawing/2014/main" id="{5EF348FB-340F-AD3A-7663-4FD8E0975DD4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99921" y="249973"/>
            <a:ext cx="7056000" cy="306152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61796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0BB029-2B88-E85F-8FB6-7F1F6CD4C5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plein air, paysage, ciel&#10;&#10;Description générée automatiquement">
            <a:extLst>
              <a:ext uri="{FF2B5EF4-FFF2-40B4-BE49-F238E27FC236}">
                <a16:creationId xmlns:a16="http://schemas.microsoft.com/office/drawing/2014/main" id="{66BDD29A-3AEE-E19E-8616-71888066EF0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1783" y="1905000"/>
            <a:ext cx="4572000" cy="304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aysage, plein air, eau, nuage&#10;&#10;Description générée automatiquement">
            <a:extLst>
              <a:ext uri="{FF2B5EF4-FFF2-40B4-BE49-F238E27FC236}">
                <a16:creationId xmlns:a16="http://schemas.microsoft.com/office/drawing/2014/main" id="{4AE47A71-C2F5-FD25-75A5-343426E8820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94811" y="1208689"/>
            <a:ext cx="3060000" cy="4598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8681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CDE3B18-1770-B79B-33F4-1BB11D00A7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paysage, herbe, région montagneuse&#10;&#10;Description générée automatiquement">
            <a:extLst>
              <a:ext uri="{FF2B5EF4-FFF2-40B4-BE49-F238E27FC236}">
                <a16:creationId xmlns:a16="http://schemas.microsoft.com/office/drawing/2014/main" id="{62B49D3F-A9F5-50B9-C049-5EFE18E35C4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797" y="273269"/>
            <a:ext cx="4500000" cy="300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 descr="Une image contenant plein air, herbe, vache, bétail&#10;&#10;Description générée automatiquement">
            <a:extLst>
              <a:ext uri="{FF2B5EF4-FFF2-40B4-BE49-F238E27FC236}">
                <a16:creationId xmlns:a16="http://schemas.microsoft.com/office/drawing/2014/main" id="{AEB0FC08-3635-E8A1-49A8-C5C9B9B99E0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06087" y="3563007"/>
            <a:ext cx="4464000" cy="30256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46497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853129C-72FC-D6DC-CB58-CAEC7D39E2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montagne, nature&#10;&#10;Description générée automatiquement">
            <a:extLst>
              <a:ext uri="{FF2B5EF4-FFF2-40B4-BE49-F238E27FC236}">
                <a16:creationId xmlns:a16="http://schemas.microsoft.com/office/drawing/2014/main" id="{924DFF3E-BF9C-58E2-B1E0-58C7505C9C0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5334" y="3552497"/>
            <a:ext cx="4608000" cy="306688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Image 4" descr="Une image contenant herbe, plein air, ciel, plante&#10;&#10;Description générée automatiquement">
            <a:extLst>
              <a:ext uri="{FF2B5EF4-FFF2-40B4-BE49-F238E27FC236}">
                <a16:creationId xmlns:a16="http://schemas.microsoft.com/office/drawing/2014/main" id="{92FC8481-119F-EDB8-1CF6-FE3D270B796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67736" y="294289"/>
            <a:ext cx="3672000" cy="296616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30642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7B937E6-1700-5995-E49F-4448B4F0AF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aisselle, vase, intérieur, Plats et corbeilles&#10;&#10;Description générée automatiquement">
            <a:extLst>
              <a:ext uri="{FF2B5EF4-FFF2-40B4-BE49-F238E27FC236}">
                <a16:creationId xmlns:a16="http://schemas.microsoft.com/office/drawing/2014/main" id="{F948EDCB-2F86-F61C-94D7-FF3BFEC79BD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4818" y="325821"/>
            <a:ext cx="4500000" cy="3185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intérieur, meubles, mur, Table de cuisine et de salle à manger&#10;&#10;Description générée automatiquement">
            <a:extLst>
              <a:ext uri="{FF2B5EF4-FFF2-40B4-BE49-F238E27FC236}">
                <a16:creationId xmlns:a16="http://schemas.microsoft.com/office/drawing/2014/main" id="{C10968DA-D51A-3763-55CC-FE522247E97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89182" y="3510821"/>
            <a:ext cx="4608000" cy="307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60162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9F43F09-A485-C8A8-C0CF-9702BD2585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faire de la randonnée, personne&#10;&#10;Description générée automatiquement">
            <a:extLst>
              <a:ext uri="{FF2B5EF4-FFF2-40B4-BE49-F238E27FC236}">
                <a16:creationId xmlns:a16="http://schemas.microsoft.com/office/drawing/2014/main" id="{D322E44A-48C6-DE4E-2C20-02F98285B8D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327" y="3573517"/>
            <a:ext cx="4500000" cy="30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maison, arbre, montagne&#10;&#10;Description générée automatiquement">
            <a:extLst>
              <a:ext uri="{FF2B5EF4-FFF2-40B4-BE49-F238E27FC236}">
                <a16:creationId xmlns:a16="http://schemas.microsoft.com/office/drawing/2014/main" id="{53AE30FC-DA37-BC10-28FB-8FA4C8958C5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36476" y="220717"/>
            <a:ext cx="4176000" cy="304848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17033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009079B-2EF5-782A-E415-D7543BFF85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nuage&#10;&#10;Description générée automatiquement">
            <a:extLst>
              <a:ext uri="{FF2B5EF4-FFF2-40B4-BE49-F238E27FC236}">
                <a16:creationId xmlns:a16="http://schemas.microsoft.com/office/drawing/2014/main" id="{2F2DE56E-FEBD-225C-4B82-61A7FD231B3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8725" y="252248"/>
            <a:ext cx="4068000" cy="296964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paysage, ciel, brouillard&#10;&#10;Description générée automatiquement">
            <a:extLst>
              <a:ext uri="{FF2B5EF4-FFF2-40B4-BE49-F238E27FC236}">
                <a16:creationId xmlns:a16="http://schemas.microsoft.com/office/drawing/2014/main" id="{10DBC3FD-BD4E-98AC-3B47-ADC7D7E9A25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95947" y="3344917"/>
            <a:ext cx="4824000" cy="321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69922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77A1435-B38E-78AB-680B-CF265A787B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bâtiment&#10;&#10;Description générée automatiquement">
            <a:extLst>
              <a:ext uri="{FF2B5EF4-FFF2-40B4-BE49-F238E27FC236}">
                <a16:creationId xmlns:a16="http://schemas.microsoft.com/office/drawing/2014/main" id="{18BE6B31-E0DA-11F6-CCB8-702603B252B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9394" y="1051034"/>
            <a:ext cx="7272000" cy="5454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D9D6A0E-FC01-186E-0D0C-15028BE10F32}"/>
              </a:ext>
            </a:extLst>
          </p:cNvPr>
          <p:cNvSpPr txBox="1"/>
          <p:nvPr/>
        </p:nvSpPr>
        <p:spPr>
          <a:xfrm>
            <a:off x="2711669" y="1356415"/>
            <a:ext cx="338433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Vue sur le Pas de la Case au pied du col d'Envalira.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B7F68CD2-9EA1-90EC-77A8-69FF6C9A58BA}"/>
              </a:ext>
            </a:extLst>
          </p:cNvPr>
          <p:cNvSpPr txBox="1"/>
          <p:nvPr/>
        </p:nvSpPr>
        <p:spPr>
          <a:xfrm>
            <a:off x="5673554" y="698068"/>
            <a:ext cx="62241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A Présenté </a:t>
            </a:r>
            <a:r>
              <a:rPr lang="fr-FR" sz="3200" b="1" dirty="0" err="1">
                <a:solidFill>
                  <a:srgbClr val="FFFF00"/>
                </a:solidFill>
              </a:rPr>
              <a:t>Andore</a:t>
            </a:r>
            <a:endParaRPr lang="fr-FR" sz="3200" b="1" dirty="0">
              <a:solidFill>
                <a:srgbClr val="FFFF00"/>
              </a:solidFill>
            </a:endParaRP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6B5C07CC-D393-D88E-DE2D-816B2FC18B7D}"/>
              </a:ext>
            </a:extLst>
          </p:cNvPr>
          <p:cNvSpPr txBox="1"/>
          <p:nvPr/>
        </p:nvSpPr>
        <p:spPr>
          <a:xfrm flipH="1">
            <a:off x="7809187" y="2890391"/>
            <a:ext cx="455097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FEC0D4EB-ABAF-8366-1930-9BE7D01C98F6}"/>
              </a:ext>
            </a:extLst>
          </p:cNvPr>
          <p:cNvSpPr txBox="1"/>
          <p:nvPr/>
        </p:nvSpPr>
        <p:spPr>
          <a:xfrm>
            <a:off x="8922266" y="4569691"/>
            <a:ext cx="39174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224017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155</TotalTime>
  <Words>260</Words>
  <Application>Microsoft Office PowerPoint</Application>
  <PresentationFormat>Grand écran</PresentationFormat>
  <Paragraphs>40</Paragraphs>
  <Slides>30</Slides>
  <Notes>2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2024-12-11T14:21:12Z</dcterms:created>
  <dcterms:modified xsi:type="dcterms:W3CDTF">2025-01-09T09:35:12Z</dcterms:modified>
</cp:coreProperties>
</file>