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3"/>
  </p:notesMasterIdLst>
  <p:sldIdLst>
    <p:sldId id="256" r:id="rId2"/>
    <p:sldId id="283" r:id="rId3"/>
    <p:sldId id="273" r:id="rId4"/>
    <p:sldId id="272" r:id="rId5"/>
    <p:sldId id="271" r:id="rId6"/>
    <p:sldId id="270" r:id="rId7"/>
    <p:sldId id="269" r:id="rId8"/>
    <p:sldId id="268" r:id="rId9"/>
    <p:sldId id="267" r:id="rId10"/>
    <p:sldId id="266" r:id="rId11"/>
    <p:sldId id="265" r:id="rId12"/>
    <p:sldId id="264" r:id="rId13"/>
    <p:sldId id="263" r:id="rId14"/>
    <p:sldId id="262" r:id="rId15"/>
    <p:sldId id="260" r:id="rId16"/>
    <p:sldId id="257" r:id="rId17"/>
    <p:sldId id="258" r:id="rId18"/>
    <p:sldId id="259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4" r:id="rId29"/>
    <p:sldId id="285" r:id="rId30"/>
    <p:sldId id="286" r:id="rId31"/>
    <p:sldId id="287" r:id="rId32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5" autoAdjust="0"/>
    <p:restoredTop sz="94660"/>
  </p:normalViewPr>
  <p:slideViewPr>
    <p:cSldViewPr snapToGrid="0">
      <p:cViewPr varScale="1">
        <p:scale>
          <a:sx n="89" d="100"/>
          <a:sy n="89" d="100"/>
        </p:scale>
        <p:origin x="36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017D18A-7DCD-4C31-8F25-86C574701D86}" type="datetimeFigureOut">
              <a:rPr lang="fr-FR" smtClean="0"/>
              <a:t>17/12/2024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508C7E8-F7B9-4AA6-A4FE-129FBECF27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1532218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508C7E8-F7B9-4AA6-A4FE-129FBECF2729}" type="slidenum">
              <a:rPr lang="fr-FR" smtClean="0"/>
              <a:t>27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4156300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F9F9360-3EE0-3EC6-6823-93ACEDE4B26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A3C174FF-1DC9-1A1F-D785-A21586D74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BBC61759-8EDF-F909-A393-E6C1369424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725ECE-6B68-4701-B055-A318E9257A22}" type="datetimeFigureOut">
              <a:rPr lang="fr-FR" smtClean="0"/>
              <a:t>17/12/2024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28F48DE-DF82-5508-6795-84F9530B93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DC97848-5C45-8A84-6A2F-E5B424F25C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7A9BAC-0F55-460F-9BEB-0423743CD7C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045433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dissolve/>
      </p:transition>
    </mc:Choice>
    <mc:Fallback>
      <p:transition spd="slow" advClick="0" advTm="8000">
        <p:dissolv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FE7B1CD-7FF5-1067-A6C4-FCCA81F39A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E6FBF780-68E1-9087-C65B-790995E1803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302B345C-08C1-EA4D-69E4-0AFA0EA32C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725ECE-6B68-4701-B055-A318E9257A22}" type="datetimeFigureOut">
              <a:rPr lang="fr-FR" smtClean="0"/>
              <a:t>17/12/2024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71BFAEF-1604-F2F3-AB60-80D62BF1EB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5BE4E8F-71C8-F420-2B0C-25BE4B9B8A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7A9BAC-0F55-460F-9BEB-0423743CD7C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418485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dissolve/>
      </p:transition>
    </mc:Choice>
    <mc:Fallback>
      <p:transition spd="slow" advClick="0" advTm="8000">
        <p:dissolv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6D933A8-FDA3-4546-3615-2E231CF0B1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3F97BDF5-16CC-F445-5220-1A44D73328D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8E1D8EA-E9D3-4B31-890D-943D30521E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725ECE-6B68-4701-B055-A318E9257A22}" type="datetimeFigureOut">
              <a:rPr lang="fr-FR" smtClean="0"/>
              <a:t>17/12/2024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E542A07-926F-5BB8-7459-833E8B7CDB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5F15D45C-064B-CCCF-1BF1-20C04F7446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7A9BAC-0F55-460F-9BEB-0423743CD7C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848338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dissolve/>
      </p:transition>
    </mc:Choice>
    <mc:Fallback>
      <p:transition spd="slow" advClick="0" advTm="8000">
        <p:dissolv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9522B36-650C-97C7-01D0-DFDE7FBDDC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31FBD609-1C6E-9B55-C48D-BA01E7BB6EC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EA6CB1E4-90D6-292D-B675-D2C646C81A6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EC8FB15F-9BB1-82E2-28F7-41EE65F8FA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725ECE-6B68-4701-B055-A318E9257A22}" type="datetimeFigureOut">
              <a:rPr lang="fr-FR" smtClean="0"/>
              <a:t>17/12/2024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785C9CA3-4A22-B52E-F162-8749263C60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C2D90CB1-41B4-E1DC-686C-7247D027F0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7A9BAC-0F55-460F-9BEB-0423743CD7C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545701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dissolve/>
      </p:transition>
    </mc:Choice>
    <mc:Fallback>
      <p:transition spd="slow" advClick="0" advTm="8000">
        <p:dissolv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F674B1E-3711-2A82-8B57-5CD4D9385D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90174D2F-E1BC-C554-B1B9-064BF2CF5A8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BA10EE70-D246-B2E9-6DFC-70E7F539641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9BD2480D-1831-C423-97A8-CCAB667A1F8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A5DA091A-C8D4-38D5-C5E3-5D37496199C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413CC110-33BB-645D-92EF-A5AF9D2CFD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725ECE-6B68-4701-B055-A318E9257A22}" type="datetimeFigureOut">
              <a:rPr lang="fr-FR" smtClean="0"/>
              <a:t>17/12/2024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CC161E89-43BB-4726-CCDC-C7342D3013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A6D8D1CA-0D7D-0A0E-1CCF-4F69EC6090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7A9BAC-0F55-460F-9BEB-0423743CD7C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698083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dissolve/>
      </p:transition>
    </mc:Choice>
    <mc:Fallback>
      <p:transition spd="slow" advClick="0" advTm="8000">
        <p:dissolv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F44BC9D-69C4-3C39-381D-AAD0D05C83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C7A191C2-BADB-FDD0-6919-7503DC3B15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725ECE-6B68-4701-B055-A318E9257A22}" type="datetimeFigureOut">
              <a:rPr lang="fr-FR" smtClean="0"/>
              <a:t>17/12/2024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7C71AD90-0600-13EC-9256-1FF15D6BD5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40FA4C44-4817-27E2-654F-C4896F8F9A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7A9BAC-0F55-460F-9BEB-0423743CD7C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498714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dissolve/>
      </p:transition>
    </mc:Choice>
    <mc:Fallback>
      <p:transition spd="slow" advClick="0" advTm="8000">
        <p:dissolv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F23EA6B0-7CCA-4A22-113F-1A07463B42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725ECE-6B68-4701-B055-A318E9257A22}" type="datetimeFigureOut">
              <a:rPr lang="fr-FR" smtClean="0"/>
              <a:t>17/12/2024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5B24A909-8684-3BE5-B371-05A57E25D0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C62A5122-14AC-BCF7-C140-F67296CB93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7A9BAC-0F55-460F-9BEB-0423743CD7C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049941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dissolve/>
      </p:transition>
    </mc:Choice>
    <mc:Fallback>
      <p:transition spd="slow" advClick="0" advTm="8000">
        <p:dissolv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C0E9AFC-E839-C24C-16BC-9843AAC4EF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FEB613C3-C074-1FD8-E0C7-5143C3D8486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2AC702A5-D57F-77F4-F56A-BB1B8787FB7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A888BDC9-F084-0139-65B7-13D1073D44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725ECE-6B68-4701-B055-A318E9257A22}" type="datetimeFigureOut">
              <a:rPr lang="fr-FR" smtClean="0"/>
              <a:t>17/12/2024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4F976A62-FBA5-405F-39E4-F20FDA6661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8A9E8AD9-3333-1F0A-2A94-7C403D59C9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7A9BAC-0F55-460F-9BEB-0423743CD7C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282865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dissolve/>
      </p:transition>
    </mc:Choice>
    <mc:Fallback>
      <p:transition spd="slow" advClick="0" advTm="8000">
        <p:dissolv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96BAE83-1330-C9B3-6861-4D49FBC387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E58867A6-CCCC-B295-1478-0DB82D8F3B3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7456D271-4BC5-6CEF-856D-748A57D46A9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44CEB303-EDA6-0E1B-A8C0-B933277EE6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725ECE-6B68-4701-B055-A318E9257A22}" type="datetimeFigureOut">
              <a:rPr lang="fr-FR" smtClean="0"/>
              <a:t>17/12/2024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85C3FC46-9E1D-0CDE-5D13-DE86D0886C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E519FA33-4E85-7C93-6D80-041141C350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7A9BAC-0F55-460F-9BEB-0423743CD7C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989533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dissolve/>
      </p:transition>
    </mc:Choice>
    <mc:Fallback>
      <p:transition spd="slow" advClick="0" advTm="8000">
        <p:dissolv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523C152-8FE6-D058-F500-DB1EBB4D76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738739A4-ABE2-5A6B-6D80-ADEC41F7F36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54E7B6C-A913-6681-4D27-3BAB12623A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725ECE-6B68-4701-B055-A318E9257A22}" type="datetimeFigureOut">
              <a:rPr lang="fr-FR" smtClean="0"/>
              <a:t>17/12/2024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F15F7BC-8D3D-0D9D-A8A6-BB19C80B66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FE11E89-D79B-1130-3EC6-3BEADB6EFC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7A9BAC-0F55-460F-9BEB-0423743CD7C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12243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dissolve/>
      </p:transition>
    </mc:Choice>
    <mc:Fallback>
      <p:transition spd="slow" advClick="0" advTm="8000">
        <p:dissolv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C565AC93-D90C-1967-91E3-49A7A77F467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14EF03B9-EAE2-4A41-F4CA-2AE3569A1EC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906C144-7B20-C60B-CC64-DDFFDEB2AB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725ECE-6B68-4701-B055-A318E9257A22}" type="datetimeFigureOut">
              <a:rPr lang="fr-FR" smtClean="0"/>
              <a:t>17/12/2024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7FE153A-FEF5-115D-414D-FE95768854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DF4C3ABA-568B-E912-81D6-70B33FB703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7A9BAC-0F55-460F-9BEB-0423743CD7C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643703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dissolve/>
      </p:transition>
    </mc:Choice>
    <mc:Fallback>
      <p:transition spd="slow" advClick="0" advTm="8000">
        <p:dissolv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9BFC9D51-87C3-737B-521D-D91023C36B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7E85E850-E06F-76AE-B4B8-2732FA76628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1886383B-D391-EE17-DF24-859A745AACB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F8725ECE-6B68-4701-B055-A318E9257A22}" type="datetimeFigureOut">
              <a:rPr lang="fr-FR" smtClean="0"/>
              <a:t>17/12/2024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FB34BF7-BD2D-E8B3-1E5E-906F81ADB0D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DF5524CA-1FF5-D81A-CE14-B7B694491D3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67A9BAC-0F55-460F-9BEB-0423743CD7C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584908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dissolve/>
      </p:transition>
    </mc:Choice>
    <mc:Fallback>
      <p:transition spd="slow" advClick="0" advTm="8000">
        <p:dissolv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hotographie aérienne, Vue plongeante, plein air, aérien&#10;&#10;Description générée automatiquement">
            <a:extLst>
              <a:ext uri="{FF2B5EF4-FFF2-40B4-BE49-F238E27FC236}">
                <a16:creationId xmlns:a16="http://schemas.microsoft.com/office/drawing/2014/main" id="{0A6A365B-0A61-6FDA-CA15-76EC2F66F1A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25729" y="639000"/>
            <a:ext cx="7540541" cy="5580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87E9926-F443-473A-DC44-626A6690B14F}"/>
              </a:ext>
            </a:extLst>
          </p:cNvPr>
          <p:cNvSpPr txBox="1"/>
          <p:nvPr/>
        </p:nvSpPr>
        <p:spPr>
          <a:xfrm>
            <a:off x="4442908" y="349166"/>
            <a:ext cx="754054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Île – Bréhat Côtes D’Armor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84556359-5460-8FA9-2588-3FA67B565966}"/>
              </a:ext>
            </a:extLst>
          </p:cNvPr>
          <p:cNvSpPr txBox="1"/>
          <p:nvPr/>
        </p:nvSpPr>
        <p:spPr>
          <a:xfrm>
            <a:off x="4442908" y="5493171"/>
            <a:ext cx="701549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rgbClr val="FFFF00"/>
              </a:solidFill>
            </a:endParaRPr>
          </a:p>
          <a:p>
            <a:endParaRPr lang="fr-FR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Île de Bréhat, vue aérienne</a:t>
            </a:r>
          </a:p>
        </p:txBody>
      </p:sp>
    </p:spTree>
    <p:extLst>
      <p:ext uri="{BB962C8B-B14F-4D97-AF65-F5344CB8AC3E}">
        <p14:creationId xmlns:p14="http://schemas.microsoft.com/office/powerpoint/2010/main" val="40662446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dissolve/>
        <p:sndAc>
          <p:stSnd>
            <p:snd r:embed="rId2" name="Jean-Baptiste Guegan - Le pays dArmor (Clip officiel).wav"/>
          </p:stSnd>
        </p:sndAc>
      </p:transition>
    </mc:Choice>
    <mc:Fallback>
      <p:transition spd="slow" advClick="0" advTm="8000">
        <p:dissolve/>
        <p:sndAc>
          <p:stSnd>
            <p:snd r:embed="rId2" name="Jean-Baptiste Guegan - Le pays dArmor (Clip officiel)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B7F6C96-6CC6-2CEC-0FEB-B73BE37EAC0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B4F82D5-1AD1-5BAF-AECB-E39157A793B8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600" b="1" dirty="0">
                <a:solidFill>
                  <a:srgbClr val="FFFF00"/>
                </a:solidFill>
              </a:rPr>
              <a:t>Île-de-Bréhat [il </a:t>
            </a:r>
            <a:r>
              <a:rPr lang="fr-FR" sz="3600" b="1" dirty="0" err="1">
                <a:solidFill>
                  <a:srgbClr val="FFFF00"/>
                </a:solidFill>
              </a:rPr>
              <a:t>də</a:t>
            </a:r>
            <a:r>
              <a:rPr lang="fr-FR" sz="3600" b="1" dirty="0">
                <a:solidFill>
                  <a:srgbClr val="FFFF00"/>
                </a:solidFill>
              </a:rPr>
              <a:t> </a:t>
            </a:r>
            <a:r>
              <a:rPr lang="fr-FR" sz="3600" b="1" dirty="0" err="1">
                <a:solidFill>
                  <a:srgbClr val="FFFF00"/>
                </a:solidFill>
              </a:rPr>
              <a:t>bʁea</a:t>
            </a:r>
            <a:r>
              <a:rPr lang="fr-FR" sz="3600" b="1" dirty="0">
                <a:solidFill>
                  <a:srgbClr val="FFFF00"/>
                </a:solidFill>
              </a:rPr>
              <a:t>] est une commune française située dans le département des Côtes-d'Armor au nord de la pointe de l'</a:t>
            </a:r>
            <a:r>
              <a:rPr lang="fr-FR" sz="3600" b="1" dirty="0" err="1">
                <a:solidFill>
                  <a:srgbClr val="FFFF00"/>
                </a:solidFill>
              </a:rPr>
              <a:t>Arcouest</a:t>
            </a:r>
            <a:r>
              <a:rPr lang="fr-FR" sz="3600" b="1" dirty="0">
                <a:solidFill>
                  <a:srgbClr val="FFFF00"/>
                </a:solidFill>
              </a:rPr>
              <a:t> en Bretagne. Elle est constituée de l'archipel de Bréhat à l'exclusion de l'île </a:t>
            </a:r>
            <a:r>
              <a:rPr lang="fr-FR" sz="3600" b="1" dirty="0" err="1">
                <a:solidFill>
                  <a:srgbClr val="FFFF00"/>
                </a:solidFill>
              </a:rPr>
              <a:t>Maudez</a:t>
            </a:r>
            <a:r>
              <a:rPr lang="fr-FR" sz="3600" b="1" dirty="0">
                <a:solidFill>
                  <a:srgbClr val="FFFF00"/>
                </a:solidFill>
              </a:rPr>
              <a:t>. Elle doit son nom à l'île principale, dénommée Bréhat, dont le nom breton est </a:t>
            </a:r>
            <a:r>
              <a:rPr lang="fr-FR" sz="3600" b="1" dirty="0" err="1">
                <a:solidFill>
                  <a:srgbClr val="FFFF00"/>
                </a:solidFill>
              </a:rPr>
              <a:t>Enez</a:t>
            </a:r>
            <a:r>
              <a:rPr lang="fr-FR" sz="3600" b="1" dirty="0">
                <a:solidFill>
                  <a:srgbClr val="FFFF00"/>
                </a:solidFill>
              </a:rPr>
              <a:t> </a:t>
            </a:r>
            <a:r>
              <a:rPr lang="fr-FR" sz="3600" b="1" dirty="0" err="1">
                <a:solidFill>
                  <a:srgbClr val="FFFF00"/>
                </a:solidFill>
              </a:rPr>
              <a:t>Vriad</a:t>
            </a:r>
            <a:r>
              <a:rPr lang="fr-FR" sz="3600" b="1" dirty="0">
                <a:solidFill>
                  <a:srgbClr val="FFFF00"/>
                </a:solidFill>
              </a:rPr>
              <a:t>. L'Île-de-Bréhat appartient au pays historique du </a:t>
            </a:r>
            <a:r>
              <a:rPr lang="fr-FR" sz="3600" b="1" dirty="0" err="1">
                <a:solidFill>
                  <a:srgbClr val="FFFF00"/>
                </a:solidFill>
              </a:rPr>
              <a:t>Goëlo</a:t>
            </a:r>
            <a:r>
              <a:rPr lang="fr-FR" sz="3600" b="1" dirty="0">
                <a:solidFill>
                  <a:srgbClr val="FFFF00"/>
                </a:solidFill>
              </a:rPr>
              <a:t> et la commune est rattachée au canton de Paimpol (arrondissement de Saint-Brieuc). Sa forte fréquentation saisonnière fait l'objet d'une réflexion sur son accès, limité à 4 700 visiteurs quotidiens du 14 juillet au 25 août1, à l'instar d'autres sites pouvant nécessiter une régulation.</a:t>
            </a:r>
          </a:p>
        </p:txBody>
      </p:sp>
    </p:spTree>
    <p:extLst>
      <p:ext uri="{BB962C8B-B14F-4D97-AF65-F5344CB8AC3E}">
        <p14:creationId xmlns:p14="http://schemas.microsoft.com/office/powerpoint/2010/main" val="35966212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dissolve/>
      </p:transition>
    </mc:Choice>
    <mc:Fallback>
      <p:transition spd="slow" advClick="0" advTm="8000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8D61AB6-F0B2-D2B9-4752-DA8B015D715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xte, carte, Terre&#10;&#10;Description générée automatiquement">
            <a:extLst>
              <a:ext uri="{FF2B5EF4-FFF2-40B4-BE49-F238E27FC236}">
                <a16:creationId xmlns:a16="http://schemas.microsoft.com/office/drawing/2014/main" id="{E75BF408-9608-287B-ADF9-E4E2DD42C3E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3336" y="369000"/>
            <a:ext cx="9625327" cy="6120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55F080D-D283-D246-27D0-522EEAF9A2C6}"/>
              </a:ext>
            </a:extLst>
          </p:cNvPr>
          <p:cNvSpPr txBox="1"/>
          <p:nvPr/>
        </p:nvSpPr>
        <p:spPr>
          <a:xfrm>
            <a:off x="4216997" y="5842337"/>
            <a:ext cx="767020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rgbClr val="FFFF00"/>
              </a:solidFill>
            </a:endParaRPr>
          </a:p>
          <a:p>
            <a:endParaRPr lang="fr-FR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Image satellite de Bréhat.</a:t>
            </a:r>
          </a:p>
        </p:txBody>
      </p:sp>
    </p:spTree>
    <p:extLst>
      <p:ext uri="{BB962C8B-B14F-4D97-AF65-F5344CB8AC3E}">
        <p14:creationId xmlns:p14="http://schemas.microsoft.com/office/powerpoint/2010/main" val="20833087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dissolve/>
      </p:transition>
    </mc:Choice>
    <mc:Fallback>
      <p:transition spd="slow" advClick="0" advTm="8000">
        <p:dissolv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5D83AEA-0315-56D0-2590-F45FCF4CF5E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uage, ciel, paysage&#10;&#10;Description générée automatiquement">
            <a:extLst>
              <a:ext uri="{FF2B5EF4-FFF2-40B4-BE49-F238E27FC236}">
                <a16:creationId xmlns:a16="http://schemas.microsoft.com/office/drawing/2014/main" id="{6A3F1E57-AC2B-CE2A-C613-60964B7F115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45487" y="279000"/>
            <a:ext cx="9301026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FB9E7C4-E826-C479-D4CB-78BEC7549352}"/>
              </a:ext>
            </a:extLst>
          </p:cNvPr>
          <p:cNvSpPr txBox="1"/>
          <p:nvPr/>
        </p:nvSpPr>
        <p:spPr>
          <a:xfrm>
            <a:off x="2553148" y="5563337"/>
            <a:ext cx="859536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rgbClr val="FFFF00"/>
              </a:solidFill>
            </a:endParaRPr>
          </a:p>
          <a:p>
            <a:endParaRPr lang="fr-FR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Le paysage de Bréhat aux alentours du moulin </a:t>
            </a:r>
            <a:r>
              <a:rPr lang="fr-FR" sz="2400" b="1" dirty="0" err="1">
                <a:solidFill>
                  <a:srgbClr val="FFFF00"/>
                </a:solidFill>
              </a:rPr>
              <a:t>Birlot</a:t>
            </a:r>
            <a:r>
              <a:rPr lang="fr-FR" sz="2400" b="1" dirty="0">
                <a:solidFill>
                  <a:srgbClr val="FFFF00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552821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dissolve/>
      </p:transition>
    </mc:Choice>
    <mc:Fallback>
      <p:transition spd="slow" advClick="0" advTm="8000">
        <p:dissolv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BA11C4B-FA5F-3B11-57B7-8BD9B56A994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herbe, ciel, arbre&#10;&#10;Description générée automatiquement">
            <a:extLst>
              <a:ext uri="{FF2B5EF4-FFF2-40B4-BE49-F238E27FC236}">
                <a16:creationId xmlns:a16="http://schemas.microsoft.com/office/drawing/2014/main" id="{8BAC5380-E62E-E914-9EC2-E756E303792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08739" y="243000"/>
            <a:ext cx="9070858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369AE0F-DBE3-EB27-C81F-072C165E0FC6}"/>
              </a:ext>
            </a:extLst>
          </p:cNvPr>
          <p:cNvSpPr txBox="1"/>
          <p:nvPr/>
        </p:nvSpPr>
        <p:spPr>
          <a:xfrm>
            <a:off x="3281082" y="5580172"/>
            <a:ext cx="708929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/>
          </a:p>
          <a:p>
            <a:endParaRPr lang="fr-FR" dirty="0"/>
          </a:p>
          <a:p>
            <a:r>
              <a:rPr lang="fr-FR" sz="2400" b="1" dirty="0"/>
              <a:t>Une partie du littoral de l'île de Bréhat.</a:t>
            </a:r>
          </a:p>
        </p:txBody>
      </p:sp>
    </p:spTree>
    <p:extLst>
      <p:ext uri="{BB962C8B-B14F-4D97-AF65-F5344CB8AC3E}">
        <p14:creationId xmlns:p14="http://schemas.microsoft.com/office/powerpoint/2010/main" val="39041691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dissolve/>
      </p:transition>
    </mc:Choice>
    <mc:Fallback>
      <p:transition spd="slow" advClick="0" advTm="8000">
        <p:dissolv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CE665D5-2E6D-A4D7-F221-B40BAFEA34C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ciel, sol&#10;&#10;Description générée automatiquement">
            <a:extLst>
              <a:ext uri="{FF2B5EF4-FFF2-40B4-BE49-F238E27FC236}">
                <a16:creationId xmlns:a16="http://schemas.microsoft.com/office/drawing/2014/main" id="{AB1FFA54-E426-B9A0-5E07-9C6241A9C31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33500" y="490537"/>
            <a:ext cx="9525000" cy="5876925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188BD27-B48A-DB41-6B06-E353E3CB9964}"/>
              </a:ext>
            </a:extLst>
          </p:cNvPr>
          <p:cNvSpPr txBox="1"/>
          <p:nvPr/>
        </p:nvSpPr>
        <p:spPr>
          <a:xfrm>
            <a:off x="2947595" y="5216650"/>
            <a:ext cx="849854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rgbClr val="FFFF00"/>
              </a:solidFill>
            </a:endParaRPr>
          </a:p>
          <a:p>
            <a:endParaRPr lang="fr-FR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La butte de la chapelle Saint-Michel (au fond).</a:t>
            </a:r>
          </a:p>
        </p:txBody>
      </p:sp>
    </p:spTree>
    <p:extLst>
      <p:ext uri="{BB962C8B-B14F-4D97-AF65-F5344CB8AC3E}">
        <p14:creationId xmlns:p14="http://schemas.microsoft.com/office/powerpoint/2010/main" val="40447013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dissolve/>
      </p:transition>
    </mc:Choice>
    <mc:Fallback>
      <p:transition spd="slow" advClick="0" advTm="8000">
        <p:dissolv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39E5E4F-DE3F-A6CF-9BEE-9083E18C6A4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39CF3F3C-E217-EF23-DC12-26B65ACFDD3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91219" y="279000"/>
            <a:ext cx="9409562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39BEAB5-DB5E-C21C-9144-11CACFE4B673}"/>
              </a:ext>
            </a:extLst>
          </p:cNvPr>
          <p:cNvSpPr txBox="1"/>
          <p:nvPr/>
        </p:nvSpPr>
        <p:spPr>
          <a:xfrm>
            <a:off x="2807849" y="5657671"/>
            <a:ext cx="799293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/>
          </a:p>
          <a:p>
            <a:endParaRPr lang="fr-FR" sz="2400" b="1" dirty="0"/>
          </a:p>
          <a:p>
            <a:r>
              <a:rPr lang="fr-FR" sz="2400" b="1" dirty="0"/>
              <a:t>La butte de la chapelle Saint-Michel (au fond).</a:t>
            </a:r>
          </a:p>
        </p:txBody>
      </p:sp>
    </p:spTree>
    <p:extLst>
      <p:ext uri="{BB962C8B-B14F-4D97-AF65-F5344CB8AC3E}">
        <p14:creationId xmlns:p14="http://schemas.microsoft.com/office/powerpoint/2010/main" val="13317755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dissolve/>
      </p:transition>
    </mc:Choice>
    <mc:Fallback>
      <p:transition spd="slow" advClick="0" advTm="8000">
        <p:dissolv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63023D9-DCAC-A061-DD63-DDE37A2110F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ature, plein air, ciel, paysage&#10;&#10;Description générée automatiquement">
            <a:extLst>
              <a:ext uri="{FF2B5EF4-FFF2-40B4-BE49-F238E27FC236}">
                <a16:creationId xmlns:a16="http://schemas.microsoft.com/office/drawing/2014/main" id="{45D731D0-1CA2-7C20-FE76-978BF6AC470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6000" y="1527885"/>
            <a:ext cx="11340000" cy="34965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2BDFD82-0039-A316-1FA9-2BC1F7EDF801}"/>
              </a:ext>
            </a:extLst>
          </p:cNvPr>
          <p:cNvSpPr txBox="1"/>
          <p:nvPr/>
        </p:nvSpPr>
        <p:spPr>
          <a:xfrm>
            <a:off x="3410174" y="4314452"/>
            <a:ext cx="7648687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chemeClr val="bg1"/>
              </a:solidFill>
            </a:endParaRPr>
          </a:p>
          <a:p>
            <a:endParaRPr lang="fr-FR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Granite rose près du phare du Paon.</a:t>
            </a:r>
          </a:p>
        </p:txBody>
      </p:sp>
    </p:spTree>
    <p:extLst>
      <p:ext uri="{BB962C8B-B14F-4D97-AF65-F5344CB8AC3E}">
        <p14:creationId xmlns:p14="http://schemas.microsoft.com/office/powerpoint/2010/main" val="42824705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dissolve/>
      </p:transition>
    </mc:Choice>
    <mc:Fallback>
      <p:transition spd="slow" advClick="0" advTm="8000">
        <p:dissolv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5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EE798C6-9E2B-1C94-9200-56BE47F28C7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panorama, arbre&#10;&#10;Description générée automatiquement">
            <a:extLst>
              <a:ext uri="{FF2B5EF4-FFF2-40B4-BE49-F238E27FC236}">
                <a16:creationId xmlns:a16="http://schemas.microsoft.com/office/drawing/2014/main" id="{316AE987-F9A1-2943-C0DF-3CAE1152C24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2000" y="1280421"/>
            <a:ext cx="11628000" cy="3954722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3CEF72E-1787-07AD-B7D8-632F8F37EF0E}"/>
              </a:ext>
            </a:extLst>
          </p:cNvPr>
          <p:cNvSpPr txBox="1"/>
          <p:nvPr/>
        </p:nvSpPr>
        <p:spPr>
          <a:xfrm>
            <a:off x="2291379" y="5013064"/>
            <a:ext cx="847702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La jetée du Port Clos de l'île de Bréhat, à marée haute.</a:t>
            </a:r>
          </a:p>
        </p:txBody>
      </p:sp>
    </p:spTree>
    <p:extLst>
      <p:ext uri="{BB962C8B-B14F-4D97-AF65-F5344CB8AC3E}">
        <p14:creationId xmlns:p14="http://schemas.microsoft.com/office/powerpoint/2010/main" val="8035980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dissolve/>
      </p:transition>
    </mc:Choice>
    <mc:Fallback>
      <p:transition spd="slow" advClick="0" advTm="8000">
        <p:dissolv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FE970E9-E9F1-42C3-5C6B-21DCC1FE7E4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eau, embarcation&#10;&#10;Description générée automatiquement">
            <a:extLst>
              <a:ext uri="{FF2B5EF4-FFF2-40B4-BE49-F238E27FC236}">
                <a16:creationId xmlns:a16="http://schemas.microsoft.com/office/drawing/2014/main" id="{A951A0C7-80F2-E848-CB13-A6089F23D34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82997" y="139849"/>
            <a:ext cx="8426361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51D6C63E-53E0-ABE3-3078-00DB773AADAF}"/>
              </a:ext>
            </a:extLst>
          </p:cNvPr>
          <p:cNvSpPr txBox="1"/>
          <p:nvPr/>
        </p:nvSpPr>
        <p:spPr>
          <a:xfrm>
            <a:off x="3324114" y="5271247"/>
            <a:ext cx="730443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chemeClr val="bg1"/>
              </a:solidFill>
            </a:endParaRPr>
          </a:p>
          <a:p>
            <a:endParaRPr lang="fr-FR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Le débarcadère de Port Clos à marée basse</a:t>
            </a:r>
          </a:p>
        </p:txBody>
      </p:sp>
    </p:spTree>
    <p:extLst>
      <p:ext uri="{BB962C8B-B14F-4D97-AF65-F5344CB8AC3E}">
        <p14:creationId xmlns:p14="http://schemas.microsoft.com/office/powerpoint/2010/main" val="19249494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dissolve/>
      </p:transition>
    </mc:Choice>
    <mc:Fallback>
      <p:transition spd="slow" advClick="0" advTm="8000">
        <p:dissolv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BA7B683-A6FA-7E92-573D-CEF93115AED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uage, sol&#10;&#10;Description générée automatiquement">
            <a:extLst>
              <a:ext uri="{FF2B5EF4-FFF2-40B4-BE49-F238E27FC236}">
                <a16:creationId xmlns:a16="http://schemas.microsoft.com/office/drawing/2014/main" id="{8519DF8B-7783-B0CD-ED9F-10F10E40740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FA94B28-A8EE-00F5-82C6-F7F9BDCE8073}"/>
              </a:ext>
            </a:extLst>
          </p:cNvPr>
          <p:cNvSpPr txBox="1"/>
          <p:nvPr/>
        </p:nvSpPr>
        <p:spPr>
          <a:xfrm>
            <a:off x="4701092" y="5426425"/>
            <a:ext cx="604579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b="1" dirty="0">
              <a:solidFill>
                <a:srgbClr val="FFFF00"/>
              </a:solidFill>
            </a:endParaRPr>
          </a:p>
          <a:p>
            <a:endParaRPr lang="fr-FR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Une rue de Bréhat</a:t>
            </a:r>
          </a:p>
        </p:txBody>
      </p:sp>
    </p:spTree>
    <p:extLst>
      <p:ext uri="{BB962C8B-B14F-4D97-AF65-F5344CB8AC3E}">
        <p14:creationId xmlns:p14="http://schemas.microsoft.com/office/powerpoint/2010/main" val="24553147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dissolve/>
      </p:transition>
    </mc:Choice>
    <mc:Fallback>
      <p:transition spd="slow" advClick="0" advTm="8000">
        <p:dissolv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3A90DB9-0B60-54AC-06EE-B16CD0C8774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tracteur, arbre, véhicule&#10;&#10;Description générée automatiquement">
            <a:extLst>
              <a:ext uri="{FF2B5EF4-FFF2-40B4-BE49-F238E27FC236}">
                <a16:creationId xmlns:a16="http://schemas.microsoft.com/office/drawing/2014/main" id="{EA2EB94F-70FA-F2D8-7580-7165AE5ABED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1602E38-6138-C48A-EC6C-BAC06C9ED99B}"/>
              </a:ext>
            </a:extLst>
          </p:cNvPr>
          <p:cNvSpPr txBox="1"/>
          <p:nvPr/>
        </p:nvSpPr>
        <p:spPr>
          <a:xfrm>
            <a:off x="4249271" y="5378671"/>
            <a:ext cx="692792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dirty="0">
              <a:solidFill>
                <a:srgbClr val="FFFF00"/>
              </a:solidFill>
            </a:endParaRPr>
          </a:p>
          <a:p>
            <a:endParaRPr lang="fr-FR" sz="2400" dirty="0">
              <a:solidFill>
                <a:srgbClr val="FFFF00"/>
              </a:solidFill>
            </a:endParaRPr>
          </a:p>
          <a:p>
            <a:r>
              <a:rPr lang="fr-FR" sz="2400" dirty="0">
                <a:solidFill>
                  <a:srgbClr val="FFFF00"/>
                </a:solidFill>
              </a:rPr>
              <a:t>"</a:t>
            </a:r>
            <a:r>
              <a:rPr lang="fr-FR" sz="2400" b="1" dirty="0">
                <a:solidFill>
                  <a:srgbClr val="FFFF00"/>
                </a:solidFill>
              </a:rPr>
              <a:t>Le petit train de Bréhat".</a:t>
            </a:r>
          </a:p>
        </p:txBody>
      </p:sp>
    </p:spTree>
    <p:extLst>
      <p:ext uri="{BB962C8B-B14F-4D97-AF65-F5344CB8AC3E}">
        <p14:creationId xmlns:p14="http://schemas.microsoft.com/office/powerpoint/2010/main" val="32175806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dissolve/>
      </p:transition>
    </mc:Choice>
    <mc:Fallback>
      <p:transition spd="slow" advClick="0" advTm="8000">
        <p:dissolv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62E812A-8E19-03FC-3FE9-0FDA2694716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eau, rive, lac&#10;&#10;Description générée automatiquement">
            <a:extLst>
              <a:ext uri="{FF2B5EF4-FFF2-40B4-BE49-F238E27FC236}">
                <a16:creationId xmlns:a16="http://schemas.microsoft.com/office/drawing/2014/main" id="{0A5FF421-746D-C600-4881-FF873E18BC6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26397" y="279000"/>
            <a:ext cx="9939206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5793638A-18B4-4BC3-E2A3-F851A097B604}"/>
              </a:ext>
            </a:extLst>
          </p:cNvPr>
          <p:cNvSpPr txBox="1"/>
          <p:nvPr/>
        </p:nvSpPr>
        <p:spPr>
          <a:xfrm>
            <a:off x="3699771" y="6237552"/>
            <a:ext cx="81973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Marée basse près de Pont ar Prat.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35370987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dissolve/>
      </p:transition>
    </mc:Choice>
    <mc:Fallback>
      <p:transition spd="slow" advClick="0" advTm="8000">
        <p:dissolv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1CE2615-F1BF-0CC8-3885-D1DC415173F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uage, bâtiment, ciel&#10;&#10;Description générée automatiquement">
            <a:extLst>
              <a:ext uri="{FF2B5EF4-FFF2-40B4-BE49-F238E27FC236}">
                <a16:creationId xmlns:a16="http://schemas.microsoft.com/office/drawing/2014/main" id="{D5DBC006-F710-EA4C-75ED-F45BE98FE97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4367157-2DA0-569B-6D74-A71F15B4002C}"/>
              </a:ext>
            </a:extLst>
          </p:cNvPr>
          <p:cNvSpPr txBox="1"/>
          <p:nvPr/>
        </p:nvSpPr>
        <p:spPr>
          <a:xfrm>
            <a:off x="3829723" y="5406264"/>
            <a:ext cx="700322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r>
              <a:rPr lang="fr-FR" sz="2400" b="1" dirty="0"/>
              <a:t>L'entrée de la citadelle de Bréhat</a:t>
            </a:r>
          </a:p>
        </p:txBody>
      </p:sp>
    </p:spTree>
    <p:extLst>
      <p:ext uri="{BB962C8B-B14F-4D97-AF65-F5344CB8AC3E}">
        <p14:creationId xmlns:p14="http://schemas.microsoft.com/office/powerpoint/2010/main" val="33122078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dissolve/>
      </p:transition>
    </mc:Choice>
    <mc:Fallback>
      <p:transition spd="slow" advClick="0" advTm="8000">
        <p:dissolv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5936C0D-A323-B991-ED79-7A2BC0D7BC6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rochet, Tricoter, intérieur, tissu&#10;&#10;Description générée automatiquement">
            <a:extLst>
              <a:ext uri="{FF2B5EF4-FFF2-40B4-BE49-F238E27FC236}">
                <a16:creationId xmlns:a16="http://schemas.microsoft.com/office/drawing/2014/main" id="{7D92599C-E3A6-6AFD-E5D9-09F2B2A7132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40000" y="189000"/>
            <a:ext cx="6912000" cy="6480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061867B-1F7B-AF54-90A3-4F7A00D6C5B1}"/>
              </a:ext>
            </a:extLst>
          </p:cNvPr>
          <p:cNvSpPr txBox="1"/>
          <p:nvPr/>
        </p:nvSpPr>
        <p:spPr>
          <a:xfrm>
            <a:off x="9671125" y="2872292"/>
            <a:ext cx="242047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>
              <a:solidFill>
                <a:schemeClr val="bg1"/>
              </a:solidFill>
            </a:endParaRPr>
          </a:p>
          <a:p>
            <a:r>
              <a:rPr lang="fr-FR" sz="2400" b="1">
                <a:solidFill>
                  <a:schemeClr val="bg1"/>
                </a:solidFill>
              </a:rPr>
              <a:t>Plus de détails</a:t>
            </a:r>
          </a:p>
          <a:p>
            <a:r>
              <a:rPr lang="fr-FR" sz="2400" b="1">
                <a:solidFill>
                  <a:schemeClr val="bg1"/>
                </a:solidFill>
              </a:rPr>
              <a:t>Coiffe "capot" de l'Île de Bréhat (Écomusée de Plouigneau).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333486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dissolve/>
      </p:transition>
    </mc:Choice>
    <mc:Fallback>
      <p:transition spd="slow" advClick="0" advTm="8000">
        <p:dissolv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F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90BF542-9FBB-3005-9C48-1EC6D7BFFD9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ciel, fenêtre&#10;&#10;Description générée automatiquement">
            <a:extLst>
              <a:ext uri="{FF2B5EF4-FFF2-40B4-BE49-F238E27FC236}">
                <a16:creationId xmlns:a16="http://schemas.microsoft.com/office/drawing/2014/main" id="{A28E0E1D-4A51-DCA4-9D72-67538B93856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0B729A9-4034-66E0-CD21-B581C113D2A9}"/>
              </a:ext>
            </a:extLst>
          </p:cNvPr>
          <p:cNvSpPr txBox="1"/>
          <p:nvPr/>
        </p:nvSpPr>
        <p:spPr>
          <a:xfrm>
            <a:off x="4636547" y="5842337"/>
            <a:ext cx="772399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/>
          </a:p>
          <a:p>
            <a:endParaRPr lang="fr-FR" dirty="0"/>
          </a:p>
          <a:p>
            <a:r>
              <a:rPr lang="fr-FR" sz="2400" b="1" dirty="0"/>
              <a:t>La mairie de Bréhat</a:t>
            </a:r>
          </a:p>
        </p:txBody>
      </p:sp>
    </p:spTree>
    <p:extLst>
      <p:ext uri="{BB962C8B-B14F-4D97-AF65-F5344CB8AC3E}">
        <p14:creationId xmlns:p14="http://schemas.microsoft.com/office/powerpoint/2010/main" val="12551749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dissolve/>
      </p:transition>
    </mc:Choice>
    <mc:Fallback>
      <p:transition spd="slow" advClick="0" advTm="8000">
        <p:dissolv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BD89CD3-3BBB-8759-E7A6-3519385A3D2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anorama, ciel, arbre&#10;&#10;Description générée automatiquement">
            <a:extLst>
              <a:ext uri="{FF2B5EF4-FFF2-40B4-BE49-F238E27FC236}">
                <a16:creationId xmlns:a16="http://schemas.microsoft.com/office/drawing/2014/main" id="{C8BBCD0E-EDEB-7088-6B07-98E3C850975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6000" y="1512010"/>
            <a:ext cx="11700000" cy="3637966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568AB66-BBBB-74FB-4AE0-7F62EDDC2D0B}"/>
              </a:ext>
            </a:extLst>
          </p:cNvPr>
          <p:cNvSpPr txBox="1"/>
          <p:nvPr/>
        </p:nvSpPr>
        <p:spPr>
          <a:xfrm>
            <a:off x="2463501" y="4330327"/>
            <a:ext cx="1042917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/>
          </a:p>
          <a:p>
            <a:endParaRPr lang="fr-FR" dirty="0"/>
          </a:p>
          <a:p>
            <a:r>
              <a:rPr lang="fr-FR" sz="2400" b="1" dirty="0"/>
              <a:t>Vue vers le nord-ouest depuis la chapelle Saint-Michel.</a:t>
            </a:r>
          </a:p>
        </p:txBody>
      </p:sp>
    </p:spTree>
    <p:extLst>
      <p:ext uri="{BB962C8B-B14F-4D97-AF65-F5344CB8AC3E}">
        <p14:creationId xmlns:p14="http://schemas.microsoft.com/office/powerpoint/2010/main" val="17969084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dissolve/>
      </p:transition>
    </mc:Choice>
    <mc:Fallback>
      <p:transition spd="slow" advClick="0" advTm="8000">
        <p:dissolv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AC2DFA4-07D4-99A0-201A-734A81B6273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tour&#10;&#10;Description générée automatiquement">
            <a:extLst>
              <a:ext uri="{FF2B5EF4-FFF2-40B4-BE49-F238E27FC236}">
                <a16:creationId xmlns:a16="http://schemas.microsoft.com/office/drawing/2014/main" id="{309B3D9D-1310-45CF-FEB6-69856BFEB99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0033" y="189000"/>
            <a:ext cx="4858481" cy="6480000"/>
          </a:xfrm>
          <a:prstGeom prst="ellipse">
            <a:avLst/>
          </a:prstGeom>
          <a:ln w="63500" cap="rnd">
            <a:solidFill>
              <a:srgbClr val="FFFF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3B77B89-887D-D5E3-E2F3-9B796774FFBD}"/>
              </a:ext>
            </a:extLst>
          </p:cNvPr>
          <p:cNvSpPr txBox="1"/>
          <p:nvPr/>
        </p:nvSpPr>
        <p:spPr>
          <a:xfrm>
            <a:off x="1366222" y="4923167"/>
            <a:ext cx="328108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/>
          </a:p>
          <a:p>
            <a:endParaRPr lang="fr-FR" sz="2400" b="1" dirty="0"/>
          </a:p>
          <a:p>
            <a:r>
              <a:rPr lang="fr-FR" sz="2400" b="1" dirty="0"/>
              <a:t>Phare Feu du Paon.</a:t>
            </a:r>
          </a:p>
        </p:txBody>
      </p:sp>
      <p:pic>
        <p:nvPicPr>
          <p:cNvPr id="6" name="Image 5" descr="Une image contenant plein air, herbe, ciel, plante&#10;&#10;Description générée automatiquement">
            <a:extLst>
              <a:ext uri="{FF2B5EF4-FFF2-40B4-BE49-F238E27FC236}">
                <a16:creationId xmlns:a16="http://schemas.microsoft.com/office/drawing/2014/main" id="{48D4ACF0-56C9-63B2-7467-D53D24C0E71E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64937" y="1621270"/>
            <a:ext cx="6297030" cy="3816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9" name="ZoneTexte 8">
            <a:extLst>
              <a:ext uri="{FF2B5EF4-FFF2-40B4-BE49-F238E27FC236}">
                <a16:creationId xmlns:a16="http://schemas.microsoft.com/office/drawing/2014/main" id="{C787F04B-8F6E-FE0C-D658-F98B7C3A14AE}"/>
              </a:ext>
            </a:extLst>
          </p:cNvPr>
          <p:cNvSpPr txBox="1"/>
          <p:nvPr/>
        </p:nvSpPr>
        <p:spPr>
          <a:xfrm>
            <a:off x="5429027" y="849702"/>
            <a:ext cx="7171764" cy="67710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fr-FR" dirty="0"/>
          </a:p>
          <a:p>
            <a:r>
              <a:rPr lang="fr-FR" sz="2000" b="1" dirty="0">
                <a:solidFill>
                  <a:schemeClr val="bg1"/>
                </a:solidFill>
              </a:rPr>
              <a:t>La chapelle Notre-Dame de </a:t>
            </a:r>
            <a:r>
              <a:rPr lang="fr-FR" sz="2000" b="1" dirty="0" err="1">
                <a:solidFill>
                  <a:schemeClr val="bg1"/>
                </a:solidFill>
              </a:rPr>
              <a:t>Keranroux</a:t>
            </a:r>
            <a:r>
              <a:rPr lang="fr-FR" sz="2000" b="1" dirty="0">
                <a:solidFill>
                  <a:schemeClr val="bg1"/>
                </a:solidFill>
              </a:rPr>
              <a:t>, vue d'ensemble</a:t>
            </a:r>
            <a:r>
              <a:rPr lang="fr-FR" dirty="0">
                <a:solidFill>
                  <a:schemeClr val="bg1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0133191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dissolve/>
      </p:transition>
    </mc:Choice>
    <mc:Fallback>
      <p:transition spd="slow" advClick="0" advTm="8000">
        <p:dissolv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911E469-27D7-7F0F-26A8-A1A4380D9A1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bâtiment, ciel, nuage&#10;&#10;Description générée automatiquement">
            <a:extLst>
              <a:ext uri="{FF2B5EF4-FFF2-40B4-BE49-F238E27FC236}">
                <a16:creationId xmlns:a16="http://schemas.microsoft.com/office/drawing/2014/main" id="{63A05B7C-EC13-1E9B-86BA-5AD8174C4DC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1657" y="189000"/>
            <a:ext cx="3764705" cy="648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F1FED96D-547E-6064-CF3F-3384D6B181BE}"/>
              </a:ext>
            </a:extLst>
          </p:cNvPr>
          <p:cNvSpPr txBox="1"/>
          <p:nvPr/>
        </p:nvSpPr>
        <p:spPr>
          <a:xfrm>
            <a:off x="627529" y="5202278"/>
            <a:ext cx="395881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La façade de la chapelle Notre-Dame de </a:t>
            </a:r>
            <a:r>
              <a:rPr lang="fr-FR" sz="2400" b="1" dirty="0" err="1">
                <a:solidFill>
                  <a:srgbClr val="FFFF00"/>
                </a:solidFill>
              </a:rPr>
              <a:t>Keranroux</a:t>
            </a:r>
            <a:r>
              <a:rPr lang="fr-FR" sz="2400" b="1" dirty="0">
                <a:solidFill>
                  <a:srgbClr val="FFFF00"/>
                </a:solidFill>
              </a:rPr>
              <a:t>.</a:t>
            </a:r>
          </a:p>
        </p:txBody>
      </p:sp>
      <p:pic>
        <p:nvPicPr>
          <p:cNvPr id="8" name="Image 7" descr="Une image contenant meubles, Lieux sacrés, intérieur, Paroisse&#10;&#10;Description générée automatiquement">
            <a:extLst>
              <a:ext uri="{FF2B5EF4-FFF2-40B4-BE49-F238E27FC236}">
                <a16:creationId xmlns:a16="http://schemas.microsoft.com/office/drawing/2014/main" id="{633A6584-219A-0B23-6650-5C82B56EBB07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44527" y="1187982"/>
            <a:ext cx="6984000" cy="4654157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9" name="ZoneTexte 8">
            <a:extLst>
              <a:ext uri="{FF2B5EF4-FFF2-40B4-BE49-F238E27FC236}">
                <a16:creationId xmlns:a16="http://schemas.microsoft.com/office/drawing/2014/main" id="{53ADD66E-0F2A-8C81-ED64-42717CE2F865}"/>
              </a:ext>
            </a:extLst>
          </p:cNvPr>
          <p:cNvSpPr txBox="1"/>
          <p:nvPr/>
        </p:nvSpPr>
        <p:spPr>
          <a:xfrm>
            <a:off x="4844527" y="359685"/>
            <a:ext cx="8608876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Intérieur de la chapelle Notre-Dame de </a:t>
            </a:r>
            <a:r>
              <a:rPr lang="fr-FR" sz="2400" b="1" dirty="0" err="1">
                <a:solidFill>
                  <a:srgbClr val="FFFF00"/>
                </a:solidFill>
              </a:rPr>
              <a:t>Keranroux</a:t>
            </a:r>
            <a:r>
              <a:rPr lang="fr-FR" sz="2400" b="1" dirty="0">
                <a:solidFill>
                  <a:srgbClr val="FFFF00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5194740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dissolve/>
      </p:transition>
    </mc:Choice>
    <mc:Fallback>
      <p:transition spd="slow" advClick="0" advTm="8000">
        <p:dissolv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DFBAE00-F75F-2696-5547-730E3CD2FD1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vélo&#10;&#10;Description générée automatiquement">
            <a:extLst>
              <a:ext uri="{FF2B5EF4-FFF2-40B4-BE49-F238E27FC236}">
                <a16:creationId xmlns:a16="http://schemas.microsoft.com/office/drawing/2014/main" id="{60B6053A-8F4E-8ABD-E27D-D6EF6BC6F72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58050" y="279000"/>
            <a:ext cx="9475899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39C7EC7-21CF-99FA-A07E-671BF0B2ACE8}"/>
              </a:ext>
            </a:extLst>
          </p:cNvPr>
          <p:cNvSpPr txBox="1"/>
          <p:nvPr/>
        </p:nvSpPr>
        <p:spPr>
          <a:xfrm>
            <a:off x="4776395" y="5656300"/>
            <a:ext cx="899339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/>
          </a:p>
          <a:p>
            <a:endParaRPr lang="fr-FR" dirty="0"/>
          </a:p>
          <a:p>
            <a:r>
              <a:rPr lang="fr-FR" sz="2400" b="1" dirty="0"/>
              <a:t>Le phare du Paon.</a:t>
            </a:r>
          </a:p>
        </p:txBody>
      </p:sp>
    </p:spTree>
    <p:extLst>
      <p:ext uri="{BB962C8B-B14F-4D97-AF65-F5344CB8AC3E}">
        <p14:creationId xmlns:p14="http://schemas.microsoft.com/office/powerpoint/2010/main" val="36996720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dissolve/>
      </p:transition>
    </mc:Choice>
    <mc:Fallback>
      <p:transition spd="slow" advClick="0" advTm="8000">
        <p:dissolv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A88783B-1976-41B4-E538-28BAF8E094E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ciel, nuage, plein air&#10;&#10;Description générée automatiquement">
            <a:extLst>
              <a:ext uri="{FF2B5EF4-FFF2-40B4-BE49-F238E27FC236}">
                <a16:creationId xmlns:a16="http://schemas.microsoft.com/office/drawing/2014/main" id="{0E45463D-7D87-3DE1-1C92-635148314F2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12433" y="222960"/>
            <a:ext cx="4348078" cy="648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C73D978-D91F-B30C-BB5C-F852A5953582}"/>
              </a:ext>
            </a:extLst>
          </p:cNvPr>
          <p:cNvSpPr txBox="1"/>
          <p:nvPr/>
        </p:nvSpPr>
        <p:spPr>
          <a:xfrm>
            <a:off x="2175261" y="5717142"/>
            <a:ext cx="414169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chemeClr val="bg1"/>
              </a:solidFill>
            </a:endParaRPr>
          </a:p>
          <a:p>
            <a:endParaRPr lang="fr-FR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Le phare du Paon.</a:t>
            </a:r>
          </a:p>
        </p:txBody>
      </p:sp>
      <p:pic>
        <p:nvPicPr>
          <p:cNvPr id="6" name="Image 5" descr="Une image contenant bâtiment, plein air, ciel, château&#10;&#10;Description générée automatiquement">
            <a:extLst>
              <a:ext uri="{FF2B5EF4-FFF2-40B4-BE49-F238E27FC236}">
                <a16:creationId xmlns:a16="http://schemas.microsoft.com/office/drawing/2014/main" id="{9839C014-3EC0-EA04-2EEF-071870F98432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56557" y="222960"/>
            <a:ext cx="3823010" cy="648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8DEE6935-CF3B-7380-3826-430EFA444706}"/>
              </a:ext>
            </a:extLst>
          </p:cNvPr>
          <p:cNvSpPr txBox="1"/>
          <p:nvPr/>
        </p:nvSpPr>
        <p:spPr>
          <a:xfrm>
            <a:off x="6970496" y="5717141"/>
            <a:ext cx="434807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chemeClr val="bg1"/>
              </a:solidFill>
            </a:endParaRPr>
          </a:p>
          <a:p>
            <a:endParaRPr lang="fr-FR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Le moulin de </a:t>
            </a:r>
            <a:r>
              <a:rPr lang="fr-FR" sz="2400" b="1" dirty="0" err="1">
                <a:solidFill>
                  <a:schemeClr val="bg1"/>
                </a:solidFill>
              </a:rPr>
              <a:t>Crec'h</a:t>
            </a:r>
            <a:r>
              <a:rPr lang="fr-FR" sz="2400" b="1" dirty="0">
                <a:solidFill>
                  <a:schemeClr val="bg1"/>
                </a:solidFill>
              </a:rPr>
              <a:t>-</a:t>
            </a:r>
            <a:r>
              <a:rPr lang="fr-FR" sz="2400" b="1" dirty="0" err="1">
                <a:solidFill>
                  <a:schemeClr val="bg1"/>
                </a:solidFill>
              </a:rPr>
              <a:t>ar</a:t>
            </a:r>
            <a:r>
              <a:rPr lang="fr-FR" sz="2400" b="1" dirty="0">
                <a:solidFill>
                  <a:schemeClr val="bg1"/>
                </a:solidFill>
              </a:rPr>
              <a:t>-Pot.</a:t>
            </a:r>
          </a:p>
        </p:txBody>
      </p:sp>
    </p:spTree>
    <p:extLst>
      <p:ext uri="{BB962C8B-B14F-4D97-AF65-F5344CB8AC3E}">
        <p14:creationId xmlns:p14="http://schemas.microsoft.com/office/powerpoint/2010/main" val="21637086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dissolve/>
      </p:transition>
    </mc:Choice>
    <mc:Fallback>
      <p:transition spd="slow" advClick="0" advTm="8000">
        <p:dissolv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E010348-C616-62C7-B8DA-171D583CEC5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bâtiment, ciel, tour&#10;&#10;Description générée automatiquement">
            <a:extLst>
              <a:ext uri="{FF2B5EF4-FFF2-40B4-BE49-F238E27FC236}">
                <a16:creationId xmlns:a16="http://schemas.microsoft.com/office/drawing/2014/main" id="{27E9AC28-C982-B138-865D-C7D44989FEE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69147" y="279000"/>
            <a:ext cx="9453706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00126B52-8B49-0D08-ACE9-5734BA70BD38}"/>
              </a:ext>
            </a:extLst>
          </p:cNvPr>
          <p:cNvSpPr txBox="1"/>
          <p:nvPr/>
        </p:nvSpPr>
        <p:spPr>
          <a:xfrm>
            <a:off x="4819425" y="5563337"/>
            <a:ext cx="8821931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/>
          </a:p>
          <a:p>
            <a:endParaRPr lang="fr-FR" dirty="0"/>
          </a:p>
          <a:p>
            <a:r>
              <a:rPr lang="fr-FR" sz="2400" b="1" dirty="0"/>
              <a:t>Chapelle Saint-Michel.</a:t>
            </a:r>
          </a:p>
        </p:txBody>
      </p:sp>
    </p:spTree>
    <p:extLst>
      <p:ext uri="{BB962C8B-B14F-4D97-AF65-F5344CB8AC3E}">
        <p14:creationId xmlns:p14="http://schemas.microsoft.com/office/powerpoint/2010/main" val="31001720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dissolve/>
      </p:transition>
    </mc:Choice>
    <mc:Fallback>
      <p:transition spd="slow" advClick="0" advTm="8000">
        <p:dissolv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4D11CDE-2808-6E46-FF23-4B22019E75E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mur, intérieur, meubles, église&#10;&#10;Description générée automatiquement">
            <a:extLst>
              <a:ext uri="{FF2B5EF4-FFF2-40B4-BE49-F238E27FC236}">
                <a16:creationId xmlns:a16="http://schemas.microsoft.com/office/drawing/2014/main" id="{D90EDF3C-F221-4660-A79B-D72CD4EC84C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69146" y="279000"/>
            <a:ext cx="9453708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7A5DD46-1809-575A-94B0-46770312949A}"/>
              </a:ext>
            </a:extLst>
          </p:cNvPr>
          <p:cNvSpPr txBox="1"/>
          <p:nvPr/>
        </p:nvSpPr>
        <p:spPr>
          <a:xfrm>
            <a:off x="3675530" y="5496112"/>
            <a:ext cx="8326418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rgbClr val="FFFF00"/>
              </a:solidFill>
            </a:endParaRPr>
          </a:p>
          <a:p>
            <a:endParaRPr lang="fr-FR" dirty="0">
              <a:solidFill>
                <a:srgbClr val="FFFF00"/>
              </a:solidFill>
            </a:endParaRPr>
          </a:p>
          <a:p>
            <a:r>
              <a:rPr lang="fr-FR" dirty="0">
                <a:solidFill>
                  <a:srgbClr val="FFFF00"/>
                </a:solidFill>
              </a:rPr>
              <a:t>s</a:t>
            </a:r>
          </a:p>
          <a:p>
            <a:r>
              <a:rPr lang="fr-FR" sz="2400" b="1" dirty="0">
                <a:solidFill>
                  <a:srgbClr val="FFFF00"/>
                </a:solidFill>
              </a:rPr>
              <a:t>Intérieur de la chapelle Saint-Michel.</a:t>
            </a:r>
          </a:p>
        </p:txBody>
      </p:sp>
    </p:spTree>
    <p:extLst>
      <p:ext uri="{BB962C8B-B14F-4D97-AF65-F5344CB8AC3E}">
        <p14:creationId xmlns:p14="http://schemas.microsoft.com/office/powerpoint/2010/main" val="12848973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dissolve/>
      </p:transition>
    </mc:Choice>
    <mc:Fallback>
      <p:transition spd="slow" advClick="0" advTm="8000">
        <p:dissolv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6FA3B68-15B2-E628-948A-82CB0F2BA5D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eau&#10;&#10;Description générée automatiquement">
            <a:extLst>
              <a:ext uri="{FF2B5EF4-FFF2-40B4-BE49-F238E27FC236}">
                <a16:creationId xmlns:a16="http://schemas.microsoft.com/office/drawing/2014/main" id="{A9502116-99FB-D9D0-C695-1717CA99155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11132" y="189000"/>
            <a:ext cx="8957240" cy="648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26E8B36-A897-6DFC-3BBB-AE6D26F4C5D8}"/>
              </a:ext>
            </a:extLst>
          </p:cNvPr>
          <p:cNvSpPr txBox="1"/>
          <p:nvPr/>
        </p:nvSpPr>
        <p:spPr>
          <a:xfrm>
            <a:off x="4701091" y="5930336"/>
            <a:ext cx="8842786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/>
          </a:p>
          <a:p>
            <a:r>
              <a:rPr lang="fr-FR" sz="2400" b="1" dirty="0"/>
              <a:t>Le moulin à marée </a:t>
            </a:r>
            <a:r>
              <a:rPr lang="fr-FR" sz="2400" b="1" dirty="0" err="1"/>
              <a:t>Birlot</a:t>
            </a:r>
            <a:r>
              <a:rPr lang="fr-FR" sz="2400" b="1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8881712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dissolve/>
      </p:transition>
    </mc:Choice>
    <mc:Fallback>
      <p:transition spd="slow" advClick="0" advTm="8000">
        <p:dissolv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8F24291-4CD5-5F90-D1CF-418A4F5D62B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eau, herbe&#10;&#10;Description générée automatiquement">
            <a:extLst>
              <a:ext uri="{FF2B5EF4-FFF2-40B4-BE49-F238E27FC236}">
                <a16:creationId xmlns:a16="http://schemas.microsoft.com/office/drawing/2014/main" id="{EE4A7FDB-0A1B-504F-9E02-4066731311D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84983" y="189000"/>
            <a:ext cx="8622034" cy="648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71A31AD-C1C9-52E7-7C38-14E499279742}"/>
              </a:ext>
            </a:extLst>
          </p:cNvPr>
          <p:cNvSpPr txBox="1"/>
          <p:nvPr/>
        </p:nvSpPr>
        <p:spPr>
          <a:xfrm>
            <a:off x="4389120" y="6207335"/>
            <a:ext cx="711080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Le moulin à marée </a:t>
            </a:r>
            <a:r>
              <a:rPr lang="fr-FR" sz="2400" b="1" dirty="0" err="1">
                <a:solidFill>
                  <a:srgbClr val="FFFF00"/>
                </a:solidFill>
              </a:rPr>
              <a:t>Birlot</a:t>
            </a:r>
            <a:r>
              <a:rPr lang="fr-FR" sz="2400" b="1" dirty="0">
                <a:solidFill>
                  <a:srgbClr val="FFFF00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7578162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dissolve/>
      </p:transition>
    </mc:Choice>
    <mc:Fallback>
      <p:transition spd="slow" advClick="0" advTm="8000">
        <p:dissolv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5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CE62052-CF18-813B-969A-29573A12908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ciel, nuage, herbe&#10;&#10;Description générée automatiquement">
            <a:extLst>
              <a:ext uri="{FF2B5EF4-FFF2-40B4-BE49-F238E27FC236}">
                <a16:creationId xmlns:a16="http://schemas.microsoft.com/office/drawing/2014/main" id="{26DA86A2-394E-71BC-B100-3493301E6D6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2180" y="225925"/>
            <a:ext cx="5688000" cy="3781651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36B8FF4F-4424-8912-C6A2-F3813C43E2BC}"/>
              </a:ext>
            </a:extLst>
          </p:cNvPr>
          <p:cNvSpPr txBox="1"/>
          <p:nvPr/>
        </p:nvSpPr>
        <p:spPr>
          <a:xfrm>
            <a:off x="1721223" y="3429000"/>
            <a:ext cx="557963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rgbClr val="FFFF00"/>
              </a:solidFill>
            </a:endParaRPr>
          </a:p>
          <a:p>
            <a:endParaRPr lang="fr-FR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La croix de </a:t>
            </a:r>
            <a:r>
              <a:rPr lang="fr-FR" sz="2400" b="1" dirty="0" err="1">
                <a:solidFill>
                  <a:srgbClr val="FFFF00"/>
                </a:solidFill>
              </a:rPr>
              <a:t>Maudez</a:t>
            </a:r>
            <a:r>
              <a:rPr lang="fr-FR" sz="2400" b="1" dirty="0">
                <a:solidFill>
                  <a:srgbClr val="FFFF00"/>
                </a:solidFill>
              </a:rPr>
              <a:t>.</a:t>
            </a:r>
          </a:p>
        </p:txBody>
      </p:sp>
      <p:pic>
        <p:nvPicPr>
          <p:cNvPr id="8" name="Image 7" descr="Une image contenant plein air, ciel, bâtiment, arbre&#10;&#10;Description générée automatiquement">
            <a:extLst>
              <a:ext uri="{FF2B5EF4-FFF2-40B4-BE49-F238E27FC236}">
                <a16:creationId xmlns:a16="http://schemas.microsoft.com/office/drawing/2014/main" id="{70F3BCC8-81E9-D6A8-9D72-5E2726977093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69748" y="3152046"/>
            <a:ext cx="5240072" cy="3492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9" name="ZoneTexte 8">
            <a:extLst>
              <a:ext uri="{FF2B5EF4-FFF2-40B4-BE49-F238E27FC236}">
                <a16:creationId xmlns:a16="http://schemas.microsoft.com/office/drawing/2014/main" id="{494EFB3B-E438-ABEC-7EAD-03F2CFF9E445}"/>
              </a:ext>
            </a:extLst>
          </p:cNvPr>
          <p:cNvSpPr txBox="1"/>
          <p:nvPr/>
        </p:nvSpPr>
        <p:spPr>
          <a:xfrm>
            <a:off x="6476895" y="2136383"/>
            <a:ext cx="6156169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rgbClr val="FFFF00"/>
              </a:solidFill>
            </a:endParaRPr>
          </a:p>
          <a:p>
            <a:endParaRPr lang="fr-FR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L'ancien moulin à vent de </a:t>
            </a:r>
            <a:r>
              <a:rPr lang="fr-FR" sz="2400" b="1" dirty="0" err="1">
                <a:solidFill>
                  <a:srgbClr val="FFFF00"/>
                </a:solidFill>
              </a:rPr>
              <a:t>Crech-Tarec</a:t>
            </a:r>
            <a:r>
              <a:rPr lang="fr-FR" sz="2400" b="1" dirty="0">
                <a:solidFill>
                  <a:srgbClr val="FFFF00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8400460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dissolve/>
      </p:transition>
    </mc:Choice>
    <mc:Fallback>
      <p:transition spd="slow" advClick="0" advTm="8000">
        <p:dissolv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0752DB7-810C-AD8F-8953-501C3889824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arbre, sol&#10;&#10;Description générée automatiquement">
            <a:extLst>
              <a:ext uri="{FF2B5EF4-FFF2-40B4-BE49-F238E27FC236}">
                <a16:creationId xmlns:a16="http://schemas.microsoft.com/office/drawing/2014/main" id="{166D4851-931B-25E2-881A-6A6474AC2463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5648" y="1069704"/>
            <a:ext cx="11240703" cy="4104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C5BEC69-5D65-860C-B4A5-23806710079C}"/>
              </a:ext>
            </a:extLst>
          </p:cNvPr>
          <p:cNvSpPr txBox="1"/>
          <p:nvPr/>
        </p:nvSpPr>
        <p:spPr>
          <a:xfrm>
            <a:off x="2854617" y="4488273"/>
            <a:ext cx="742277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rgbClr val="FFFF00"/>
              </a:solidFill>
            </a:endParaRPr>
          </a:p>
          <a:p>
            <a:endParaRPr lang="fr-FR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Vue de la cour intérieure de la citadelle de Bréhat.</a:t>
            </a:r>
          </a:p>
        </p:txBody>
      </p:sp>
    </p:spTree>
    <p:extLst>
      <p:ext uri="{BB962C8B-B14F-4D97-AF65-F5344CB8AC3E}">
        <p14:creationId xmlns:p14="http://schemas.microsoft.com/office/powerpoint/2010/main" val="42538084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dissolve/>
      </p:transition>
    </mc:Choice>
    <mc:Fallback>
      <p:transition spd="slow" advClick="0" advTm="8000">
        <p:dissolv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521CFEE-104D-88D1-207A-FCEE45CAB29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arbre, herbe, plante&#10;&#10;Description générée automatiquement">
            <a:extLst>
              <a:ext uri="{FF2B5EF4-FFF2-40B4-BE49-F238E27FC236}">
                <a16:creationId xmlns:a16="http://schemas.microsoft.com/office/drawing/2014/main" id="{5E00DA07-090A-86C4-067F-30505191EBC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2571" y="279774"/>
            <a:ext cx="4464000" cy="2978294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8ED1A322-A6BC-9092-7D0B-F9E6FB2653F7}"/>
              </a:ext>
            </a:extLst>
          </p:cNvPr>
          <p:cNvSpPr txBox="1"/>
          <p:nvPr/>
        </p:nvSpPr>
        <p:spPr>
          <a:xfrm>
            <a:off x="828339" y="3258068"/>
            <a:ext cx="421699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Zone de mouillage la Corderie Île de Bréhat </a:t>
            </a:r>
            <a:endParaRPr lang="fr-FR" sz="2400" b="1" dirty="0">
              <a:solidFill>
                <a:srgbClr val="FFFF00"/>
              </a:solidFill>
            </a:endParaRPr>
          </a:p>
        </p:txBody>
      </p:sp>
      <p:pic>
        <p:nvPicPr>
          <p:cNvPr id="8" name="Image 7" descr="Une image contenant plein air, plante, ciel, fleur&#10;&#10;Description générée automatiquement">
            <a:extLst>
              <a:ext uri="{FF2B5EF4-FFF2-40B4-BE49-F238E27FC236}">
                <a16:creationId xmlns:a16="http://schemas.microsoft.com/office/drawing/2014/main" id="{462B949C-C602-6CD3-C861-9936CD92A90A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36573" y="3558092"/>
            <a:ext cx="4608000" cy="307296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9" name="ZoneTexte 8">
            <a:extLst>
              <a:ext uri="{FF2B5EF4-FFF2-40B4-BE49-F238E27FC236}">
                <a16:creationId xmlns:a16="http://schemas.microsoft.com/office/drawing/2014/main" id="{0D009616-8546-B25A-6232-C1DB87DF8EA5}"/>
              </a:ext>
            </a:extLst>
          </p:cNvPr>
          <p:cNvSpPr txBox="1"/>
          <p:nvPr/>
        </p:nvSpPr>
        <p:spPr>
          <a:xfrm>
            <a:off x="5253318" y="2733286"/>
            <a:ext cx="455765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>
                <a:solidFill>
                  <a:srgbClr val="FFFF00"/>
                </a:solidFill>
              </a:rPr>
              <a:t>l’île aux fleurs (Bréhat)</a:t>
            </a:r>
            <a:endParaRPr lang="fr-FR" sz="32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895704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dissolve/>
      </p:transition>
    </mc:Choice>
    <mc:Fallback>
      <p:transition spd="slow" advClick="0" advTm="8000">
        <p:dissolv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B39A716-35C2-4A6E-BCC5-589254B0688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plante, nuage&#10;&#10;Description générée automatiquement">
            <a:extLst>
              <a:ext uri="{FF2B5EF4-FFF2-40B4-BE49-F238E27FC236}">
                <a16:creationId xmlns:a16="http://schemas.microsoft.com/office/drawing/2014/main" id="{0D4FED97-4ADA-F3D0-D4A2-DA597431E4F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3951" y="735819"/>
            <a:ext cx="3721150" cy="5580000"/>
          </a:xfrm>
          <a:prstGeom prst="ellipse">
            <a:avLst/>
          </a:prstGeom>
          <a:ln w="63500" cap="rnd">
            <a:solidFill>
              <a:srgbClr val="FFFF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5" name="Image 4" descr="Une image contenant plein air, ciel, fleur, Plante annuelle&#10;&#10;Description générée automatiquement">
            <a:extLst>
              <a:ext uri="{FF2B5EF4-FFF2-40B4-BE49-F238E27FC236}">
                <a16:creationId xmlns:a16="http://schemas.microsoft.com/office/drawing/2014/main" id="{EB95C7E6-D5EF-193C-43D1-81FFCB8986FB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50990" y="735819"/>
            <a:ext cx="3710694" cy="5580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9298451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dissolve/>
      </p:transition>
    </mc:Choice>
    <mc:Fallback>
      <p:transition spd="slow" advClick="0" advTm="8000">
        <p:dissolv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310FF9D-2E54-C787-4C52-D9B9C2335FB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arbre, lac&#10;&#10;Description générée automatiquement">
            <a:extLst>
              <a:ext uri="{FF2B5EF4-FFF2-40B4-BE49-F238E27FC236}">
                <a16:creationId xmlns:a16="http://schemas.microsoft.com/office/drawing/2014/main" id="{D0C8EA52-17A8-113B-E59E-4781BD94C34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21908" y="639000"/>
            <a:ext cx="3710693" cy="5580000"/>
          </a:xfrm>
          <a:prstGeom prst="rect">
            <a:avLst/>
          </a:prstGeom>
          <a:ln w="38100" cap="sq">
            <a:solidFill>
              <a:srgbClr val="7030A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Image 4" descr="Une image contenant plante, fleur, plein air, Plante annuelle&#10;&#10;Description générée automatiquement">
            <a:extLst>
              <a:ext uri="{FF2B5EF4-FFF2-40B4-BE49-F238E27FC236}">
                <a16:creationId xmlns:a16="http://schemas.microsoft.com/office/drawing/2014/main" id="{FF6F9C08-A865-BB62-9D24-64715F1F1AC8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59401" y="639000"/>
            <a:ext cx="3710694" cy="5580000"/>
          </a:xfrm>
          <a:prstGeom prst="rect">
            <a:avLst/>
          </a:prstGeom>
          <a:ln w="38100" cap="sq">
            <a:solidFill>
              <a:srgbClr val="7030A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1639836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dissolve/>
      </p:transition>
    </mc:Choice>
    <mc:Fallback>
      <p:transition spd="slow" advClick="0" advTm="8000">
        <p:dissolv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7F2CAA7-7CE7-CABD-F3B7-7465664A507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bâtiment, ciel, fenêtre&#10;&#10;Description générée automatiquement">
            <a:extLst>
              <a:ext uri="{FF2B5EF4-FFF2-40B4-BE49-F238E27FC236}">
                <a16:creationId xmlns:a16="http://schemas.microsoft.com/office/drawing/2014/main" id="{8D6343F1-A1DA-A310-F23E-ED9DB97F77C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38000" y="476161"/>
            <a:ext cx="8316000" cy="5545733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E26AB4B5-89E1-EE12-47CB-DC0DE27B91F0}"/>
              </a:ext>
            </a:extLst>
          </p:cNvPr>
          <p:cNvSpPr txBox="1"/>
          <p:nvPr/>
        </p:nvSpPr>
        <p:spPr>
          <a:xfrm>
            <a:off x="2291379" y="82052"/>
            <a:ext cx="899339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Lorient Vous A Présenté L’Île </a:t>
            </a:r>
            <a:r>
              <a:rPr lang="fr-FR" sz="2400" b="1" dirty="0" err="1">
                <a:solidFill>
                  <a:srgbClr val="FFFF00"/>
                </a:solidFill>
              </a:rPr>
              <a:t>bb</a:t>
            </a:r>
            <a:r>
              <a:rPr lang="fr-FR" sz="2400" b="1" dirty="0">
                <a:solidFill>
                  <a:srgbClr val="FFFF00"/>
                </a:solidFill>
              </a:rPr>
              <a:t>- Bréhat  -Côtes D’Amor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F425E67F-C661-8213-1D78-4CD042AB9AD8}"/>
              </a:ext>
            </a:extLst>
          </p:cNvPr>
          <p:cNvSpPr txBox="1"/>
          <p:nvPr/>
        </p:nvSpPr>
        <p:spPr>
          <a:xfrm>
            <a:off x="3808207" y="5858619"/>
            <a:ext cx="79929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Les Images Et Le son Du Net</a:t>
            </a: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BD902DAF-4583-DE57-16BE-95C2C81086C6}"/>
              </a:ext>
            </a:extLst>
          </p:cNvPr>
          <p:cNvSpPr txBox="1"/>
          <p:nvPr/>
        </p:nvSpPr>
        <p:spPr>
          <a:xfrm>
            <a:off x="5604735" y="6252728"/>
            <a:ext cx="61964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41951508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dissolve/>
      </p:transition>
    </mc:Choice>
    <mc:Fallback>
      <p:transition spd="slow" advClick="0" advTm="8000">
        <p:dissolv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113</TotalTime>
  <Words>376</Words>
  <Application>Microsoft Office PowerPoint</Application>
  <PresentationFormat>Grand écran</PresentationFormat>
  <Paragraphs>90</Paragraphs>
  <Slides>31</Slides>
  <Notes>1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31</vt:i4>
      </vt:variant>
    </vt:vector>
  </HeadingPairs>
  <TitlesOfParts>
    <vt:vector size="35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Daniel Moulac</dc:creator>
  <cp:lastModifiedBy>Daniel Moulac</cp:lastModifiedBy>
  <cp:revision>8</cp:revision>
  <dcterms:created xsi:type="dcterms:W3CDTF">2024-12-16T06:24:40Z</dcterms:created>
  <dcterms:modified xsi:type="dcterms:W3CDTF">2024-12-17T10:30:15Z</dcterms:modified>
</cp:coreProperties>
</file>