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73" r:id="rId3"/>
    <p:sldId id="272" r:id="rId4"/>
    <p:sldId id="271" r:id="rId5"/>
    <p:sldId id="270" r:id="rId6"/>
    <p:sldId id="269" r:id="rId7"/>
    <p:sldId id="268" r:id="rId8"/>
    <p:sldId id="267" r:id="rId9"/>
    <p:sldId id="266" r:id="rId10"/>
    <p:sldId id="265" r:id="rId11"/>
    <p:sldId id="264" r:id="rId12"/>
    <p:sldId id="263" r:id="rId13"/>
    <p:sldId id="262" r:id="rId14"/>
    <p:sldId id="261" r:id="rId15"/>
    <p:sldId id="260" r:id="rId16"/>
    <p:sldId id="257" r:id="rId17"/>
    <p:sldId id="258" r:id="rId18"/>
    <p:sldId id="259"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4660"/>
  </p:normalViewPr>
  <p:slideViewPr>
    <p:cSldViewPr snapToGrid="0">
      <p:cViewPr varScale="1">
        <p:scale>
          <a:sx n="89" d="100"/>
          <a:sy n="89" d="100"/>
        </p:scale>
        <p:origin x="34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A07F2F-07C6-4494-9FC7-BC589EDB30B5}" type="datetimeFigureOut">
              <a:rPr lang="fr-FR" smtClean="0"/>
              <a:t>27/12/2024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7D4465-EC04-4935-A6A6-B8681E95EB07}" type="slidenum">
              <a:rPr lang="fr-FR" smtClean="0"/>
              <a:t>‹N°›</a:t>
            </a:fld>
            <a:endParaRPr lang="fr-FR"/>
          </a:p>
        </p:txBody>
      </p:sp>
    </p:spTree>
    <p:extLst>
      <p:ext uri="{BB962C8B-B14F-4D97-AF65-F5344CB8AC3E}">
        <p14:creationId xmlns:p14="http://schemas.microsoft.com/office/powerpoint/2010/main" val="1277952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F7D4465-EC04-4935-A6A6-B8681E95EB07}" type="slidenum">
              <a:rPr lang="fr-FR" smtClean="0"/>
              <a:t>26</a:t>
            </a:fld>
            <a:endParaRPr lang="fr-FR"/>
          </a:p>
        </p:txBody>
      </p:sp>
    </p:spTree>
    <p:extLst>
      <p:ext uri="{BB962C8B-B14F-4D97-AF65-F5344CB8AC3E}">
        <p14:creationId xmlns:p14="http://schemas.microsoft.com/office/powerpoint/2010/main" val="1218924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27/12/2024</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27/12/2024</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eau, collage&#10;&#10;Description générée automatiquement">
            <a:extLst>
              <a:ext uri="{FF2B5EF4-FFF2-40B4-BE49-F238E27FC236}">
                <a16:creationId xmlns:a16="http://schemas.microsoft.com/office/drawing/2014/main" id="{78F7711C-4B40-CBEE-70FD-6D7A932E8F8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71396" y="189000"/>
            <a:ext cx="5012148" cy="6480000"/>
          </a:xfrm>
          <a:prstGeom prst="rect">
            <a:avLst/>
          </a:prstGeom>
          <a:effectLst>
            <a:softEdge rad="127000"/>
          </a:effectLst>
        </p:spPr>
      </p:pic>
      <p:sp>
        <p:nvSpPr>
          <p:cNvPr id="4" name="ZoneTexte 3">
            <a:extLst>
              <a:ext uri="{FF2B5EF4-FFF2-40B4-BE49-F238E27FC236}">
                <a16:creationId xmlns:a16="http://schemas.microsoft.com/office/drawing/2014/main" id="{657181B9-6119-E444-080F-B2A1CAF9106C}"/>
              </a:ext>
            </a:extLst>
          </p:cNvPr>
          <p:cNvSpPr txBox="1"/>
          <p:nvPr/>
        </p:nvSpPr>
        <p:spPr>
          <a:xfrm>
            <a:off x="8483544" y="2659408"/>
            <a:ext cx="2861534" cy="1200329"/>
          </a:xfrm>
          <a:prstGeom prst="rect">
            <a:avLst/>
          </a:prstGeom>
          <a:noFill/>
        </p:spPr>
        <p:txBody>
          <a:bodyPr wrap="square" rtlCol="0">
            <a:spAutoFit/>
          </a:bodyPr>
          <a:lstStyle/>
          <a:p>
            <a:r>
              <a:rPr lang="fr-FR" sz="2400" b="1" dirty="0">
                <a:solidFill>
                  <a:srgbClr val="FFFF00"/>
                </a:solidFill>
              </a:rPr>
              <a:t>Montage de diverses images de Macao</a:t>
            </a:r>
          </a:p>
        </p:txBody>
      </p:sp>
      <p:sp>
        <p:nvSpPr>
          <p:cNvPr id="5" name="ZoneTexte 4">
            <a:extLst>
              <a:ext uri="{FF2B5EF4-FFF2-40B4-BE49-F238E27FC236}">
                <a16:creationId xmlns:a16="http://schemas.microsoft.com/office/drawing/2014/main" id="{196C9C31-5965-81D5-ECA6-0DD66597D90F}"/>
              </a:ext>
            </a:extLst>
          </p:cNvPr>
          <p:cNvSpPr txBox="1"/>
          <p:nvPr/>
        </p:nvSpPr>
        <p:spPr>
          <a:xfrm>
            <a:off x="8483544" y="1462126"/>
            <a:ext cx="3521336" cy="461665"/>
          </a:xfrm>
          <a:prstGeom prst="rect">
            <a:avLst/>
          </a:prstGeom>
          <a:noFill/>
        </p:spPr>
        <p:txBody>
          <a:bodyPr wrap="square" rtlCol="0">
            <a:spAutoFit/>
          </a:bodyPr>
          <a:lstStyle/>
          <a:p>
            <a:r>
              <a:rPr lang="fr-FR" sz="2400" b="1" dirty="0">
                <a:solidFill>
                  <a:srgbClr val="FFFF00"/>
                </a:solidFill>
              </a:rPr>
              <a:t>Macao -Chine</a:t>
            </a:r>
          </a:p>
        </p:txBody>
      </p:sp>
      <p:sp>
        <p:nvSpPr>
          <p:cNvPr id="6" name="ZoneTexte 5">
            <a:extLst>
              <a:ext uri="{FF2B5EF4-FFF2-40B4-BE49-F238E27FC236}">
                <a16:creationId xmlns:a16="http://schemas.microsoft.com/office/drawing/2014/main" id="{8921A33F-7F83-7771-3E35-7159630EBC41}"/>
              </a:ext>
            </a:extLst>
          </p:cNvPr>
          <p:cNvSpPr txBox="1"/>
          <p:nvPr/>
        </p:nvSpPr>
        <p:spPr>
          <a:xfrm>
            <a:off x="8602793" y="5714893"/>
            <a:ext cx="3972896" cy="954107"/>
          </a:xfrm>
          <a:prstGeom prst="rect">
            <a:avLst/>
          </a:prstGeom>
          <a:noFill/>
        </p:spPr>
        <p:txBody>
          <a:bodyPr wrap="square" rtlCol="0">
            <a:spAutoFit/>
          </a:bodyPr>
          <a:lstStyle/>
          <a:p>
            <a:r>
              <a:rPr lang="fr-FR" sz="2800" b="1" dirty="0">
                <a:solidFill>
                  <a:srgbClr val="FFFF00"/>
                </a:solidFill>
              </a:rPr>
              <a:t>Cliquez Droit PPS </a:t>
            </a:r>
          </a:p>
          <a:p>
            <a:r>
              <a:rPr lang="fr-FR" sz="2800" b="1" dirty="0">
                <a:solidFill>
                  <a:srgbClr val="FFFF00"/>
                </a:solidFill>
              </a:rPr>
              <a:t>En Manuelle Merci</a:t>
            </a: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mc:Choice xmlns:p14="http://schemas.microsoft.com/office/powerpoint/2010/main" Requires="p14">
      <p:transition spd="slow" p14:dur="5000">
        <p:dissolve/>
        <p:sndAc>
          <p:stSnd loop="1">
            <p:snd r:embed="rId2" name="Linkin Park - Numb Piano.wav"/>
          </p:stSnd>
        </p:sndAc>
      </p:transition>
    </mc:Choice>
    <mc:Fallback>
      <p:transition spd="slow">
        <p:dissolve/>
        <p:sndAc>
          <p:stSnd loop="1">
            <p:snd r:embed="rId2" name="Linkin Park - Numb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F611A0-1BAD-573B-F21F-D8C2BAAEABFC}"/>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t>Macao (/</a:t>
            </a:r>
            <a:r>
              <a:rPr lang="fr-FR" sz="3600" b="1" dirty="0" err="1"/>
              <a:t>ma.ka.o</a:t>
            </a:r>
            <a:r>
              <a:rPr lang="fr-FR" sz="3600" b="1" dirty="0"/>
              <a:t>/ ; chinois traditionnel : </a:t>
            </a:r>
            <a:r>
              <a:rPr lang="ja-JP" altLang="fr-FR" sz="3600" b="1" dirty="0"/>
              <a:t>澳門 </a:t>
            </a:r>
            <a:r>
              <a:rPr lang="fr-FR" altLang="ja-JP" sz="3600" b="1" dirty="0"/>
              <a:t>; </a:t>
            </a:r>
            <a:r>
              <a:rPr lang="fr-FR" sz="3600" b="1" dirty="0"/>
              <a:t>chinois simplifié : </a:t>
            </a:r>
            <a:r>
              <a:rPr lang="ja-JP" altLang="fr-FR" sz="3600" b="1" dirty="0"/>
              <a:t>澳门 </a:t>
            </a:r>
            <a:r>
              <a:rPr lang="fr-FR" altLang="ja-JP" sz="3600" b="1" dirty="0"/>
              <a:t>; </a:t>
            </a:r>
            <a:r>
              <a:rPr lang="fr-FR" sz="3600" b="1" dirty="0"/>
              <a:t>pinyin : </a:t>
            </a:r>
            <a:r>
              <a:rPr lang="fr-FR" sz="3600" b="1" dirty="0" err="1"/>
              <a:t>àomén</a:t>
            </a:r>
            <a:r>
              <a:rPr lang="fr-FR" sz="3600" b="1" dirty="0"/>
              <a:t> ; cantonais </a:t>
            </a:r>
            <a:r>
              <a:rPr lang="fr-FR" sz="3600" b="1" dirty="0" err="1"/>
              <a:t>Jyutping</a:t>
            </a:r>
            <a:r>
              <a:rPr lang="fr-FR" sz="3600" b="1" dirty="0"/>
              <a:t> : ou3mun4 ou ou3mun2 ; en portugais : </a:t>
            </a:r>
            <a:r>
              <a:rPr lang="fr-FR" sz="3600" b="1" dirty="0" err="1"/>
              <a:t>Macau</a:t>
            </a:r>
            <a:r>
              <a:rPr lang="fr-FR" sz="3600" b="1" dirty="0"/>
              <a:t>), officiellement la région administrative spéciale de Macao de la république populaire de Chine, est une région administrative spéciale (RAS) de la république populaire de Chine depuis le 20 décembre 19994,5. Auparavant, Macao a été colonisé et administré par le Portugal durant plus de quatre cents ans et est considéré comme le dernier comptoir ainsi que la dernière colonie européenne en Chine6 et en Asie7</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carte, Photographie aérienne, eau, Vue plongeante&#10;&#10;Description générée automatiquement">
            <a:extLst>
              <a:ext uri="{FF2B5EF4-FFF2-40B4-BE49-F238E27FC236}">
                <a16:creationId xmlns:a16="http://schemas.microsoft.com/office/drawing/2014/main" id="{6038E45E-F1AD-C5F3-84ED-F9B591574B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600" y="300261"/>
            <a:ext cx="9448800" cy="5762625"/>
          </a:xfrm>
          <a:prstGeom prst="rect">
            <a:avLst/>
          </a:prstGeom>
          <a:effectLst>
            <a:softEdge rad="127000"/>
          </a:effectLst>
        </p:spPr>
      </p:pic>
      <p:sp>
        <p:nvSpPr>
          <p:cNvPr id="4" name="ZoneTexte 3">
            <a:extLst>
              <a:ext uri="{FF2B5EF4-FFF2-40B4-BE49-F238E27FC236}">
                <a16:creationId xmlns:a16="http://schemas.microsoft.com/office/drawing/2014/main" id="{34D101F9-D44F-9A55-F258-A0DAA279EA7F}"/>
              </a:ext>
            </a:extLst>
          </p:cNvPr>
          <p:cNvSpPr txBox="1"/>
          <p:nvPr/>
        </p:nvSpPr>
        <p:spPr>
          <a:xfrm>
            <a:off x="507402" y="5979545"/>
            <a:ext cx="11177195" cy="830997"/>
          </a:xfrm>
          <a:prstGeom prst="rect">
            <a:avLst/>
          </a:prstGeom>
          <a:noFill/>
        </p:spPr>
        <p:txBody>
          <a:bodyPr wrap="square" rtlCol="0">
            <a:spAutoFit/>
          </a:bodyPr>
          <a:lstStyle/>
          <a:p>
            <a:r>
              <a:rPr lang="fr-FR" sz="2400" b="1" dirty="0">
                <a:solidFill>
                  <a:srgbClr val="FFFF00"/>
                </a:solidFill>
              </a:rPr>
              <a:t>Photo satellite de la partie septentrionale du territoire, c'est-à-dire la péninsule de Macao et le nord de l'île de </a:t>
            </a:r>
            <a:r>
              <a:rPr lang="fr-FR" sz="2400" b="1" dirty="0" err="1">
                <a:solidFill>
                  <a:srgbClr val="FFFF00"/>
                </a:solidFill>
              </a:rPr>
              <a:t>Taipa</a:t>
            </a:r>
            <a:r>
              <a:rPr lang="fr-FR" sz="2400" b="1" dirty="0">
                <a:solidFill>
                  <a:srgbClr val="FFFF00"/>
                </a:solidFill>
              </a:rPr>
              <a:t> (vers 2004).</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nuage, ciel, plante&#10;&#10;Description générée automatiquement">
            <a:extLst>
              <a:ext uri="{FF2B5EF4-FFF2-40B4-BE49-F238E27FC236}">
                <a16:creationId xmlns:a16="http://schemas.microsoft.com/office/drawing/2014/main" id="{E6C8C58B-D3BC-AF7D-04A6-089C3FDCFC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8852"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5FC277C-E7ED-0375-411C-B85B7F2FE2A6}"/>
              </a:ext>
            </a:extLst>
          </p:cNvPr>
          <p:cNvSpPr txBox="1"/>
          <p:nvPr/>
        </p:nvSpPr>
        <p:spPr>
          <a:xfrm>
            <a:off x="4131868" y="5842337"/>
            <a:ext cx="6884894"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Leal </a:t>
            </a:r>
            <a:r>
              <a:rPr lang="fr-FR" sz="2400" b="1" dirty="0" err="1">
                <a:solidFill>
                  <a:srgbClr val="FFFF00"/>
                </a:solidFill>
              </a:rPr>
              <a:t>Senado</a:t>
            </a:r>
            <a:r>
              <a:rPr lang="fr-FR" sz="2400" b="1" dirty="0">
                <a:solidFill>
                  <a:srgbClr val="FFFF00"/>
                </a:solidFill>
              </a:rPr>
              <a:t>, créé en 1583.</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ciel, plein air, nuage, Bâtiment commercial&#10;&#10;Description générée automatiquement">
            <a:extLst>
              <a:ext uri="{FF2B5EF4-FFF2-40B4-BE49-F238E27FC236}">
                <a16:creationId xmlns:a16="http://schemas.microsoft.com/office/drawing/2014/main" id="{B4161725-EF82-D113-9DDB-5EE7406E8A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6838" y="279000"/>
            <a:ext cx="8400000" cy="6300000"/>
          </a:xfrm>
          <a:prstGeom prst="rect">
            <a:avLst/>
          </a:prstGeom>
          <a:effectLst>
            <a:softEdge rad="127000"/>
          </a:effectLst>
        </p:spPr>
      </p:pic>
      <p:sp>
        <p:nvSpPr>
          <p:cNvPr id="5" name="ZoneTexte 4">
            <a:extLst>
              <a:ext uri="{FF2B5EF4-FFF2-40B4-BE49-F238E27FC236}">
                <a16:creationId xmlns:a16="http://schemas.microsoft.com/office/drawing/2014/main" id="{B6DBC8F1-4A11-DC7D-11B9-328A72F51F51}"/>
              </a:ext>
            </a:extLst>
          </p:cNvPr>
          <p:cNvSpPr txBox="1"/>
          <p:nvPr/>
        </p:nvSpPr>
        <p:spPr>
          <a:xfrm>
            <a:off x="855162" y="3227295"/>
            <a:ext cx="2936838" cy="1938992"/>
          </a:xfrm>
          <a:prstGeom prst="rect">
            <a:avLst/>
          </a:prstGeom>
          <a:noFill/>
        </p:spPr>
        <p:txBody>
          <a:bodyPr wrap="square" rtlCol="0">
            <a:spAutoFit/>
          </a:bodyPr>
          <a:lstStyle/>
          <a:p>
            <a:endParaRPr lang="fr-FR" sz="2400" dirty="0"/>
          </a:p>
          <a:p>
            <a:endParaRPr lang="fr-FR" sz="2400" dirty="0"/>
          </a:p>
          <a:p>
            <a:r>
              <a:rPr lang="fr-FR" sz="2400" b="1" dirty="0"/>
              <a:t>Assemblée législative de Macao.</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bâtiment, plein air, habits, statue&#10;&#10;Description générée automatiquement">
            <a:extLst>
              <a:ext uri="{FF2B5EF4-FFF2-40B4-BE49-F238E27FC236}">
                <a16:creationId xmlns:a16="http://schemas.microsoft.com/office/drawing/2014/main" id="{7F23553D-D6A6-95A4-DFEB-8CAE1A15EB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4295" y="279000"/>
            <a:ext cx="4723524" cy="6300000"/>
          </a:xfrm>
          <a:prstGeom prst="rect">
            <a:avLst/>
          </a:prstGeom>
          <a:effectLst>
            <a:softEdge rad="127000"/>
          </a:effectLst>
        </p:spPr>
      </p:pic>
      <p:sp>
        <p:nvSpPr>
          <p:cNvPr id="4" name="ZoneTexte 3">
            <a:extLst>
              <a:ext uri="{FF2B5EF4-FFF2-40B4-BE49-F238E27FC236}">
                <a16:creationId xmlns:a16="http://schemas.microsoft.com/office/drawing/2014/main" id="{E951B667-FBA4-4013-F622-7597CB881510}"/>
              </a:ext>
            </a:extLst>
          </p:cNvPr>
          <p:cNvSpPr txBox="1"/>
          <p:nvPr/>
        </p:nvSpPr>
        <p:spPr>
          <a:xfrm>
            <a:off x="8270092" y="3829723"/>
            <a:ext cx="2810285"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Hôpital </a:t>
            </a:r>
            <a:r>
              <a:rPr lang="fr-FR" sz="2400" b="1" dirty="0" err="1">
                <a:solidFill>
                  <a:srgbClr val="FFFF00"/>
                </a:solidFill>
              </a:rPr>
              <a:t>Kiang</a:t>
            </a:r>
            <a:r>
              <a:rPr lang="fr-FR" sz="2400" b="1" dirty="0">
                <a:solidFill>
                  <a:srgbClr val="FFFF00"/>
                </a:solidFill>
              </a:rPr>
              <a:t> Wu</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bâtiment, arbre, plein air, escaliers&#10;&#10;Description générée automatiquement">
            <a:extLst>
              <a:ext uri="{FF2B5EF4-FFF2-40B4-BE49-F238E27FC236}">
                <a16:creationId xmlns:a16="http://schemas.microsoft.com/office/drawing/2014/main" id="{6985DEF7-6A5D-3EC9-AAEA-802CD919B8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3115"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1C388FAF-76E8-09AF-97C8-27C10EC0E8A2}"/>
              </a:ext>
            </a:extLst>
          </p:cNvPr>
          <p:cNvSpPr txBox="1"/>
          <p:nvPr/>
        </p:nvSpPr>
        <p:spPr>
          <a:xfrm>
            <a:off x="9403115" y="2729753"/>
            <a:ext cx="2510118" cy="1938992"/>
          </a:xfrm>
          <a:prstGeom prst="rect">
            <a:avLst/>
          </a:prstGeom>
          <a:noFill/>
        </p:spPr>
        <p:txBody>
          <a:bodyPr wrap="square" rtlCol="0">
            <a:spAutoFit/>
          </a:bodyPr>
          <a:lstStyle/>
          <a:p>
            <a:endParaRPr lang="fr-FR" sz="2400" dirty="0"/>
          </a:p>
          <a:p>
            <a:endParaRPr lang="fr-FR" sz="2400" dirty="0"/>
          </a:p>
          <a:p>
            <a:r>
              <a:rPr lang="fr-FR" sz="2400" b="1" dirty="0"/>
              <a:t>L'université de Macao, située à </a:t>
            </a:r>
            <a:r>
              <a:rPr lang="fr-FR" sz="2400" b="1" dirty="0" err="1"/>
              <a:t>Taipa</a:t>
            </a:r>
            <a:r>
              <a:rPr lang="fr-FR" sz="2400" b="1" dirty="0"/>
              <a:t>.</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4FB8AD19-B50C-F3E3-CF63-75C9D46705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9642"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9216645C-3534-C63B-5045-99F5AEE23640}"/>
              </a:ext>
            </a:extLst>
          </p:cNvPr>
          <p:cNvSpPr txBox="1"/>
          <p:nvPr/>
        </p:nvSpPr>
        <p:spPr>
          <a:xfrm>
            <a:off x="560329" y="3160059"/>
            <a:ext cx="2720753"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Piscine olympique de Macao située à </a:t>
            </a:r>
            <a:r>
              <a:rPr lang="fr-FR" sz="2400" b="1" dirty="0" err="1">
                <a:solidFill>
                  <a:srgbClr val="FFFF00"/>
                </a:solidFill>
              </a:rPr>
              <a:t>Taipa</a:t>
            </a:r>
            <a:r>
              <a:rPr lang="fr-FR" sz="2400" b="1" dirty="0">
                <a:solidFill>
                  <a:srgbClr val="FFFF00"/>
                </a:solidFill>
              </a:rPr>
              <a:t>.</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bâtiment, véhicule, Véhicule terrestre, Modèle réduit&#10;&#10;Description générée automatiquement">
            <a:extLst>
              <a:ext uri="{FF2B5EF4-FFF2-40B4-BE49-F238E27FC236}">
                <a16:creationId xmlns:a16="http://schemas.microsoft.com/office/drawing/2014/main" id="{192CE839-66F7-6323-5FF5-359273B227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5224"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D1E7E1A-1E31-EBE5-24CC-30276A0B5030}"/>
              </a:ext>
            </a:extLst>
          </p:cNvPr>
          <p:cNvSpPr txBox="1"/>
          <p:nvPr/>
        </p:nvSpPr>
        <p:spPr>
          <a:xfrm>
            <a:off x="322729" y="2743200"/>
            <a:ext cx="3291840" cy="249299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Virage à l'Hôtel Lisboa, l'un des endroits du circuit où le plus d'accidents sont enregistrés</a:t>
            </a:r>
            <a:r>
              <a:rPr lang="fr-FR" dirty="0">
                <a:solidFill>
                  <a:srgbClr val="FFFF00"/>
                </a:solidFill>
              </a:rPr>
              <a:t>.</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texte, Publicité, plein air, bâtiment&#10;&#10;Description générée automatiquement">
            <a:extLst>
              <a:ext uri="{FF2B5EF4-FFF2-40B4-BE49-F238E27FC236}">
                <a16:creationId xmlns:a16="http://schemas.microsoft.com/office/drawing/2014/main" id="{A92BE1F5-11EB-6B5B-2803-A266FE8AB3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1709" y="279000"/>
            <a:ext cx="9588582" cy="6300000"/>
          </a:xfrm>
          <a:prstGeom prst="rect">
            <a:avLst/>
          </a:prstGeom>
          <a:effectLst>
            <a:softEdge rad="317500"/>
          </a:effectLst>
        </p:spPr>
      </p:pic>
      <p:sp>
        <p:nvSpPr>
          <p:cNvPr id="4" name="ZoneTexte 3">
            <a:extLst>
              <a:ext uri="{FF2B5EF4-FFF2-40B4-BE49-F238E27FC236}">
                <a16:creationId xmlns:a16="http://schemas.microsoft.com/office/drawing/2014/main" id="{F69C7559-FBBE-5725-6F2B-9C55D2BE52E6}"/>
              </a:ext>
            </a:extLst>
          </p:cNvPr>
          <p:cNvSpPr txBox="1"/>
          <p:nvPr/>
        </p:nvSpPr>
        <p:spPr>
          <a:xfrm>
            <a:off x="3130474" y="5572462"/>
            <a:ext cx="7282927"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affiches annonçant le relais à Macao.</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plein air, voiture, véhicule, Véhicule terrestre&#10;&#10;Description générée automatiquement">
            <a:extLst>
              <a:ext uri="{FF2B5EF4-FFF2-40B4-BE49-F238E27FC236}">
                <a16:creationId xmlns:a16="http://schemas.microsoft.com/office/drawing/2014/main" id="{99A0E1A1-F9A3-EBA3-6579-E183119CF8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1710" y="279000"/>
            <a:ext cx="9588579" cy="6300000"/>
          </a:xfrm>
          <a:prstGeom prst="rect">
            <a:avLst/>
          </a:prstGeom>
          <a:effectLst>
            <a:softEdge rad="317500"/>
          </a:effectLst>
        </p:spPr>
      </p:pic>
      <p:sp>
        <p:nvSpPr>
          <p:cNvPr id="4" name="ZoneTexte 3">
            <a:extLst>
              <a:ext uri="{FF2B5EF4-FFF2-40B4-BE49-F238E27FC236}">
                <a16:creationId xmlns:a16="http://schemas.microsoft.com/office/drawing/2014/main" id="{8D2A5C7F-9E36-C523-E485-C599A8860A0F}"/>
              </a:ext>
            </a:extLst>
          </p:cNvPr>
          <p:cNvSpPr txBox="1"/>
          <p:nvPr/>
        </p:nvSpPr>
        <p:spPr>
          <a:xfrm>
            <a:off x="3725732" y="5712310"/>
            <a:ext cx="8466268"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Les </a:t>
            </a:r>
            <a:r>
              <a:rPr lang="fr-FR" sz="2400" b="1" dirty="0" err="1">
                <a:solidFill>
                  <a:srgbClr val="FFFF00"/>
                </a:solidFill>
              </a:rPr>
              <a:t>fuwas</a:t>
            </a:r>
            <a:r>
              <a:rPr lang="fr-FR" sz="2400" b="1" dirty="0">
                <a:solidFill>
                  <a:srgbClr val="FFFF00"/>
                </a:solidFill>
              </a:rPr>
              <a:t> dans les rues de Macao.</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plein air, nuage, eau, ciel&#10;&#10;Description générée automatiquement">
            <a:extLst>
              <a:ext uri="{FF2B5EF4-FFF2-40B4-BE49-F238E27FC236}">
                <a16:creationId xmlns:a16="http://schemas.microsoft.com/office/drawing/2014/main" id="{EA2D6843-4DBA-63EF-17A9-047D532770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4" y="279000"/>
            <a:ext cx="9442631" cy="6300000"/>
          </a:xfrm>
          <a:prstGeom prst="rect">
            <a:avLst/>
          </a:prstGeom>
          <a:effectLst>
            <a:softEdge rad="635000"/>
          </a:effectLst>
        </p:spPr>
      </p:pic>
      <p:sp>
        <p:nvSpPr>
          <p:cNvPr id="4" name="ZoneTexte 3">
            <a:extLst>
              <a:ext uri="{FF2B5EF4-FFF2-40B4-BE49-F238E27FC236}">
                <a16:creationId xmlns:a16="http://schemas.microsoft.com/office/drawing/2014/main" id="{7F54E224-14D8-00CC-68F8-5D8718AD3413}"/>
              </a:ext>
            </a:extLst>
          </p:cNvPr>
          <p:cNvSpPr txBox="1"/>
          <p:nvPr/>
        </p:nvSpPr>
        <p:spPr>
          <a:xfrm>
            <a:off x="2119256" y="6027003"/>
            <a:ext cx="8982635" cy="830997"/>
          </a:xfrm>
          <a:prstGeom prst="rect">
            <a:avLst/>
          </a:prstGeom>
          <a:noFill/>
        </p:spPr>
        <p:txBody>
          <a:bodyPr wrap="square" rtlCol="0">
            <a:spAutoFit/>
          </a:bodyPr>
          <a:lstStyle/>
          <a:p>
            <a:r>
              <a:rPr lang="fr-FR" sz="2400" b="1">
                <a:solidFill>
                  <a:srgbClr val="FFFF00"/>
                </a:solidFill>
              </a:rPr>
              <a:t>Chaque année, des milliers de touristes visitent les casinos gratte-ciels macanais.</a:t>
            </a:r>
            <a:endParaRPr lang="fr-FR" sz="2400" b="1" dirty="0">
              <a:solidFill>
                <a:srgbClr val="FFFF00"/>
              </a:solidFill>
            </a:endParaRP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7" name="Image 6" descr="Une image contenant ciel, plein air, voiture, Néon&#10;&#10;Description générée automatiquement">
            <a:extLst>
              <a:ext uri="{FF2B5EF4-FFF2-40B4-BE49-F238E27FC236}">
                <a16:creationId xmlns:a16="http://schemas.microsoft.com/office/drawing/2014/main" id="{95FE6C8C-A96D-4750-8467-D23372341B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2"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CCAB4BDF-1908-F7A4-64DF-903731A48F9D}"/>
              </a:ext>
            </a:extLst>
          </p:cNvPr>
          <p:cNvSpPr txBox="1"/>
          <p:nvPr/>
        </p:nvSpPr>
        <p:spPr>
          <a:xfrm>
            <a:off x="8627633" y="1796527"/>
            <a:ext cx="3302598" cy="4062651"/>
          </a:xfrm>
          <a:prstGeom prst="rect">
            <a:avLst/>
          </a:prstGeom>
          <a:noFill/>
        </p:spPr>
        <p:txBody>
          <a:bodyPr wrap="square" rtlCol="0">
            <a:spAutoFit/>
          </a:bodyPr>
          <a:lstStyle/>
          <a:p>
            <a:endParaRPr lang="fr-FR" dirty="0"/>
          </a:p>
          <a:p>
            <a:r>
              <a:rPr lang="fr-FR" sz="2400" b="1" dirty="0"/>
              <a:t>Le Grand Lisboa (en haut, à gauche) a ouvert partiellement en 2007 et l'Hôtel et Casino Lisboa (en bas, à droite) en 1970 ; tous deux sont des propriétés importantes de Stanley Ho.</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Visage humain, peinture, Barbe humaine, habits&#10;&#10;Description générée automatiquement">
            <a:extLst>
              <a:ext uri="{FF2B5EF4-FFF2-40B4-BE49-F238E27FC236}">
                <a16:creationId xmlns:a16="http://schemas.microsoft.com/office/drawing/2014/main" id="{AC565624-93AF-40D0-24F0-638735C93D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4593" y="189000"/>
            <a:ext cx="4923204" cy="6480000"/>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9CD7814F-EF70-0924-B9CD-3A94E939F962}"/>
              </a:ext>
            </a:extLst>
          </p:cNvPr>
          <p:cNvSpPr txBox="1"/>
          <p:nvPr/>
        </p:nvSpPr>
        <p:spPr>
          <a:xfrm>
            <a:off x="441063" y="4496696"/>
            <a:ext cx="3485478" cy="1200329"/>
          </a:xfrm>
          <a:prstGeom prst="rect">
            <a:avLst/>
          </a:prstGeom>
          <a:noFill/>
        </p:spPr>
        <p:txBody>
          <a:bodyPr wrap="square" rtlCol="0">
            <a:spAutoFit/>
          </a:bodyPr>
          <a:lstStyle/>
          <a:p>
            <a:r>
              <a:rPr lang="fr-FR" sz="2400" b="1" dirty="0" err="1"/>
              <a:t>matteo</a:t>
            </a:r>
            <a:r>
              <a:rPr lang="fr-FR" sz="2400" b="1" dirty="0"/>
              <a:t> Ricci, premier missionnaire catholique en Chine.</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AF4C6BFC-6C68-D836-813E-84DAF5B83E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50607"/>
            <a:ext cx="8400000" cy="6300000"/>
          </a:xfrm>
          <a:prstGeom prst="rect">
            <a:avLst/>
          </a:prstGeom>
          <a:effectLst>
            <a:softEdge rad="317500"/>
          </a:effectLst>
        </p:spPr>
      </p:pic>
      <p:sp>
        <p:nvSpPr>
          <p:cNvPr id="4" name="ZoneTexte 3">
            <a:extLst>
              <a:ext uri="{FF2B5EF4-FFF2-40B4-BE49-F238E27FC236}">
                <a16:creationId xmlns:a16="http://schemas.microsoft.com/office/drawing/2014/main" id="{18D3BC0E-2708-EC4E-E28B-E9FA28F443FE}"/>
              </a:ext>
            </a:extLst>
          </p:cNvPr>
          <p:cNvSpPr txBox="1"/>
          <p:nvPr/>
        </p:nvSpPr>
        <p:spPr>
          <a:xfrm>
            <a:off x="4528970" y="5691730"/>
            <a:ext cx="8272630" cy="1015663"/>
          </a:xfrm>
          <a:prstGeom prst="rect">
            <a:avLst/>
          </a:prstGeom>
          <a:noFill/>
        </p:spPr>
        <p:txBody>
          <a:bodyPr wrap="square" rtlCol="0">
            <a:spAutoFit/>
          </a:bodyPr>
          <a:lstStyle/>
          <a:p>
            <a:endParaRPr lang="fr-FR" dirty="0"/>
          </a:p>
          <a:p>
            <a:endParaRPr lang="fr-FR" dirty="0"/>
          </a:p>
          <a:p>
            <a:r>
              <a:rPr lang="fr-FR" sz="2400" b="1" dirty="0"/>
              <a:t>Centre Culturel de Macao.</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nuage, plein air, ciel, sculpture&#10;&#10;Description générée automatiquement">
            <a:extLst>
              <a:ext uri="{FF2B5EF4-FFF2-40B4-BE49-F238E27FC236}">
                <a16:creationId xmlns:a16="http://schemas.microsoft.com/office/drawing/2014/main" id="{64CCEFD7-479E-06FA-A08B-DB2DDA52A1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415" y="189000"/>
            <a:ext cx="4468961" cy="6480000"/>
          </a:xfrm>
          <a:prstGeom prst="snip2DiagRect">
            <a:avLst/>
          </a:prstGeom>
          <a:solidFill>
            <a:srgbClr val="FFFFFF">
              <a:shade val="85000"/>
            </a:srgbClr>
          </a:solidFill>
          <a:ln w="889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49A19B80-546E-47E7-8ACF-C3CD7078DEEB}"/>
              </a:ext>
            </a:extLst>
          </p:cNvPr>
          <p:cNvSpPr txBox="1"/>
          <p:nvPr/>
        </p:nvSpPr>
        <p:spPr>
          <a:xfrm>
            <a:off x="8272631" y="4203551"/>
            <a:ext cx="3442447" cy="461665"/>
          </a:xfrm>
          <a:prstGeom prst="rect">
            <a:avLst/>
          </a:prstGeom>
          <a:noFill/>
        </p:spPr>
        <p:txBody>
          <a:bodyPr wrap="square" rtlCol="0">
            <a:spAutoFit/>
          </a:bodyPr>
          <a:lstStyle/>
          <a:p>
            <a:r>
              <a:rPr lang="fr-FR" sz="2400" b="1"/>
              <a:t>Statue de Guan Yin.</a:t>
            </a:r>
            <a:endParaRPr lang="fr-FR" sz="2400" b="1" dirty="0"/>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at, nourriture, Cuisine, intérieur&#10;&#10;Description générée automatiquement">
            <a:extLst>
              <a:ext uri="{FF2B5EF4-FFF2-40B4-BE49-F238E27FC236}">
                <a16:creationId xmlns:a16="http://schemas.microsoft.com/office/drawing/2014/main" id="{6323CA2A-11BE-47B3-6D09-B3F3B6E0CB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0830" y="182182"/>
            <a:ext cx="9475892" cy="6300000"/>
          </a:xfrm>
          <a:prstGeom prst="rect">
            <a:avLst/>
          </a:prstGeom>
          <a:effectLst>
            <a:softEdge rad="127000"/>
          </a:effectLst>
        </p:spPr>
      </p:pic>
      <p:sp>
        <p:nvSpPr>
          <p:cNvPr id="4" name="ZoneTexte 3">
            <a:extLst>
              <a:ext uri="{FF2B5EF4-FFF2-40B4-BE49-F238E27FC236}">
                <a16:creationId xmlns:a16="http://schemas.microsoft.com/office/drawing/2014/main" id="{D44C387A-9F69-E402-53F9-764D791CDD42}"/>
              </a:ext>
            </a:extLst>
          </p:cNvPr>
          <p:cNvSpPr txBox="1"/>
          <p:nvPr/>
        </p:nvSpPr>
        <p:spPr>
          <a:xfrm>
            <a:off x="258184" y="2493086"/>
            <a:ext cx="2345167" cy="3046988"/>
          </a:xfrm>
          <a:prstGeom prst="rect">
            <a:avLst/>
          </a:prstGeom>
          <a:noFill/>
        </p:spPr>
        <p:txBody>
          <a:bodyPr wrap="square" rtlCol="0">
            <a:spAutoFit/>
          </a:bodyPr>
          <a:lstStyle/>
          <a:p>
            <a:endParaRPr lang="fr-FR" sz="2400" dirty="0"/>
          </a:p>
          <a:p>
            <a:endParaRPr lang="fr-FR" sz="2400" dirty="0"/>
          </a:p>
          <a:p>
            <a:r>
              <a:rPr lang="fr-FR" sz="2400" b="1" dirty="0"/>
              <a:t>Les abats de canard sont unes des spécialités culinaires de Macao.</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plein air, ciel, tourisme, personnes&#10;&#10;Description générée automatiquement">
            <a:extLst>
              <a:ext uri="{FF2B5EF4-FFF2-40B4-BE49-F238E27FC236}">
                <a16:creationId xmlns:a16="http://schemas.microsoft.com/office/drawing/2014/main" id="{5A488791-18C9-E459-7419-7EDE224F06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652" y="279000"/>
            <a:ext cx="9475895" cy="6300000"/>
          </a:xfrm>
          <a:prstGeom prst="rect">
            <a:avLst/>
          </a:prstGeom>
          <a:effectLst>
            <a:softEdge rad="317500"/>
          </a:effectLst>
        </p:spPr>
      </p:pic>
      <p:sp>
        <p:nvSpPr>
          <p:cNvPr id="4" name="ZoneTexte 3">
            <a:extLst>
              <a:ext uri="{FF2B5EF4-FFF2-40B4-BE49-F238E27FC236}">
                <a16:creationId xmlns:a16="http://schemas.microsoft.com/office/drawing/2014/main" id="{41284AA6-E6B4-06BC-6FAF-D1CD335BE764}"/>
              </a:ext>
            </a:extLst>
          </p:cNvPr>
          <p:cNvSpPr txBox="1"/>
          <p:nvPr/>
        </p:nvSpPr>
        <p:spPr>
          <a:xfrm>
            <a:off x="9783284" y="1721224"/>
            <a:ext cx="2408716" cy="3970318"/>
          </a:xfrm>
          <a:prstGeom prst="rect">
            <a:avLst/>
          </a:prstGeom>
          <a:noFill/>
        </p:spPr>
        <p:txBody>
          <a:bodyPr wrap="square" rtlCol="0">
            <a:spAutoFit/>
          </a:bodyPr>
          <a:lstStyle/>
          <a:p>
            <a:endParaRPr lang="fr-FR" dirty="0"/>
          </a:p>
          <a:p>
            <a:endParaRPr lang="fr-FR" dirty="0"/>
          </a:p>
          <a:p>
            <a:r>
              <a:rPr lang="fr-FR" sz="2400" b="1" dirty="0">
                <a:solidFill>
                  <a:schemeClr val="bg1"/>
                </a:solidFill>
              </a:rPr>
              <a:t>La façade de l'église de la Mère-de-Dieu, un des monuments les plus connus du Centre historique de Macao.</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Visage humain, peinture, art, habits&#10;&#10;Description générée automatiquement">
            <a:extLst>
              <a:ext uri="{FF2B5EF4-FFF2-40B4-BE49-F238E27FC236}">
                <a16:creationId xmlns:a16="http://schemas.microsoft.com/office/drawing/2014/main" id="{FC87E4CF-D7B3-A92B-943F-B1D48846BC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3030" y="189000"/>
            <a:ext cx="4320000"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BB0620B0-7EBF-5984-4F0C-B6321CF10A7A}"/>
              </a:ext>
            </a:extLst>
          </p:cNvPr>
          <p:cNvSpPr txBox="1"/>
          <p:nvPr/>
        </p:nvSpPr>
        <p:spPr>
          <a:xfrm>
            <a:off x="591671" y="2495775"/>
            <a:ext cx="3132268"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La mandoline est un instrument très présent dans la musique macanaise.</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concert, habits, tambour, bâtiment&#10;&#10;Description générée automatiquement">
            <a:extLst>
              <a:ext uri="{FF2B5EF4-FFF2-40B4-BE49-F238E27FC236}">
                <a16:creationId xmlns:a16="http://schemas.microsoft.com/office/drawing/2014/main" id="{025EA4EF-8C9B-AF1B-A4C2-7DD2C30077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8094" y="279000"/>
            <a:ext cx="8400000" cy="6300000"/>
          </a:xfrm>
          <a:prstGeom prst="rect">
            <a:avLst/>
          </a:prstGeom>
          <a:effectLst>
            <a:softEdge rad="635000"/>
          </a:effectLst>
        </p:spPr>
      </p:pic>
    </p:spTree>
    <p:extLst>
      <p:ext uri="{BB962C8B-B14F-4D97-AF65-F5344CB8AC3E}">
        <p14:creationId xmlns:p14="http://schemas.microsoft.com/office/powerpoint/2010/main" val="369967207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plein air, habits, arbre, personnes&#10;&#10;Description générée automatiquement">
            <a:extLst>
              <a:ext uri="{FF2B5EF4-FFF2-40B4-BE49-F238E27FC236}">
                <a16:creationId xmlns:a16="http://schemas.microsoft.com/office/drawing/2014/main" id="{5DD7D51B-CFA0-6468-AD1F-6B79DF75FF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2809"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C801657B-0ED6-8131-BCA5-8597662DB7EE}"/>
              </a:ext>
            </a:extLst>
          </p:cNvPr>
          <p:cNvSpPr txBox="1"/>
          <p:nvPr/>
        </p:nvSpPr>
        <p:spPr>
          <a:xfrm>
            <a:off x="8972809" y="2402658"/>
            <a:ext cx="3118786" cy="2123658"/>
          </a:xfrm>
          <a:prstGeom prst="rect">
            <a:avLst/>
          </a:prstGeom>
          <a:noFill/>
        </p:spPr>
        <p:txBody>
          <a:bodyPr wrap="square" rtlCol="0">
            <a:spAutoFit/>
          </a:bodyPr>
          <a:lstStyle/>
          <a:p>
            <a:endParaRPr lang="fr-FR" b="1" dirty="0">
              <a:solidFill>
                <a:srgbClr val="FFFF00"/>
              </a:solidFill>
            </a:endParaRPr>
          </a:p>
          <a:p>
            <a:endParaRPr lang="fr-FR" b="1" dirty="0">
              <a:solidFill>
                <a:srgbClr val="FFFF00"/>
              </a:solidFill>
            </a:endParaRPr>
          </a:p>
          <a:p>
            <a:r>
              <a:rPr lang="fr-FR" sz="2400" b="1" dirty="0">
                <a:solidFill>
                  <a:srgbClr val="FFFF00"/>
                </a:solidFill>
              </a:rPr>
              <a:t>Principale porte du temple d'A-Ma, classé au patrimoine mondial de l'Unesco.</a:t>
            </a: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20E42B3F-A4BD-84CB-05DB-B2D7D37641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8841" y="189000"/>
            <a:ext cx="4858483" cy="6480000"/>
          </a:xfrm>
          <a:prstGeom prst="snip2DiagRect">
            <a:avLst/>
          </a:prstGeom>
          <a:solidFill>
            <a:srgbClr val="FFFFFF">
              <a:shade val="85000"/>
            </a:srgbClr>
          </a:solidFill>
          <a:ln w="88900" cap="sq">
            <a:solidFill>
              <a:schemeClr val="accent5"/>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85C94CCE-4DB8-6F1D-CC0D-8C10C71A6BE5}"/>
              </a:ext>
            </a:extLst>
          </p:cNvPr>
          <p:cNvSpPr txBox="1"/>
          <p:nvPr/>
        </p:nvSpPr>
        <p:spPr>
          <a:xfrm>
            <a:off x="215153" y="2936838"/>
            <a:ext cx="3363688" cy="1477328"/>
          </a:xfrm>
          <a:prstGeom prst="rect">
            <a:avLst/>
          </a:prstGeom>
          <a:noFill/>
        </p:spPr>
        <p:txBody>
          <a:bodyPr wrap="square" rtlCol="0">
            <a:spAutoFit/>
          </a:bodyPr>
          <a:lstStyle/>
          <a:p>
            <a:endParaRPr lang="fr-FR" dirty="0"/>
          </a:p>
          <a:p>
            <a:r>
              <a:rPr lang="fr-FR" sz="2400" b="1" dirty="0"/>
              <a:t>Cathédrale de la Sé de Macao, la cathédrale du diocèse de Macao.</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Timbre, Objet de collection, texte&#10;&#10;Description générée automatiquement">
            <a:extLst>
              <a:ext uri="{FF2B5EF4-FFF2-40B4-BE49-F238E27FC236}">
                <a16:creationId xmlns:a16="http://schemas.microsoft.com/office/drawing/2014/main" id="{582F43E5-7F73-40AA-367A-77223082DD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24111" y="189000"/>
            <a:ext cx="4743777" cy="6480000"/>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B4CCD4E3-820F-A3BB-BB90-4F1D3C603E48}"/>
              </a:ext>
            </a:extLst>
          </p:cNvPr>
          <p:cNvSpPr txBox="1"/>
          <p:nvPr/>
        </p:nvSpPr>
        <p:spPr>
          <a:xfrm>
            <a:off x="8595360" y="3017552"/>
            <a:ext cx="3270324" cy="830997"/>
          </a:xfrm>
          <a:prstGeom prst="rect">
            <a:avLst/>
          </a:prstGeom>
          <a:noFill/>
        </p:spPr>
        <p:txBody>
          <a:bodyPr wrap="square" rtlCol="0">
            <a:spAutoFit/>
          </a:bodyPr>
          <a:lstStyle/>
          <a:p>
            <a:r>
              <a:rPr lang="pt-BR" sz="2400" b="1" dirty="0"/>
              <a:t>Timbre Macao 1913 4a Ceres</a:t>
            </a:r>
            <a:endParaRPr lang="fr-FR" sz="2400" b="1" dirty="0"/>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véhicule, plein air, Véhicule terrestre, texte&#10;&#10;Description générée automatiquement">
            <a:extLst>
              <a:ext uri="{FF2B5EF4-FFF2-40B4-BE49-F238E27FC236}">
                <a16:creationId xmlns:a16="http://schemas.microsoft.com/office/drawing/2014/main" id="{C3E8782C-2489-C358-1AB0-26CBAC4AD8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8000" y="783000"/>
            <a:ext cx="7056000" cy="5292000"/>
          </a:xfrm>
          <a:prstGeom prst="rect">
            <a:avLst/>
          </a:prstGeom>
          <a:effectLst>
            <a:softEdge rad="317500"/>
          </a:effectLst>
        </p:spPr>
      </p:pic>
      <p:sp>
        <p:nvSpPr>
          <p:cNvPr id="4" name="ZoneTexte 3">
            <a:extLst>
              <a:ext uri="{FF2B5EF4-FFF2-40B4-BE49-F238E27FC236}">
                <a16:creationId xmlns:a16="http://schemas.microsoft.com/office/drawing/2014/main" id="{F06DE5AC-8650-3F2F-A084-7503A4F08215}"/>
              </a:ext>
            </a:extLst>
          </p:cNvPr>
          <p:cNvSpPr txBox="1"/>
          <p:nvPr/>
        </p:nvSpPr>
        <p:spPr>
          <a:xfrm>
            <a:off x="3969572" y="5420079"/>
            <a:ext cx="7530353" cy="1015663"/>
          </a:xfrm>
          <a:prstGeom prst="rect">
            <a:avLst/>
          </a:prstGeom>
          <a:noFill/>
        </p:spPr>
        <p:txBody>
          <a:bodyPr wrap="square" rtlCol="0">
            <a:spAutoFit/>
          </a:bodyPr>
          <a:lstStyle/>
          <a:p>
            <a:endParaRPr lang="fr-FR" dirty="0"/>
          </a:p>
          <a:p>
            <a:endParaRPr lang="fr-FR" dirty="0"/>
          </a:p>
          <a:p>
            <a:r>
              <a:rPr lang="fr-FR" sz="2400" b="1" dirty="0"/>
              <a:t>Un bus de la société </a:t>
            </a:r>
            <a:r>
              <a:rPr lang="fr-FR" sz="2400" b="1" dirty="0" err="1"/>
              <a:t>Transmac</a:t>
            </a:r>
            <a:r>
              <a:rPr lang="fr-FR" sz="2400" b="1" dirty="0"/>
              <a:t>.</a:t>
            </a: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3" name="Image 2" descr="Une image contenant escaliers, Grand magasin, intérieur, personnes&#10;&#10;Description générée automatiquement">
            <a:extLst>
              <a:ext uri="{FF2B5EF4-FFF2-40B4-BE49-F238E27FC236}">
                <a16:creationId xmlns:a16="http://schemas.microsoft.com/office/drawing/2014/main" id="{39B5AFD1-B3BD-017F-153C-E5845292C7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3586"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F4E78984-924E-ABA8-0494-D975695F78EB}"/>
              </a:ext>
            </a:extLst>
          </p:cNvPr>
          <p:cNvSpPr txBox="1"/>
          <p:nvPr/>
        </p:nvSpPr>
        <p:spPr>
          <a:xfrm>
            <a:off x="225911" y="1796527"/>
            <a:ext cx="3463962" cy="3785652"/>
          </a:xfrm>
          <a:prstGeom prst="rect">
            <a:avLst/>
          </a:prstGeom>
          <a:noFill/>
        </p:spPr>
        <p:txBody>
          <a:bodyPr wrap="square" rtlCol="0">
            <a:spAutoFit/>
          </a:bodyPr>
          <a:lstStyle/>
          <a:p>
            <a:r>
              <a:rPr lang="fr-FR" sz="2400" b="1" dirty="0"/>
              <a:t>Le Terminal maritime du port extérieur est le seul héliport et le port le plus utilisé pour l'embarquement et le débarquement des passagers en effectuant des navettes régulières pour Hong Kong et Shenzhen.</a:t>
            </a:r>
          </a:p>
        </p:txBody>
      </p:sp>
    </p:spTree>
    <p:extLst>
      <p:ext uri="{BB962C8B-B14F-4D97-AF65-F5344CB8AC3E}">
        <p14:creationId xmlns:p14="http://schemas.microsoft.com/office/powerpoint/2010/main" val="1757816257"/>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rue, sol, personnes, plein air&#10;&#10;Description générée automatiquement">
            <a:extLst>
              <a:ext uri="{FF2B5EF4-FFF2-40B4-BE49-F238E27FC236}">
                <a16:creationId xmlns:a16="http://schemas.microsoft.com/office/drawing/2014/main" id="{EC82BE78-80FA-2DA2-E139-9BF15D6A6E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47987" y="189000"/>
            <a:ext cx="4309197" cy="6480000"/>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397111F7-5F5B-E5B0-C9FB-89A0F1FF928D}"/>
              </a:ext>
            </a:extLst>
          </p:cNvPr>
          <p:cNvSpPr txBox="1"/>
          <p:nvPr/>
        </p:nvSpPr>
        <p:spPr>
          <a:xfrm>
            <a:off x="8315661" y="3429000"/>
            <a:ext cx="3593054" cy="1200329"/>
          </a:xfrm>
          <a:prstGeom prst="rect">
            <a:avLst/>
          </a:prstGeom>
          <a:noFill/>
        </p:spPr>
        <p:txBody>
          <a:bodyPr wrap="square" rtlCol="0">
            <a:spAutoFit/>
          </a:bodyPr>
          <a:lstStyle/>
          <a:p>
            <a:r>
              <a:rPr lang="fr-FR" sz="2400" dirty="0"/>
              <a:t>Une rue de Macao avec un pavage typiquement portugais.</a:t>
            </a:r>
          </a:p>
        </p:txBody>
      </p:sp>
    </p:spTree>
    <p:extLst>
      <p:ext uri="{BB962C8B-B14F-4D97-AF65-F5344CB8AC3E}">
        <p14:creationId xmlns:p14="http://schemas.microsoft.com/office/powerpoint/2010/main" val="284004606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descr="Une image contenant ciel, plein air, nuit, Néon&#10;&#10;Description générée automatiquement">
            <a:extLst>
              <a:ext uri="{FF2B5EF4-FFF2-40B4-BE49-F238E27FC236}">
                <a16:creationId xmlns:a16="http://schemas.microsoft.com/office/drawing/2014/main" id="{9CD1DE6A-41B9-9000-2133-C49779D3FE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CB2AC64-0F14-A514-5BD7-19C290066378}"/>
              </a:ext>
            </a:extLst>
          </p:cNvPr>
          <p:cNvSpPr txBox="1"/>
          <p:nvPr/>
        </p:nvSpPr>
        <p:spPr>
          <a:xfrm>
            <a:off x="4464424" y="5657671"/>
            <a:ext cx="8400000" cy="1200329"/>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r>
              <a:rPr lang="fr-FR" sz="2400" b="1" dirty="0">
                <a:solidFill>
                  <a:srgbClr val="FFFF00"/>
                </a:solidFill>
              </a:rPr>
              <a:t>Des casinos à Macao.</a:t>
            </a: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plein air, Photographie aérienne, Vue plongeante, nuage&#10;&#10;Description générée automatiquement">
            <a:extLst>
              <a:ext uri="{FF2B5EF4-FFF2-40B4-BE49-F238E27FC236}">
                <a16:creationId xmlns:a16="http://schemas.microsoft.com/office/drawing/2014/main" id="{2D4CFE62-D33F-3EE3-98BF-51CCA03A3D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355003"/>
            <a:ext cx="8400000" cy="6300000"/>
          </a:xfrm>
          <a:prstGeom prst="rect">
            <a:avLst/>
          </a:prstGeom>
          <a:effectLst>
            <a:softEdge rad="635000"/>
          </a:effectLst>
        </p:spPr>
      </p:pic>
      <p:sp>
        <p:nvSpPr>
          <p:cNvPr id="4" name="ZoneTexte 3">
            <a:extLst>
              <a:ext uri="{FF2B5EF4-FFF2-40B4-BE49-F238E27FC236}">
                <a16:creationId xmlns:a16="http://schemas.microsoft.com/office/drawing/2014/main" id="{4647225F-2DC0-13F5-F162-BB6768E1FCBF}"/>
              </a:ext>
            </a:extLst>
          </p:cNvPr>
          <p:cNvSpPr txBox="1"/>
          <p:nvPr/>
        </p:nvSpPr>
        <p:spPr>
          <a:xfrm>
            <a:off x="5109882" y="6193338"/>
            <a:ext cx="8400000" cy="461665"/>
          </a:xfrm>
          <a:prstGeom prst="rect">
            <a:avLst/>
          </a:prstGeom>
          <a:noFill/>
        </p:spPr>
        <p:txBody>
          <a:bodyPr wrap="square" rtlCol="0">
            <a:spAutoFit/>
          </a:bodyPr>
          <a:lstStyle/>
          <a:p>
            <a:r>
              <a:rPr lang="fr-FR" sz="2400" b="1" dirty="0">
                <a:solidFill>
                  <a:srgbClr val="FFFF00"/>
                </a:solidFill>
              </a:rPr>
              <a:t>Le mont </a:t>
            </a:r>
            <a:r>
              <a:rPr lang="fr-FR" sz="2400" b="1" dirty="0" err="1">
                <a:solidFill>
                  <a:srgbClr val="FFFF00"/>
                </a:solidFill>
              </a:rPr>
              <a:t>Penha</a:t>
            </a:r>
            <a:r>
              <a:rPr lang="fr-FR" sz="2400" b="1" dirty="0">
                <a:solidFill>
                  <a:srgbClr val="FFFF00"/>
                </a:solidFill>
              </a:rPr>
              <a:t>.</a:t>
            </a:r>
          </a:p>
        </p:txBody>
      </p:sp>
    </p:spTree>
    <p:extLst>
      <p:ext uri="{BB962C8B-B14F-4D97-AF65-F5344CB8AC3E}">
        <p14:creationId xmlns:p14="http://schemas.microsoft.com/office/powerpoint/2010/main" val="3596621275"/>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3" name="Image 2" descr="Une image contenant plein air, ciel, fontaine, ville&#10;&#10;Description générée automatiquement">
            <a:extLst>
              <a:ext uri="{FF2B5EF4-FFF2-40B4-BE49-F238E27FC236}">
                <a16:creationId xmlns:a16="http://schemas.microsoft.com/office/drawing/2014/main" id="{5BD5B945-A5DF-B950-79E7-A6BDAB8FDE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6000" y="470509"/>
            <a:ext cx="7380000" cy="5916982"/>
          </a:xfrm>
          <a:prstGeom prst="rect">
            <a:avLst/>
          </a:prstGeom>
          <a:effectLst>
            <a:softEdge rad="317500"/>
          </a:effectLst>
        </p:spPr>
      </p:pic>
      <p:sp>
        <p:nvSpPr>
          <p:cNvPr id="4" name="ZoneTexte 3">
            <a:extLst>
              <a:ext uri="{FF2B5EF4-FFF2-40B4-BE49-F238E27FC236}">
                <a16:creationId xmlns:a16="http://schemas.microsoft.com/office/drawing/2014/main" id="{B87B267C-C2E2-E7CA-5827-8D35AABF37AC}"/>
              </a:ext>
            </a:extLst>
          </p:cNvPr>
          <p:cNvSpPr txBox="1"/>
          <p:nvPr/>
        </p:nvSpPr>
        <p:spPr>
          <a:xfrm>
            <a:off x="4238513" y="5682057"/>
            <a:ext cx="7110805" cy="1015663"/>
          </a:xfrm>
          <a:prstGeom prst="rect">
            <a:avLst/>
          </a:prstGeom>
          <a:noFill/>
        </p:spPr>
        <p:txBody>
          <a:bodyPr wrap="square" rtlCol="0">
            <a:spAutoFit/>
          </a:bodyPr>
          <a:lstStyle/>
          <a:p>
            <a:endParaRPr lang="pt-BR" dirty="0">
              <a:solidFill>
                <a:srgbClr val="FFFF00"/>
              </a:solidFill>
            </a:endParaRPr>
          </a:p>
          <a:p>
            <a:endParaRPr lang="pt-BR" dirty="0">
              <a:solidFill>
                <a:srgbClr val="FFFF00"/>
              </a:solidFill>
            </a:endParaRPr>
          </a:p>
          <a:p>
            <a:r>
              <a:rPr lang="pt-BR" sz="2400" b="1" dirty="0">
                <a:solidFill>
                  <a:srgbClr val="FFFF00"/>
                </a:solidFill>
              </a:rPr>
              <a:t>Santa Casa da Misericórdia.</a:t>
            </a:r>
            <a:endParaRPr lang="fr-FR" sz="2400" b="1" dirty="0">
              <a:solidFill>
                <a:srgbClr val="FFFF00"/>
              </a:solidFill>
            </a:endParaRPr>
          </a:p>
        </p:txBody>
      </p:sp>
    </p:spTree>
    <p:extLst>
      <p:ext uri="{BB962C8B-B14F-4D97-AF65-F5344CB8AC3E}">
        <p14:creationId xmlns:p14="http://schemas.microsoft.com/office/powerpoint/2010/main" val="2489570415"/>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B39A716-35C2-4A6E-BCC5-589254B0688F}"/>
            </a:ext>
          </a:extLst>
        </p:cNvPr>
        <p:cNvGrpSpPr/>
        <p:nvPr/>
      </p:nvGrpSpPr>
      <p:grpSpPr>
        <a:xfrm>
          <a:off x="0" y="0"/>
          <a:ext cx="0" cy="0"/>
          <a:chOff x="0" y="0"/>
          <a:chExt cx="0" cy="0"/>
        </a:xfrm>
      </p:grpSpPr>
      <p:pic>
        <p:nvPicPr>
          <p:cNvPr id="3" name="Image 2" descr="Une image contenant bâtiment, plein air, Place centrale, ciel&#10;&#10;Description générée automatiquement">
            <a:extLst>
              <a:ext uri="{FF2B5EF4-FFF2-40B4-BE49-F238E27FC236}">
                <a16:creationId xmlns:a16="http://schemas.microsoft.com/office/drawing/2014/main" id="{91E6A544-34D3-4AD5-9DBD-7030CFBC7F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549" y="590971"/>
            <a:ext cx="7824000" cy="5868000"/>
          </a:xfrm>
          <a:prstGeom prst="rect">
            <a:avLst/>
          </a:prstGeom>
          <a:effectLst>
            <a:softEdge rad="317500"/>
          </a:effectLst>
        </p:spPr>
      </p:pic>
      <p:sp>
        <p:nvSpPr>
          <p:cNvPr id="4" name="ZoneTexte 3">
            <a:extLst>
              <a:ext uri="{FF2B5EF4-FFF2-40B4-BE49-F238E27FC236}">
                <a16:creationId xmlns:a16="http://schemas.microsoft.com/office/drawing/2014/main" id="{0F797E8E-8A2A-D868-714C-EF72A95BD326}"/>
              </a:ext>
            </a:extLst>
          </p:cNvPr>
          <p:cNvSpPr txBox="1"/>
          <p:nvPr/>
        </p:nvSpPr>
        <p:spPr>
          <a:xfrm>
            <a:off x="2933253" y="5679241"/>
            <a:ext cx="3162747" cy="1015663"/>
          </a:xfrm>
          <a:prstGeom prst="rect">
            <a:avLst/>
          </a:prstGeom>
          <a:noFill/>
        </p:spPr>
        <p:txBody>
          <a:bodyPr wrap="square" rtlCol="0">
            <a:spAutoFit/>
          </a:bodyPr>
          <a:lstStyle/>
          <a:p>
            <a:endParaRPr lang="fr-FR" dirty="0"/>
          </a:p>
          <a:p>
            <a:endParaRPr lang="fr-FR" dirty="0"/>
          </a:p>
          <a:p>
            <a:r>
              <a:rPr lang="fr-FR" sz="2400" b="1" dirty="0">
                <a:solidFill>
                  <a:schemeClr val="bg1"/>
                </a:solidFill>
              </a:rPr>
              <a:t>La place du Sénat.</a:t>
            </a:r>
          </a:p>
        </p:txBody>
      </p:sp>
      <p:sp>
        <p:nvSpPr>
          <p:cNvPr id="5" name="ZoneTexte 4">
            <a:extLst>
              <a:ext uri="{FF2B5EF4-FFF2-40B4-BE49-F238E27FC236}">
                <a16:creationId xmlns:a16="http://schemas.microsoft.com/office/drawing/2014/main" id="{A3E5A843-C2AC-EC77-2F3D-1B4FC5825EA6}"/>
              </a:ext>
            </a:extLst>
          </p:cNvPr>
          <p:cNvSpPr txBox="1"/>
          <p:nvPr/>
        </p:nvSpPr>
        <p:spPr>
          <a:xfrm>
            <a:off x="1108038" y="163096"/>
            <a:ext cx="7906870" cy="523220"/>
          </a:xfrm>
          <a:prstGeom prst="rect">
            <a:avLst/>
          </a:prstGeom>
          <a:noFill/>
        </p:spPr>
        <p:txBody>
          <a:bodyPr wrap="square" rtlCol="0">
            <a:spAutoFit/>
          </a:bodyPr>
          <a:lstStyle/>
          <a:p>
            <a:r>
              <a:rPr lang="fr-FR" sz="2800" b="1" dirty="0">
                <a:solidFill>
                  <a:schemeClr val="bg1"/>
                </a:solidFill>
              </a:rPr>
              <a:t>Lorient Vous A Présenté Macao – Chine </a:t>
            </a:r>
          </a:p>
        </p:txBody>
      </p:sp>
      <p:sp>
        <p:nvSpPr>
          <p:cNvPr id="6" name="ZoneTexte 5">
            <a:extLst>
              <a:ext uri="{FF2B5EF4-FFF2-40B4-BE49-F238E27FC236}">
                <a16:creationId xmlns:a16="http://schemas.microsoft.com/office/drawing/2014/main" id="{A87EDD9D-3EDF-F643-754A-9ABA4416E9B4}"/>
              </a:ext>
            </a:extLst>
          </p:cNvPr>
          <p:cNvSpPr txBox="1"/>
          <p:nvPr/>
        </p:nvSpPr>
        <p:spPr>
          <a:xfrm>
            <a:off x="8243549" y="2570864"/>
            <a:ext cx="3948057" cy="954107"/>
          </a:xfrm>
          <a:prstGeom prst="rect">
            <a:avLst/>
          </a:prstGeom>
          <a:noFill/>
        </p:spPr>
        <p:txBody>
          <a:bodyPr wrap="square" rtlCol="0">
            <a:spAutoFit/>
          </a:bodyPr>
          <a:lstStyle/>
          <a:p>
            <a:r>
              <a:rPr lang="fr-FR" sz="2800" b="1" dirty="0">
                <a:solidFill>
                  <a:schemeClr val="bg1"/>
                </a:solidFill>
              </a:rPr>
              <a:t>Les Images Et Le Son Du Net</a:t>
            </a:r>
          </a:p>
        </p:txBody>
      </p:sp>
      <p:sp>
        <p:nvSpPr>
          <p:cNvPr id="7" name="ZoneTexte 6">
            <a:extLst>
              <a:ext uri="{FF2B5EF4-FFF2-40B4-BE49-F238E27FC236}">
                <a16:creationId xmlns:a16="http://schemas.microsoft.com/office/drawing/2014/main" id="{435D86D5-A318-DA18-99FD-FAD0AE7C9E99}"/>
              </a:ext>
            </a:extLst>
          </p:cNvPr>
          <p:cNvSpPr txBox="1"/>
          <p:nvPr/>
        </p:nvSpPr>
        <p:spPr>
          <a:xfrm>
            <a:off x="9258748" y="3872753"/>
            <a:ext cx="2757544"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392984512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99</TotalTime>
  <Words>445</Words>
  <Application>Microsoft Office PowerPoint</Application>
  <PresentationFormat>Grand écran</PresentationFormat>
  <Paragraphs>72</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2024-12-16T06:24:40Z</dcterms:created>
  <dcterms:modified xsi:type="dcterms:W3CDTF">2024-12-27T06:21:07Z</dcterms:modified>
</cp:coreProperties>
</file>